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158.xml" ContentType="application/vnd.openxmlformats-officedocument.presentationml.slide+xml"/>
  <Override PartName="/ppt/notesSlides/notesSlide12.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slides/slide165.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72.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s/slide138.xml" ContentType="application/vnd.openxmlformats-officedocument.presentationml.slide+xml"/>
  <Override PartName="/ppt/slides/slide167.xml" ContentType="application/vnd.openxmlformats-officedocument.presentationml.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7"/>
  </p:notesMasterIdLst>
  <p:sldIdLst>
    <p:sldId id="417" r:id="rId2"/>
    <p:sldId id="418" r:id="rId3"/>
    <p:sldId id="435" r:id="rId4"/>
    <p:sldId id="529" r:id="rId5"/>
    <p:sldId id="533" r:id="rId6"/>
    <p:sldId id="744" r:id="rId7"/>
    <p:sldId id="546" r:id="rId8"/>
    <p:sldId id="528" r:id="rId9"/>
    <p:sldId id="534" r:id="rId10"/>
    <p:sldId id="433" r:id="rId11"/>
    <p:sldId id="437" r:id="rId12"/>
    <p:sldId id="438" r:id="rId13"/>
    <p:sldId id="439" r:id="rId14"/>
    <p:sldId id="442" r:id="rId15"/>
    <p:sldId id="443" r:id="rId16"/>
    <p:sldId id="542" r:id="rId17"/>
    <p:sldId id="541" r:id="rId18"/>
    <p:sldId id="543" r:id="rId19"/>
    <p:sldId id="540" r:id="rId20"/>
    <p:sldId id="544" r:id="rId21"/>
    <p:sldId id="545" r:id="rId22"/>
    <p:sldId id="450" r:id="rId23"/>
    <p:sldId id="448" r:id="rId24"/>
    <p:sldId id="549" r:id="rId25"/>
    <p:sldId id="550" r:id="rId26"/>
    <p:sldId id="551" r:id="rId27"/>
    <p:sldId id="552" r:id="rId28"/>
    <p:sldId id="553" r:id="rId29"/>
    <p:sldId id="735" r:id="rId30"/>
    <p:sldId id="736" r:id="rId31"/>
    <p:sldId id="548" r:id="rId32"/>
    <p:sldId id="547" r:id="rId33"/>
    <p:sldId id="738" r:id="rId34"/>
    <p:sldId id="554" r:id="rId35"/>
    <p:sldId id="555" r:id="rId36"/>
    <p:sldId id="563" r:id="rId37"/>
    <p:sldId id="562" r:id="rId38"/>
    <p:sldId id="561" r:id="rId39"/>
    <p:sldId id="560" r:id="rId40"/>
    <p:sldId id="564" r:id="rId41"/>
    <p:sldId id="559" r:id="rId42"/>
    <p:sldId id="558" r:id="rId43"/>
    <p:sldId id="557" r:id="rId44"/>
    <p:sldId id="556" r:id="rId45"/>
    <p:sldId id="565" r:id="rId46"/>
    <p:sldId id="451" r:id="rId47"/>
    <p:sldId id="597" r:id="rId48"/>
    <p:sldId id="598" r:id="rId49"/>
    <p:sldId id="447" r:id="rId50"/>
    <p:sldId id="600" r:id="rId51"/>
    <p:sldId id="602" r:id="rId52"/>
    <p:sldId id="603" r:id="rId53"/>
    <p:sldId id="601" r:id="rId54"/>
    <p:sldId id="604" r:id="rId55"/>
    <p:sldId id="691" r:id="rId56"/>
    <p:sldId id="599" r:id="rId57"/>
    <p:sldId id="606" r:id="rId58"/>
    <p:sldId id="607" r:id="rId59"/>
    <p:sldId id="605" r:id="rId60"/>
    <p:sldId id="737" r:id="rId61"/>
    <p:sldId id="609" r:id="rId62"/>
    <p:sldId id="611" r:id="rId63"/>
    <p:sldId id="610" r:id="rId64"/>
    <p:sldId id="458" r:id="rId65"/>
    <p:sldId id="446" r:id="rId66"/>
    <p:sldId id="456" r:id="rId67"/>
    <p:sldId id="699" r:id="rId68"/>
    <p:sldId id="700" r:id="rId69"/>
    <p:sldId id="693" r:id="rId70"/>
    <p:sldId id="694" r:id="rId71"/>
    <p:sldId id="695" r:id="rId72"/>
    <p:sldId id="696" r:id="rId73"/>
    <p:sldId id="697" r:id="rId74"/>
    <p:sldId id="698" r:id="rId75"/>
    <p:sldId id="702" r:id="rId76"/>
    <p:sldId id="713" r:id="rId77"/>
    <p:sldId id="704" r:id="rId78"/>
    <p:sldId id="703" r:id="rId79"/>
    <p:sldId id="707" r:id="rId80"/>
    <p:sldId id="708" r:id="rId81"/>
    <p:sldId id="706" r:id="rId82"/>
    <p:sldId id="459" r:id="rId83"/>
    <p:sldId id="711" r:id="rId84"/>
    <p:sldId id="710" r:id="rId85"/>
    <p:sldId id="709" r:id="rId86"/>
    <p:sldId id="723" r:id="rId87"/>
    <p:sldId id="612" r:id="rId88"/>
    <p:sldId id="613" r:id="rId89"/>
    <p:sldId id="623" r:id="rId90"/>
    <p:sldId id="671" r:id="rId91"/>
    <p:sldId id="627" r:id="rId92"/>
    <p:sldId id="628" r:id="rId93"/>
    <p:sldId id="629" r:id="rId94"/>
    <p:sldId id="633" r:id="rId95"/>
    <p:sldId id="634" r:id="rId96"/>
    <p:sldId id="635" r:id="rId97"/>
    <p:sldId id="636" r:id="rId98"/>
    <p:sldId id="637" r:id="rId99"/>
    <p:sldId id="719" r:id="rId100"/>
    <p:sldId id="639" r:id="rId101"/>
    <p:sldId id="774" r:id="rId102"/>
    <p:sldId id="642" r:id="rId103"/>
    <p:sldId id="666" r:id="rId104"/>
    <p:sldId id="652" r:id="rId105"/>
    <p:sldId id="654" r:id="rId106"/>
    <p:sldId id="657" r:id="rId107"/>
    <p:sldId id="658" r:id="rId108"/>
    <p:sldId id="659" r:id="rId109"/>
    <p:sldId id="660" r:id="rId110"/>
    <p:sldId id="661" r:id="rId111"/>
    <p:sldId id="662" r:id="rId112"/>
    <p:sldId id="526" r:id="rId113"/>
    <p:sldId id="674" r:id="rId114"/>
    <p:sldId id="672" r:id="rId115"/>
    <p:sldId id="474" r:id="rId116"/>
    <p:sldId id="480" r:id="rId117"/>
    <p:sldId id="527" r:id="rId118"/>
    <p:sldId id="675" r:id="rId119"/>
    <p:sldId id="766" r:id="rId120"/>
    <p:sldId id="752" r:id="rId121"/>
    <p:sldId id="753" r:id="rId122"/>
    <p:sldId id="754" r:id="rId123"/>
    <p:sldId id="767" r:id="rId124"/>
    <p:sldId id="768" r:id="rId125"/>
    <p:sldId id="769" r:id="rId126"/>
    <p:sldId id="770" r:id="rId127"/>
    <p:sldId id="771" r:id="rId128"/>
    <p:sldId id="772" r:id="rId129"/>
    <p:sldId id="773" r:id="rId130"/>
    <p:sldId id="676" r:id="rId131"/>
    <p:sldId id="488" r:id="rId132"/>
    <p:sldId id="506" r:id="rId133"/>
    <p:sldId id="667" r:id="rId134"/>
    <p:sldId id="505" r:id="rId135"/>
    <p:sldId id="715" r:id="rId136"/>
    <p:sldId id="714" r:id="rId137"/>
    <p:sldId id="724" r:id="rId138"/>
    <p:sldId id="776" r:id="rId139"/>
    <p:sldId id="777" r:id="rId140"/>
    <p:sldId id="778" r:id="rId141"/>
    <p:sldId id="779" r:id="rId142"/>
    <p:sldId id="775" r:id="rId143"/>
    <p:sldId id="489" r:id="rId144"/>
    <p:sldId id="596" r:id="rId145"/>
    <p:sldId id="595" r:id="rId146"/>
    <p:sldId id="499" r:id="rId147"/>
    <p:sldId id="496" r:id="rId148"/>
    <p:sldId id="569" r:id="rId149"/>
    <p:sldId id="566" r:id="rId150"/>
    <p:sldId id="573" r:id="rId151"/>
    <p:sldId id="580" r:id="rId152"/>
    <p:sldId id="572" r:id="rId153"/>
    <p:sldId id="576" r:id="rId154"/>
    <p:sldId id="577" r:id="rId155"/>
    <p:sldId id="578" r:id="rId156"/>
    <p:sldId id="571" r:id="rId157"/>
    <p:sldId id="575" r:id="rId158"/>
    <p:sldId id="579" r:id="rId159"/>
    <p:sldId id="497" r:id="rId160"/>
    <p:sldId id="584" r:id="rId161"/>
    <p:sldId id="585" r:id="rId162"/>
    <p:sldId id="591" r:id="rId163"/>
    <p:sldId id="590" r:id="rId164"/>
    <p:sldId id="581" r:id="rId165"/>
    <p:sldId id="582" r:id="rId166"/>
    <p:sldId id="592" r:id="rId167"/>
    <p:sldId id="587" r:id="rId168"/>
    <p:sldId id="594" r:id="rId169"/>
    <p:sldId id="593" r:id="rId170"/>
    <p:sldId id="583" r:id="rId171"/>
    <p:sldId id="589" r:id="rId172"/>
    <p:sldId id="588" r:id="rId173"/>
    <p:sldId id="586" r:id="rId174"/>
    <p:sldId id="491" r:id="rId175"/>
    <p:sldId id="745" r:id="rId1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53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8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F2CB3D-F700-424D-B730-8F84739C9FB3}" type="datetimeFigureOut">
              <a:rPr lang="en-US" smtClean="0"/>
              <a:pPr/>
              <a:t>11/18/2025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7D33A7-98D1-415A-A502-658C7B83D2D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7"/>
          <p:cNvSpPr>
            <a:spLocks noGrp="1" noChangeArrowheads="1"/>
          </p:cNvSpPr>
          <p:nvPr>
            <p:ph type="sldNum" sz="quarter" idx="5"/>
          </p:nvPr>
        </p:nvSpPr>
        <p:spPr>
          <a:noFill/>
        </p:spPr>
        <p:txBody>
          <a:bodyPr/>
          <a:lstStyle/>
          <a:p>
            <a:fld id="{5684CE83-9B65-41D4-AC00-D4957B849270}" type="slidenum">
              <a:rPr lang="en-US" smtClean="0"/>
              <a:pPr/>
              <a:t>91</a:t>
            </a:fld>
            <a:endParaRPr lang="en-US" smtClean="0"/>
          </a:p>
        </p:txBody>
      </p:sp>
      <p:sp>
        <p:nvSpPr>
          <p:cNvPr id="328707" name="Rectangle 2"/>
          <p:cNvSpPr>
            <a:spLocks noGrp="1" noRot="1" noChangeAspect="1" noChangeArrowheads="1" noTextEdit="1"/>
          </p:cNvSpPr>
          <p:nvPr>
            <p:ph type="sldImg"/>
          </p:nvPr>
        </p:nvSpPr>
        <p:spPr>
          <a:ln/>
        </p:spPr>
      </p:sp>
      <p:sp>
        <p:nvSpPr>
          <p:cNvPr id="3287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7"/>
          <p:cNvSpPr>
            <a:spLocks noGrp="1" noChangeArrowheads="1"/>
          </p:cNvSpPr>
          <p:nvPr>
            <p:ph type="sldNum" sz="quarter" idx="5"/>
          </p:nvPr>
        </p:nvSpPr>
        <p:spPr>
          <a:noFill/>
        </p:spPr>
        <p:txBody>
          <a:bodyPr/>
          <a:lstStyle/>
          <a:p>
            <a:fld id="{2646D241-FBE1-404D-B3B2-0A5AAE901761}" type="slidenum">
              <a:rPr lang="en-US" smtClean="0"/>
              <a:pPr/>
              <a:t>95</a:t>
            </a:fld>
            <a:endParaRPr lang="en-US" smtClean="0"/>
          </a:p>
        </p:txBody>
      </p:sp>
      <p:sp>
        <p:nvSpPr>
          <p:cNvPr id="329731" name="Rectangle 2"/>
          <p:cNvSpPr>
            <a:spLocks noGrp="1" noRot="1" noChangeAspect="1" noChangeArrowheads="1" noTextEdit="1"/>
          </p:cNvSpPr>
          <p:nvPr>
            <p:ph type="sldImg"/>
          </p:nvPr>
        </p:nvSpPr>
        <p:spPr>
          <a:ln/>
        </p:spPr>
      </p:sp>
      <p:sp>
        <p:nvSpPr>
          <p:cNvPr id="32973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p:spPr>
        <p:txBody>
          <a:bodyPr/>
          <a:lstStyle/>
          <a:p>
            <a:fld id="{A3B26F56-8351-473D-B328-B90A4AF22E1F}" type="slidenum">
              <a:rPr lang="en-US" smtClean="0"/>
              <a:pPr/>
              <a:t>96</a:t>
            </a:fld>
            <a:endParaRPr lang="en-US" smtClean="0"/>
          </a:p>
        </p:txBody>
      </p:sp>
      <p:sp>
        <p:nvSpPr>
          <p:cNvPr id="330755" name="Rectangle 2"/>
          <p:cNvSpPr>
            <a:spLocks noGrp="1" noRot="1" noChangeAspect="1" noChangeArrowheads="1" noTextEdit="1"/>
          </p:cNvSpPr>
          <p:nvPr>
            <p:ph type="sldImg"/>
          </p:nvPr>
        </p:nvSpPr>
        <p:spPr>
          <a:ln/>
        </p:spPr>
      </p:sp>
      <p:sp>
        <p:nvSpPr>
          <p:cNvPr id="33075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a:spLocks noGrp="1" noChangeArrowheads="1"/>
          </p:cNvSpPr>
          <p:nvPr>
            <p:ph type="sldNum" sz="quarter" idx="5"/>
          </p:nvPr>
        </p:nvSpPr>
        <p:spPr>
          <a:noFill/>
        </p:spPr>
        <p:txBody>
          <a:bodyPr/>
          <a:lstStyle/>
          <a:p>
            <a:fld id="{3AFED183-E4A3-41E2-AB01-4B1AE4962F38}" type="slidenum">
              <a:rPr lang="en-US" smtClean="0"/>
              <a:pPr/>
              <a:t>97</a:t>
            </a:fld>
            <a:endParaRPr lang="en-US" smtClean="0"/>
          </a:p>
        </p:txBody>
      </p:sp>
      <p:sp>
        <p:nvSpPr>
          <p:cNvPr id="331779" name="Rectangle 2"/>
          <p:cNvSpPr>
            <a:spLocks noGrp="1" noRot="1" noChangeAspect="1" noChangeArrowheads="1" noTextEdit="1"/>
          </p:cNvSpPr>
          <p:nvPr>
            <p:ph type="sldImg"/>
          </p:nvPr>
        </p:nvSpPr>
        <p:spPr>
          <a:ln/>
        </p:spPr>
      </p:sp>
      <p:sp>
        <p:nvSpPr>
          <p:cNvPr id="33178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7"/>
          <p:cNvSpPr>
            <a:spLocks noGrp="1" noChangeArrowheads="1"/>
          </p:cNvSpPr>
          <p:nvPr>
            <p:ph type="sldNum" sz="quarter" idx="5"/>
          </p:nvPr>
        </p:nvSpPr>
        <p:spPr>
          <a:noFill/>
        </p:spPr>
        <p:txBody>
          <a:bodyPr/>
          <a:lstStyle/>
          <a:p>
            <a:fld id="{4F9CE24B-1A5E-48F2-B038-A18D8678A43C}" type="slidenum">
              <a:rPr lang="en-US" smtClean="0"/>
              <a:pPr/>
              <a:t>98</a:t>
            </a:fld>
            <a:endParaRPr lang="en-US" smtClean="0"/>
          </a:p>
        </p:txBody>
      </p:sp>
      <p:sp>
        <p:nvSpPr>
          <p:cNvPr id="332803" name="Rectangle 2"/>
          <p:cNvSpPr>
            <a:spLocks noGrp="1" noRot="1" noChangeAspect="1" noChangeArrowheads="1" noTextEdit="1"/>
          </p:cNvSpPr>
          <p:nvPr>
            <p:ph type="sldImg"/>
          </p:nvPr>
        </p:nvSpPr>
        <p:spPr>
          <a:ln/>
        </p:spPr>
      </p:sp>
      <p:sp>
        <p:nvSpPr>
          <p:cNvPr id="33280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p:spPr>
        <p:txBody>
          <a:bodyPr/>
          <a:lstStyle/>
          <a:p>
            <a:fld id="{2C6F2D97-D064-4687-86D5-30E8866D7475}" type="slidenum">
              <a:rPr lang="en-US" smtClean="0"/>
              <a:pPr/>
              <a:t>99</a:t>
            </a:fld>
            <a:endParaRPr lang="en-US" smtClean="0"/>
          </a:p>
        </p:txBody>
      </p:sp>
      <p:sp>
        <p:nvSpPr>
          <p:cNvPr id="333827" name="Rectangle 2"/>
          <p:cNvSpPr>
            <a:spLocks noGrp="1" noRot="1" noChangeAspect="1" noChangeArrowheads="1" noTextEdit="1"/>
          </p:cNvSpPr>
          <p:nvPr>
            <p:ph type="sldImg"/>
          </p:nvPr>
        </p:nvSpPr>
        <p:spPr>
          <a:ln/>
        </p:spPr>
      </p:sp>
      <p:sp>
        <p:nvSpPr>
          <p:cNvPr id="33382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p:spPr>
        <p:txBody>
          <a:bodyPr/>
          <a:lstStyle/>
          <a:p>
            <a:fld id="{E0A7994B-6BED-470A-A055-F12E24C4EABF}" type="slidenum">
              <a:rPr lang="en-US" smtClean="0"/>
              <a:pPr/>
              <a:t>101</a:t>
            </a:fld>
            <a:endParaRPr lang="en-US" smtClean="0"/>
          </a:p>
        </p:txBody>
      </p:sp>
      <p:sp>
        <p:nvSpPr>
          <p:cNvPr id="339971" name="Rectangle 2"/>
          <p:cNvSpPr>
            <a:spLocks noGrp="1" noRot="1" noChangeAspect="1" noChangeArrowheads="1" noTextEdit="1"/>
          </p:cNvSpPr>
          <p:nvPr>
            <p:ph type="sldImg"/>
          </p:nvPr>
        </p:nvSpPr>
        <p:spPr>
          <a:ln/>
        </p:spPr>
      </p:sp>
      <p:sp>
        <p:nvSpPr>
          <p:cNvPr id="33997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7"/>
          <p:cNvSpPr>
            <a:spLocks noGrp="1" noChangeArrowheads="1"/>
          </p:cNvSpPr>
          <p:nvPr>
            <p:ph type="sldNum" sz="quarter" idx="5"/>
          </p:nvPr>
        </p:nvSpPr>
        <p:spPr>
          <a:noFill/>
        </p:spPr>
        <p:txBody>
          <a:bodyPr/>
          <a:lstStyle/>
          <a:p>
            <a:fld id="{B04BEEB7-866D-4D46-B0B9-C03EB59F92F1}" type="slidenum">
              <a:rPr lang="en-US" smtClean="0"/>
              <a:pPr/>
              <a:t>102</a:t>
            </a:fld>
            <a:endParaRPr lang="en-US" smtClean="0"/>
          </a:p>
        </p:txBody>
      </p:sp>
      <p:sp>
        <p:nvSpPr>
          <p:cNvPr id="336899" name="Rectangle 2"/>
          <p:cNvSpPr>
            <a:spLocks noGrp="1" noRot="1" noChangeAspect="1" noChangeArrowheads="1" noTextEdit="1"/>
          </p:cNvSpPr>
          <p:nvPr>
            <p:ph type="sldImg"/>
          </p:nvPr>
        </p:nvSpPr>
        <p:spPr>
          <a:ln/>
        </p:spPr>
      </p:sp>
      <p:sp>
        <p:nvSpPr>
          <p:cNvPr id="33690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7"/>
          <p:cNvSpPr>
            <a:spLocks noGrp="1" noChangeArrowheads="1"/>
          </p:cNvSpPr>
          <p:nvPr>
            <p:ph type="sldNum" sz="quarter" idx="5"/>
          </p:nvPr>
        </p:nvSpPr>
        <p:spPr>
          <a:noFill/>
        </p:spPr>
        <p:txBody>
          <a:bodyPr/>
          <a:lstStyle/>
          <a:p>
            <a:fld id="{F358E75D-E406-4E37-9EF5-34FCDDD3D513}" type="slidenum">
              <a:rPr lang="en-US" smtClean="0"/>
              <a:pPr/>
              <a:t>104</a:t>
            </a:fld>
            <a:endParaRPr lang="en-US" smtClean="0"/>
          </a:p>
        </p:txBody>
      </p:sp>
      <p:sp>
        <p:nvSpPr>
          <p:cNvPr id="347139" name="Rectangle 2"/>
          <p:cNvSpPr>
            <a:spLocks noGrp="1" noRot="1" noChangeAspect="1" noChangeArrowheads="1" noTextEdit="1"/>
          </p:cNvSpPr>
          <p:nvPr>
            <p:ph type="sldImg"/>
          </p:nvPr>
        </p:nvSpPr>
        <p:spPr>
          <a:ln/>
        </p:spPr>
      </p:sp>
      <p:sp>
        <p:nvSpPr>
          <p:cNvPr id="34714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7"/>
          <p:cNvSpPr>
            <a:spLocks noGrp="1" noChangeArrowheads="1"/>
          </p:cNvSpPr>
          <p:nvPr>
            <p:ph type="sldNum" sz="quarter" idx="5"/>
          </p:nvPr>
        </p:nvSpPr>
        <p:spPr>
          <a:noFill/>
        </p:spPr>
        <p:txBody>
          <a:bodyPr/>
          <a:lstStyle/>
          <a:p>
            <a:fld id="{E5608283-7F63-470D-BD61-3931B80AFB34}" type="slidenum">
              <a:rPr lang="en-US" smtClean="0"/>
              <a:pPr/>
              <a:t>105</a:t>
            </a:fld>
            <a:endParaRPr lang="en-US" smtClean="0"/>
          </a:p>
        </p:txBody>
      </p:sp>
      <p:sp>
        <p:nvSpPr>
          <p:cNvPr id="349187" name="Rectangle 2"/>
          <p:cNvSpPr>
            <a:spLocks noGrp="1" noRot="1" noChangeAspect="1" noChangeArrowheads="1" noTextEdit="1"/>
          </p:cNvSpPr>
          <p:nvPr>
            <p:ph type="sldImg"/>
          </p:nvPr>
        </p:nvSpPr>
        <p:spPr>
          <a:ln/>
        </p:spPr>
      </p:sp>
      <p:sp>
        <p:nvSpPr>
          <p:cNvPr id="34918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7"/>
          <p:cNvSpPr>
            <a:spLocks noGrp="1" noChangeArrowheads="1"/>
          </p:cNvSpPr>
          <p:nvPr>
            <p:ph type="sldNum" sz="quarter" idx="5"/>
          </p:nvPr>
        </p:nvSpPr>
        <p:spPr>
          <a:noFill/>
        </p:spPr>
        <p:txBody>
          <a:bodyPr/>
          <a:lstStyle/>
          <a:p>
            <a:fld id="{863124FD-BBA3-4F64-8942-881B001EA3F0}" type="slidenum">
              <a:rPr lang="en-US" smtClean="0"/>
              <a:pPr/>
              <a:t>106</a:t>
            </a:fld>
            <a:endParaRPr lang="en-US" smtClean="0"/>
          </a:p>
        </p:txBody>
      </p:sp>
      <p:sp>
        <p:nvSpPr>
          <p:cNvPr id="352259" name="Rectangle 2"/>
          <p:cNvSpPr>
            <a:spLocks noGrp="1" noRot="1" noChangeAspect="1" noChangeArrowheads="1" noTextEdit="1"/>
          </p:cNvSpPr>
          <p:nvPr>
            <p:ph type="sldImg"/>
          </p:nvPr>
        </p:nvSpPr>
        <p:spPr>
          <a:ln/>
        </p:spPr>
      </p:sp>
      <p:sp>
        <p:nvSpPr>
          <p:cNvPr id="35226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7"/>
          <p:cNvSpPr>
            <a:spLocks noGrp="1" noChangeArrowheads="1"/>
          </p:cNvSpPr>
          <p:nvPr>
            <p:ph type="sldNum" sz="quarter" idx="5"/>
          </p:nvPr>
        </p:nvSpPr>
        <p:spPr>
          <a:noFill/>
        </p:spPr>
        <p:txBody>
          <a:bodyPr/>
          <a:lstStyle/>
          <a:p>
            <a:fld id="{22D8F0EF-B53F-4ED0-8EE7-E8EFDB272BBA}" type="slidenum">
              <a:rPr lang="en-US" smtClean="0"/>
              <a:pPr/>
              <a:t>107</a:t>
            </a:fld>
            <a:endParaRPr lang="en-US" smtClean="0"/>
          </a:p>
        </p:txBody>
      </p:sp>
      <p:sp>
        <p:nvSpPr>
          <p:cNvPr id="353283" name="Rectangle 2"/>
          <p:cNvSpPr>
            <a:spLocks noGrp="1" noRot="1" noChangeAspect="1" noChangeArrowheads="1" noTextEdit="1"/>
          </p:cNvSpPr>
          <p:nvPr>
            <p:ph type="sldImg"/>
          </p:nvPr>
        </p:nvSpPr>
        <p:spPr>
          <a:ln/>
        </p:spPr>
      </p:sp>
      <p:sp>
        <p:nvSpPr>
          <p:cNvPr id="35328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7"/>
          <p:cNvSpPr>
            <a:spLocks noGrp="1" noChangeArrowheads="1"/>
          </p:cNvSpPr>
          <p:nvPr>
            <p:ph type="sldNum" sz="quarter" idx="5"/>
          </p:nvPr>
        </p:nvSpPr>
        <p:spPr>
          <a:noFill/>
        </p:spPr>
        <p:txBody>
          <a:bodyPr/>
          <a:lstStyle/>
          <a:p>
            <a:fld id="{9EB517D9-7B3A-4DD6-8617-E33AB6E837A2}" type="slidenum">
              <a:rPr lang="en-US" smtClean="0"/>
              <a:pPr/>
              <a:t>108</a:t>
            </a:fld>
            <a:endParaRPr lang="en-US" smtClean="0"/>
          </a:p>
        </p:txBody>
      </p:sp>
      <p:sp>
        <p:nvSpPr>
          <p:cNvPr id="354307" name="Rectangle 2"/>
          <p:cNvSpPr>
            <a:spLocks noGrp="1" noRot="1" noChangeAspect="1" noChangeArrowheads="1" noTextEdit="1"/>
          </p:cNvSpPr>
          <p:nvPr>
            <p:ph type="sldImg"/>
          </p:nvPr>
        </p:nvSpPr>
        <p:spPr>
          <a:ln/>
        </p:spPr>
      </p:sp>
      <p:sp>
        <p:nvSpPr>
          <p:cNvPr id="3543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7"/>
          <p:cNvSpPr>
            <a:spLocks noGrp="1" noChangeArrowheads="1"/>
          </p:cNvSpPr>
          <p:nvPr>
            <p:ph type="sldNum" sz="quarter" idx="5"/>
          </p:nvPr>
        </p:nvSpPr>
        <p:spPr>
          <a:noFill/>
        </p:spPr>
        <p:txBody>
          <a:bodyPr/>
          <a:lstStyle/>
          <a:p>
            <a:fld id="{F409E3AA-2C5B-4958-9E29-0335D992A336}" type="slidenum">
              <a:rPr lang="en-US" smtClean="0"/>
              <a:pPr/>
              <a:t>109</a:t>
            </a:fld>
            <a:endParaRPr lang="en-US" smtClean="0"/>
          </a:p>
        </p:txBody>
      </p:sp>
      <p:sp>
        <p:nvSpPr>
          <p:cNvPr id="355331" name="Rectangle 2"/>
          <p:cNvSpPr>
            <a:spLocks noGrp="1" noRot="1" noChangeAspect="1" noChangeArrowheads="1" noTextEdit="1"/>
          </p:cNvSpPr>
          <p:nvPr>
            <p:ph type="sldImg"/>
          </p:nvPr>
        </p:nvSpPr>
        <p:spPr>
          <a:ln/>
        </p:spPr>
      </p:sp>
      <p:sp>
        <p:nvSpPr>
          <p:cNvPr id="355332"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7"/>
          <p:cNvSpPr>
            <a:spLocks noGrp="1" noChangeArrowheads="1"/>
          </p:cNvSpPr>
          <p:nvPr>
            <p:ph type="sldNum" sz="quarter" idx="5"/>
          </p:nvPr>
        </p:nvSpPr>
        <p:spPr>
          <a:noFill/>
        </p:spPr>
        <p:txBody>
          <a:bodyPr/>
          <a:lstStyle/>
          <a:p>
            <a:fld id="{F3A95624-7666-41EE-BA5B-47DAA51D262A}" type="slidenum">
              <a:rPr lang="en-US" smtClean="0"/>
              <a:pPr/>
              <a:t>110</a:t>
            </a:fld>
            <a:endParaRPr lang="en-US" smtClean="0"/>
          </a:p>
        </p:txBody>
      </p:sp>
      <p:sp>
        <p:nvSpPr>
          <p:cNvPr id="356355" name="Rectangle 2"/>
          <p:cNvSpPr>
            <a:spLocks noGrp="1" noRot="1" noChangeAspect="1" noChangeArrowheads="1" noTextEdit="1"/>
          </p:cNvSpPr>
          <p:nvPr>
            <p:ph type="sldImg"/>
          </p:nvPr>
        </p:nvSpPr>
        <p:spPr>
          <a:ln/>
        </p:spPr>
      </p:sp>
      <p:sp>
        <p:nvSpPr>
          <p:cNvPr id="35635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7"/>
          <p:cNvSpPr>
            <a:spLocks noGrp="1" noChangeArrowheads="1"/>
          </p:cNvSpPr>
          <p:nvPr>
            <p:ph type="sldNum" sz="quarter" idx="5"/>
          </p:nvPr>
        </p:nvSpPr>
        <p:spPr>
          <a:noFill/>
        </p:spPr>
        <p:txBody>
          <a:bodyPr/>
          <a:lstStyle/>
          <a:p>
            <a:fld id="{3DDE5866-DE8A-439E-BAFD-E982B26152ED}" type="slidenum">
              <a:rPr lang="en-US" smtClean="0"/>
              <a:pPr/>
              <a:t>111</a:t>
            </a:fld>
            <a:endParaRPr lang="en-US" smtClean="0"/>
          </a:p>
        </p:txBody>
      </p:sp>
      <p:sp>
        <p:nvSpPr>
          <p:cNvPr id="357379" name="Rectangle 2"/>
          <p:cNvSpPr>
            <a:spLocks noGrp="1" noRot="1" noChangeAspect="1" noChangeArrowheads="1" noTextEdit="1"/>
          </p:cNvSpPr>
          <p:nvPr>
            <p:ph type="sldImg"/>
          </p:nvPr>
        </p:nvSpPr>
        <p:spPr>
          <a:ln/>
        </p:spPr>
      </p:sp>
      <p:sp>
        <p:nvSpPr>
          <p:cNvPr id="35738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7"/>
          <p:cNvSpPr>
            <a:spLocks noGrp="1" noChangeArrowheads="1"/>
          </p:cNvSpPr>
          <p:nvPr>
            <p:ph type="sldNum" sz="quarter" idx="5"/>
          </p:nvPr>
        </p:nvSpPr>
        <p:spPr>
          <a:noFill/>
        </p:spPr>
        <p:txBody>
          <a:bodyPr/>
          <a:lstStyle/>
          <a:p>
            <a:fld id="{19B12292-0A31-4BB0-B40F-6EE4904EED69}" type="slidenum">
              <a:rPr lang="en-US" smtClean="0"/>
              <a:pPr/>
              <a:t>120</a:t>
            </a:fld>
            <a:endParaRPr lang="en-US" smtClean="0"/>
          </a:p>
        </p:txBody>
      </p:sp>
      <p:sp>
        <p:nvSpPr>
          <p:cNvPr id="366595" name="Rectangle 2"/>
          <p:cNvSpPr>
            <a:spLocks noGrp="1" noRot="1" noChangeAspect="1" noChangeArrowheads="1" noTextEdit="1"/>
          </p:cNvSpPr>
          <p:nvPr>
            <p:ph type="sldImg"/>
          </p:nvPr>
        </p:nvSpPr>
        <p:spPr>
          <a:ln/>
        </p:spPr>
      </p:sp>
      <p:sp>
        <p:nvSpPr>
          <p:cNvPr id="36659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7"/>
          <p:cNvSpPr>
            <a:spLocks noGrp="1" noChangeArrowheads="1"/>
          </p:cNvSpPr>
          <p:nvPr>
            <p:ph type="sldNum" sz="quarter" idx="5"/>
          </p:nvPr>
        </p:nvSpPr>
        <p:spPr>
          <a:noFill/>
        </p:spPr>
        <p:txBody>
          <a:bodyPr/>
          <a:lstStyle/>
          <a:p>
            <a:fld id="{298FAFB0-E2C6-42E1-9215-09A3A449133F}" type="slidenum">
              <a:rPr lang="en-US" smtClean="0"/>
              <a:pPr/>
              <a:t>121</a:t>
            </a:fld>
            <a:endParaRPr lang="en-US" smtClean="0"/>
          </a:p>
        </p:txBody>
      </p:sp>
      <p:sp>
        <p:nvSpPr>
          <p:cNvPr id="367619" name="Rectangle 2"/>
          <p:cNvSpPr>
            <a:spLocks noGrp="1" noRot="1" noChangeAspect="1" noChangeArrowheads="1" noTextEdit="1"/>
          </p:cNvSpPr>
          <p:nvPr>
            <p:ph type="sldImg"/>
          </p:nvPr>
        </p:nvSpPr>
        <p:spPr>
          <a:ln/>
        </p:spPr>
      </p:sp>
      <p:sp>
        <p:nvSpPr>
          <p:cNvPr id="36762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7"/>
          <p:cNvSpPr>
            <a:spLocks noGrp="1" noChangeArrowheads="1"/>
          </p:cNvSpPr>
          <p:nvPr>
            <p:ph type="sldNum" sz="quarter" idx="5"/>
          </p:nvPr>
        </p:nvSpPr>
        <p:spPr>
          <a:noFill/>
        </p:spPr>
        <p:txBody>
          <a:bodyPr/>
          <a:lstStyle/>
          <a:p>
            <a:fld id="{59E37C54-98DB-4EF2-98D0-DEFF0B428CE4}" type="slidenum">
              <a:rPr lang="en-US" smtClean="0"/>
              <a:pPr/>
              <a:t>122</a:t>
            </a:fld>
            <a:endParaRPr lang="en-US" smtClean="0"/>
          </a:p>
        </p:txBody>
      </p:sp>
      <p:sp>
        <p:nvSpPr>
          <p:cNvPr id="368643" name="Rectangle 2"/>
          <p:cNvSpPr>
            <a:spLocks noGrp="1" noRot="1" noChangeAspect="1" noChangeArrowheads="1" noTextEdit="1"/>
          </p:cNvSpPr>
          <p:nvPr>
            <p:ph type="sldImg"/>
          </p:nvPr>
        </p:nvSpPr>
        <p:spPr>
          <a:ln/>
        </p:spPr>
      </p:sp>
      <p:sp>
        <p:nvSpPr>
          <p:cNvPr id="36864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977C70-B18F-418F-A1AA-C06585E8C4EB}" type="datetimeFigureOut">
              <a:rPr lang="en-US" smtClean="0"/>
              <a:pPr/>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D070F-CB26-489B-9010-77B8A4A9463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977C70-B18F-418F-A1AA-C06585E8C4EB}" type="datetimeFigureOut">
              <a:rPr lang="en-US" smtClean="0"/>
              <a:pPr/>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D070F-CB26-489B-9010-77B8A4A9463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977C70-B18F-418F-A1AA-C06585E8C4EB}" type="datetimeFigureOut">
              <a:rPr lang="en-US" smtClean="0"/>
              <a:pPr/>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D070F-CB26-489B-9010-77B8A4A9463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977C70-B18F-418F-A1AA-C06585E8C4EB}" type="datetimeFigureOut">
              <a:rPr lang="en-US" smtClean="0"/>
              <a:pPr/>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D070F-CB26-489B-9010-77B8A4A9463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977C70-B18F-418F-A1AA-C06585E8C4EB}" type="datetimeFigureOut">
              <a:rPr lang="en-US" smtClean="0"/>
              <a:pPr/>
              <a:t>11/18/2025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AD070F-CB26-489B-9010-77B8A4A9463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977C70-B18F-418F-A1AA-C06585E8C4EB}" type="datetimeFigureOut">
              <a:rPr lang="en-US" smtClean="0"/>
              <a:pPr/>
              <a:t>11/18/2025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AD070F-CB26-489B-9010-77B8A4A9463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977C70-B18F-418F-A1AA-C06585E8C4EB}" type="datetimeFigureOut">
              <a:rPr lang="en-US" smtClean="0"/>
              <a:pPr/>
              <a:t>11/18/2025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AD070F-CB26-489B-9010-77B8A4A9463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977C70-B18F-418F-A1AA-C06585E8C4EB}" type="datetimeFigureOut">
              <a:rPr lang="en-US" smtClean="0"/>
              <a:pPr/>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D070F-CB26-489B-9010-77B8A4A9463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977C70-B18F-418F-A1AA-C06585E8C4EB}" type="datetimeFigureOut">
              <a:rPr lang="en-US" smtClean="0"/>
              <a:pPr/>
              <a:t>11/18/2025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AD070F-CB26-489B-9010-77B8A4A9463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977C70-B18F-418F-A1AA-C06585E8C4EB}" type="datetimeFigureOut">
              <a:rPr lang="en-US" smtClean="0"/>
              <a:pPr/>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D070F-CB26-489B-9010-77B8A4A9463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977C70-B18F-418F-A1AA-C06585E8C4EB}" type="datetimeFigureOut">
              <a:rPr lang="en-US" smtClean="0"/>
              <a:pPr/>
              <a:t>11/18/2025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AD070F-CB26-489B-9010-77B8A4A946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977C70-B18F-418F-A1AA-C06585E8C4EB}" type="datetimeFigureOut">
              <a:rPr lang="en-US" smtClean="0"/>
              <a:pPr/>
              <a:t>11/18/2025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AD070F-CB26-489B-9010-77B8A4A9463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a:t>
            </a:fld>
            <a:endParaRPr lang="en-US"/>
          </a:p>
        </p:txBody>
      </p:sp>
      <p:sp>
        <p:nvSpPr>
          <p:cNvPr id="4" name="TextBox 3"/>
          <p:cNvSpPr txBox="1"/>
          <p:nvPr/>
        </p:nvSpPr>
        <p:spPr>
          <a:xfrm>
            <a:off x="0" y="0"/>
            <a:ext cx="9144000" cy="763285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3600" b="1" dirty="0" smtClean="0">
              <a:solidFill>
                <a:srgbClr val="002060"/>
              </a:solidFill>
              <a:latin typeface="Arial" charset="0"/>
              <a:cs typeface="Arial" charset="0"/>
            </a:endParaRPr>
          </a:p>
          <a:p>
            <a:pPr algn="ctr"/>
            <a:r>
              <a:rPr lang="en-US" sz="4000" b="1" dirty="0" smtClean="0">
                <a:solidFill>
                  <a:srgbClr val="FF0000"/>
                </a:solidFill>
                <a:latin typeface="Arial" charset="0"/>
                <a:cs typeface="Arial" charset="0"/>
              </a:rPr>
              <a:t>CHẾ ĐỘ KẾ TOÁN DOANH NGHIỆP</a:t>
            </a:r>
            <a:r>
              <a:rPr lang="en-US" sz="3600" b="1" dirty="0" smtClean="0">
                <a:solidFill>
                  <a:srgbClr val="002060"/>
                </a:solidFill>
                <a:latin typeface="Arial" charset="0"/>
                <a:cs typeface="Arial" charset="0"/>
              </a:rPr>
              <a:t> </a:t>
            </a:r>
            <a:r>
              <a:rPr lang="en-US" sz="2800" b="1" i="1" dirty="0" smtClean="0">
                <a:solidFill>
                  <a:srgbClr val="002060"/>
                </a:solidFill>
                <a:latin typeface="Arial" charset="0"/>
                <a:cs typeface="Arial" charset="0"/>
              </a:rPr>
              <a:t>(</a:t>
            </a:r>
            <a:r>
              <a:rPr lang="en-US" sz="2800" b="1" i="1" dirty="0" err="1" smtClean="0">
                <a:solidFill>
                  <a:srgbClr val="002060"/>
                </a:solidFill>
                <a:latin typeface="Arial" charset="0"/>
                <a:cs typeface="Arial" charset="0"/>
              </a:rPr>
              <a:t>Thông</a:t>
            </a:r>
            <a:r>
              <a:rPr lang="en-US" sz="2800" b="1" i="1" dirty="0" smtClean="0">
                <a:solidFill>
                  <a:srgbClr val="002060"/>
                </a:solidFill>
                <a:latin typeface="Arial" charset="0"/>
                <a:cs typeface="Arial" charset="0"/>
              </a:rPr>
              <a:t> </a:t>
            </a:r>
            <a:r>
              <a:rPr lang="en-US" sz="2800" b="1" i="1" dirty="0" err="1" smtClean="0">
                <a:solidFill>
                  <a:srgbClr val="002060"/>
                </a:solidFill>
                <a:latin typeface="Arial" charset="0"/>
                <a:cs typeface="Arial" charset="0"/>
              </a:rPr>
              <a:t>tư</a:t>
            </a:r>
            <a:r>
              <a:rPr lang="en-US" sz="2800" b="1" i="1" dirty="0" smtClean="0">
                <a:solidFill>
                  <a:srgbClr val="002060"/>
                </a:solidFill>
                <a:latin typeface="Arial" charset="0"/>
                <a:cs typeface="Arial" charset="0"/>
              </a:rPr>
              <a:t> 99/2025/TT-BTC </a:t>
            </a:r>
            <a:r>
              <a:rPr lang="en-US" sz="2800" b="1" i="1" dirty="0" err="1" smtClean="0">
                <a:solidFill>
                  <a:srgbClr val="002060"/>
                </a:solidFill>
                <a:latin typeface="Arial" charset="0"/>
                <a:cs typeface="Arial" charset="0"/>
              </a:rPr>
              <a:t>ngày</a:t>
            </a:r>
            <a:r>
              <a:rPr lang="en-US" sz="2800" b="1" i="1" dirty="0" smtClean="0">
                <a:solidFill>
                  <a:srgbClr val="002060"/>
                </a:solidFill>
                <a:latin typeface="Arial" charset="0"/>
                <a:cs typeface="Arial" charset="0"/>
              </a:rPr>
              <a:t> 27/10/2025 </a:t>
            </a:r>
            <a:r>
              <a:rPr lang="en-US" sz="2800" b="1" i="1" dirty="0" err="1" smtClean="0">
                <a:solidFill>
                  <a:srgbClr val="002060"/>
                </a:solidFill>
                <a:latin typeface="Arial" charset="0"/>
                <a:cs typeface="Arial" charset="0"/>
              </a:rPr>
              <a:t>thay</a:t>
            </a:r>
            <a:r>
              <a:rPr lang="en-US" sz="2800" b="1" i="1" dirty="0" smtClean="0">
                <a:solidFill>
                  <a:srgbClr val="002060"/>
                </a:solidFill>
                <a:latin typeface="Arial" charset="0"/>
                <a:cs typeface="Arial" charset="0"/>
              </a:rPr>
              <a:t> </a:t>
            </a:r>
            <a:r>
              <a:rPr lang="en-US" sz="2800" b="1" i="1" dirty="0" err="1" smtClean="0">
                <a:solidFill>
                  <a:srgbClr val="002060"/>
                </a:solidFill>
                <a:latin typeface="Arial" charset="0"/>
                <a:cs typeface="Arial" charset="0"/>
              </a:rPr>
              <a:t>thế</a:t>
            </a:r>
            <a:r>
              <a:rPr lang="en-US" sz="2800" b="1" i="1" dirty="0" smtClean="0">
                <a:solidFill>
                  <a:srgbClr val="002060"/>
                </a:solidFill>
                <a:latin typeface="Arial" charset="0"/>
                <a:cs typeface="Arial" charset="0"/>
              </a:rPr>
              <a:t> </a:t>
            </a:r>
            <a:r>
              <a:rPr lang="en-US" sz="2800" b="1" i="1" dirty="0" err="1" smtClean="0">
                <a:solidFill>
                  <a:srgbClr val="002060"/>
                </a:solidFill>
                <a:latin typeface="Arial" charset="0"/>
                <a:cs typeface="Arial" charset="0"/>
              </a:rPr>
              <a:t>Thông</a:t>
            </a:r>
            <a:r>
              <a:rPr lang="en-US" sz="2800" b="1" i="1" dirty="0" smtClean="0">
                <a:solidFill>
                  <a:srgbClr val="002060"/>
                </a:solidFill>
                <a:latin typeface="Arial" charset="0"/>
                <a:cs typeface="Arial" charset="0"/>
              </a:rPr>
              <a:t> </a:t>
            </a:r>
            <a:r>
              <a:rPr lang="en-US" sz="2800" b="1" i="1" dirty="0" err="1" smtClean="0">
                <a:solidFill>
                  <a:srgbClr val="002060"/>
                </a:solidFill>
                <a:latin typeface="Arial" charset="0"/>
                <a:cs typeface="Arial" charset="0"/>
              </a:rPr>
              <a:t>tư</a:t>
            </a:r>
            <a:r>
              <a:rPr lang="en-US" sz="2800" b="1" i="1" dirty="0" smtClean="0">
                <a:solidFill>
                  <a:srgbClr val="002060"/>
                </a:solidFill>
                <a:latin typeface="Arial" charset="0"/>
                <a:cs typeface="Arial" charset="0"/>
              </a:rPr>
              <a:t> 200/2014/TT-BTC)</a:t>
            </a:r>
          </a:p>
          <a:p>
            <a:pPr algn="ctr"/>
            <a:endParaRPr lang="en-US" sz="2800" b="1" i="1" dirty="0" smtClean="0">
              <a:solidFill>
                <a:srgbClr val="002060"/>
              </a:solidFill>
              <a:latin typeface="Arial" charset="0"/>
              <a:cs typeface="Arial" charset="0"/>
            </a:endParaRPr>
          </a:p>
          <a:p>
            <a:pPr algn="ctr"/>
            <a:endParaRPr lang="en-US" sz="2800" b="1" i="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sp>
        <p:nvSpPr>
          <p:cNvPr id="5" name="Rectangle 2"/>
          <p:cNvSpPr>
            <a:spLocks noGrp="1" noChangeArrowheads="1"/>
          </p:cNvSpPr>
          <p:nvPr>
            <p:ph type="title"/>
          </p:nvPr>
        </p:nvSpPr>
        <p:spPr>
          <a:xfrm>
            <a:off x="2987824" y="1268760"/>
            <a:ext cx="3456384" cy="609600"/>
          </a:xfrm>
        </p:spPr>
        <p:txBody>
          <a:bodyPr>
            <a:noAutofit/>
          </a:bodyPr>
          <a:lstStyle/>
          <a:p>
            <a:pPr eaLnBrk="1" hangingPunct="1">
              <a:defRPr/>
            </a:pPr>
            <a:r>
              <a:rPr lang="en-US" sz="2000" dirty="0" smtClean="0">
                <a:latin typeface="Franklin Gothic Medium" pitchFamily="34" charset="0"/>
              </a:rPr>
              <a:t>BỘ TÀI CHÍNH</a:t>
            </a:r>
            <a:br>
              <a:rPr lang="en-US" sz="2000" dirty="0" smtClean="0">
                <a:latin typeface="Franklin Gothic Medium" pitchFamily="34" charset="0"/>
              </a:rPr>
            </a:br>
            <a:r>
              <a:rPr lang="en-US" sz="2000" dirty="0" smtClean="0">
                <a:latin typeface="Franklin Gothic Medium" pitchFamily="34" charset="0"/>
              </a:rPr>
              <a:t>THE MINISTRY OF FINANCE</a:t>
            </a:r>
          </a:p>
        </p:txBody>
      </p:sp>
      <p:pic>
        <p:nvPicPr>
          <p:cNvPr id="6" name="Picture 3"/>
          <p:cNvPicPr>
            <a:picLocks noChangeAspect="1" noChangeArrowheads="1"/>
          </p:cNvPicPr>
          <p:nvPr/>
        </p:nvPicPr>
        <p:blipFill>
          <a:blip r:embed="rId2" cstate="print"/>
          <a:srcRect/>
          <a:stretch>
            <a:fillRect/>
          </a:stretch>
        </p:blipFill>
        <p:spPr bwMode="auto">
          <a:xfrm>
            <a:off x="4114800" y="152400"/>
            <a:ext cx="1105272" cy="9723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772816"/>
            <a:ext cx="8534400" cy="477053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sz="1600" b="1" dirty="0" smtClean="0">
              <a:latin typeface="Arial" pitchFamily="34" charset="0"/>
              <a:cs typeface="Arial" pitchFamily="34" charset="0"/>
            </a:endParaRPr>
          </a:p>
          <a:p>
            <a:pPr algn="ctr"/>
            <a:r>
              <a:rPr lang="en-US" sz="4800" b="1" dirty="0" err="1" smtClean="0">
                <a:latin typeface="Arial" pitchFamily="34" charset="0"/>
                <a:cs typeface="Arial" pitchFamily="34" charset="0"/>
              </a:rPr>
              <a:t>Phần</a:t>
            </a:r>
            <a:r>
              <a:rPr lang="en-US" sz="4800" b="1" dirty="0" smtClean="0">
                <a:latin typeface="Arial" pitchFamily="34" charset="0"/>
                <a:cs typeface="Arial" pitchFamily="34" charset="0"/>
              </a:rPr>
              <a:t> 1</a:t>
            </a:r>
          </a:p>
          <a:p>
            <a:pPr algn="ctr"/>
            <a:r>
              <a:rPr lang="en-US" sz="4800" b="1" dirty="0" err="1" smtClean="0">
                <a:latin typeface="Arial" pitchFamily="34" charset="0"/>
                <a:cs typeface="Arial" pitchFamily="34" charset="0"/>
              </a:rPr>
              <a:t>Quy</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định</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chung</a:t>
            </a:r>
            <a:endParaRPr lang="en-US" sz="4800" b="1" dirty="0" smtClean="0">
              <a:latin typeface="Arial" pitchFamily="34" charset="0"/>
              <a:cs typeface="Arial" pitchFamily="34" charset="0"/>
            </a:endParaRPr>
          </a:p>
          <a:p>
            <a:pPr algn="ctr"/>
            <a:endParaRPr lang="en-US" sz="4800" b="1" dirty="0" smtClean="0">
              <a:latin typeface="Arial" pitchFamily="34" charset="0"/>
              <a:cs typeface="Arial" pitchFamily="34" charset="0"/>
            </a:endParaRPr>
          </a:p>
          <a:p>
            <a:pPr algn="ctr"/>
            <a:r>
              <a:rPr lang="en-US" sz="3200" b="1" i="1" dirty="0" smtClean="0">
                <a:solidFill>
                  <a:srgbClr val="FF0000"/>
                </a:solidFill>
                <a:latin typeface="Arial" pitchFamily="34" charset="0"/>
                <a:cs typeface="Arial" pitchFamily="34" charset="0"/>
              </a:rPr>
              <a:t>HÃY LÀM QUEN VỚI </a:t>
            </a:r>
            <a:r>
              <a:rPr lang="en-US" sz="3200" b="1" i="1" dirty="0" err="1" smtClean="0">
                <a:solidFill>
                  <a:srgbClr val="FF0000"/>
                </a:solidFill>
                <a:latin typeface="Arial" pitchFamily="34" charset="0"/>
                <a:cs typeface="Arial" pitchFamily="34" charset="0"/>
              </a:rPr>
              <a:t>ViỆC</a:t>
            </a:r>
            <a:r>
              <a:rPr lang="en-US" sz="3200" b="1" i="1" dirty="0" smtClean="0">
                <a:solidFill>
                  <a:srgbClr val="FF0000"/>
                </a:solidFill>
                <a:latin typeface="Arial" pitchFamily="34" charset="0"/>
                <a:cs typeface="Arial" pitchFamily="34" charset="0"/>
              </a:rPr>
              <a:t> </a:t>
            </a:r>
          </a:p>
          <a:p>
            <a:pPr algn="ctr"/>
            <a:r>
              <a:rPr lang="en-US" sz="3200" b="1" i="1" dirty="0" smtClean="0">
                <a:solidFill>
                  <a:srgbClr val="FF0000"/>
                </a:solidFill>
                <a:latin typeface="Arial" pitchFamily="34" charset="0"/>
                <a:cs typeface="Arial" pitchFamily="34" charset="0"/>
              </a:rPr>
              <a:t>XÉT ĐOÁN BẢN CHẤT GIAO DỊCH VÀ </a:t>
            </a:r>
          </a:p>
          <a:p>
            <a:pPr algn="ctr"/>
            <a:r>
              <a:rPr lang="en-US" sz="3200" b="1" i="1" dirty="0" smtClean="0">
                <a:solidFill>
                  <a:srgbClr val="FF0000"/>
                </a:solidFill>
                <a:latin typeface="Arial" pitchFamily="34" charset="0"/>
                <a:cs typeface="Arial" pitchFamily="34" charset="0"/>
              </a:rPr>
              <a:t>KẾ TOÁN THEO NGUYÊN TẮC</a:t>
            </a:r>
          </a:p>
          <a:p>
            <a:pPr algn="ctr"/>
            <a:endParaRPr lang="en-US" sz="4800" b="1" dirty="0">
              <a:latin typeface="Arial" pitchFamily="34" charset="0"/>
              <a:cs typeface="Arial" pitchFamily="34" charset="0"/>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483209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514350" indent="-514350" algn="ctr">
              <a:buAutoNum type="arabicPeriod"/>
            </a:pPr>
            <a:endParaRPr lang="en-US" sz="1200" b="1" dirty="0" smtClean="0">
              <a:solidFill>
                <a:srgbClr val="FF0000"/>
              </a:solidFill>
            </a:endParaRPr>
          </a:p>
          <a:p>
            <a:pPr marL="514350" indent="-514350" algn="ctr">
              <a:buAutoNum type="arabicPeriod"/>
            </a:pPr>
            <a:r>
              <a:rPr lang="en-US" sz="2800" b="1" dirty="0" smtClean="0">
                <a:solidFill>
                  <a:srgbClr val="FF0000"/>
                </a:solidFill>
                <a:latin typeface="Arial (Body)"/>
              </a:rPr>
              <a:t>Tổng </a:t>
            </a:r>
            <a:r>
              <a:rPr lang="en-US" sz="2800" b="1" dirty="0" err="1" smtClean="0">
                <a:solidFill>
                  <a:srgbClr val="FF0000"/>
                </a:solidFill>
                <a:latin typeface="Arial (Body)"/>
              </a:rPr>
              <a:t>quan</a:t>
            </a:r>
            <a:endParaRPr lang="en-US" sz="2800" b="1" dirty="0" smtClean="0">
              <a:solidFill>
                <a:srgbClr val="FF0000"/>
              </a:solidFill>
              <a:latin typeface="Arial (Body)"/>
            </a:endParaRPr>
          </a:p>
          <a:p>
            <a:pPr marL="514350" indent="-514350" algn="ctr">
              <a:buAutoNum type="arabicPeriod"/>
            </a:pPr>
            <a:endParaRPr lang="en-US" sz="2800" b="1" dirty="0" smtClean="0">
              <a:solidFill>
                <a:srgbClr val="FF0000"/>
              </a:solidFill>
            </a:endParaRPr>
          </a:p>
          <a:p>
            <a:pPr marL="266700" indent="-266700" algn="just">
              <a:buFont typeface="Wingdings" pitchFamily="2" charset="2"/>
              <a:buChar char="ü"/>
            </a:pPr>
            <a:r>
              <a:rPr lang="en-US" sz="2400" dirty="0" err="1" smtClean="0">
                <a:solidFill>
                  <a:srgbClr val="FF0000"/>
                </a:solidFill>
                <a:latin typeface="Arial" pitchFamily="34" charset="0"/>
                <a:cs typeface="Arial" pitchFamily="34" charset="0"/>
              </a:rPr>
              <a:t>Áp</a:t>
            </a:r>
            <a:r>
              <a:rPr lang="en-US" sz="2400" dirty="0" smtClean="0">
                <a:solidFill>
                  <a:srgbClr val="FF0000"/>
                </a:solidFill>
                <a:latin typeface="Arial" pitchFamily="34" charset="0"/>
                <a:cs typeface="Arial" pitchFamily="34" charset="0"/>
              </a:rPr>
              <a:t> </a:t>
            </a:r>
            <a:r>
              <a:rPr lang="en-US" sz="2400" dirty="0" err="1" smtClean="0">
                <a:solidFill>
                  <a:srgbClr val="FF0000"/>
                </a:solidFill>
                <a:latin typeface="Arial" pitchFamily="34" charset="0"/>
                <a:cs typeface="Arial" pitchFamily="34" charset="0"/>
              </a:rPr>
              <a:t>dụng</a:t>
            </a:r>
            <a:r>
              <a:rPr lang="en-US" sz="2400" dirty="0" smtClean="0">
                <a:solidFill>
                  <a:srgbClr val="FF0000"/>
                </a:solidFill>
                <a:latin typeface="Arial" pitchFamily="34" charset="0"/>
                <a:cs typeface="Arial" pitchFamily="34" charset="0"/>
              </a:rPr>
              <a:t> </a:t>
            </a:r>
            <a:r>
              <a:rPr lang="en-US" sz="2400" dirty="0" err="1" smtClean="0">
                <a:solidFill>
                  <a:srgbClr val="FF0000"/>
                </a:solidFill>
                <a:latin typeface="Arial" pitchFamily="34" charset="0"/>
                <a:cs typeface="Arial" pitchFamily="34" charset="0"/>
              </a:rPr>
              <a:t>cho</a:t>
            </a:r>
            <a:r>
              <a:rPr lang="en-US" sz="2400" dirty="0" smtClean="0">
                <a:solidFill>
                  <a:srgbClr val="FF0000"/>
                </a:solidFill>
                <a:latin typeface="Arial" pitchFamily="34" charset="0"/>
                <a:cs typeface="Arial" pitchFamily="34" charset="0"/>
              </a:rPr>
              <a:t> </a:t>
            </a:r>
            <a:r>
              <a:rPr lang="en-US" sz="2400" dirty="0" err="1" smtClean="0">
                <a:solidFill>
                  <a:srgbClr val="FF0000"/>
                </a:solidFill>
                <a:latin typeface="Arial" pitchFamily="34" charset="0"/>
                <a:cs typeface="Arial" pitchFamily="34" charset="0"/>
              </a:rPr>
              <a:t>Báo</a:t>
            </a:r>
            <a:r>
              <a:rPr lang="en-US" sz="2400" dirty="0" smtClean="0">
                <a:solidFill>
                  <a:srgbClr val="FF0000"/>
                </a:solidFill>
                <a:latin typeface="Arial" pitchFamily="34" charset="0"/>
                <a:cs typeface="Arial" pitchFamily="34" charset="0"/>
              </a:rPr>
              <a:t> </a:t>
            </a:r>
            <a:r>
              <a:rPr lang="en-US" sz="2400" dirty="0" err="1" smtClean="0">
                <a:solidFill>
                  <a:srgbClr val="FF0000"/>
                </a:solidFill>
                <a:latin typeface="Arial" pitchFamily="34" charset="0"/>
                <a:cs typeface="Arial" pitchFamily="34" charset="0"/>
              </a:rPr>
              <a:t>cáo</a:t>
            </a:r>
            <a:r>
              <a:rPr lang="en-US" sz="2400" dirty="0" smtClean="0">
                <a:solidFill>
                  <a:srgbClr val="FF0000"/>
                </a:solidFill>
                <a:latin typeface="Arial" pitchFamily="34" charset="0"/>
                <a:cs typeface="Arial" pitchFamily="34" charset="0"/>
              </a:rPr>
              <a:t> </a:t>
            </a:r>
            <a:r>
              <a:rPr lang="en-US" sz="2400" dirty="0" err="1" smtClean="0">
                <a:solidFill>
                  <a:srgbClr val="FF0000"/>
                </a:solidFill>
                <a:latin typeface="Arial" pitchFamily="34" charset="0"/>
                <a:cs typeface="Arial" pitchFamily="34" charset="0"/>
              </a:rPr>
              <a:t>tài</a:t>
            </a:r>
            <a:r>
              <a:rPr lang="en-US" sz="2400" dirty="0" smtClean="0">
                <a:solidFill>
                  <a:srgbClr val="FF0000"/>
                </a:solidFill>
                <a:latin typeface="Arial" pitchFamily="34" charset="0"/>
                <a:cs typeface="Arial" pitchFamily="34" charset="0"/>
              </a:rPr>
              <a:t> chính </a:t>
            </a:r>
            <a:r>
              <a:rPr lang="en-US" sz="2400" dirty="0" err="1" smtClean="0">
                <a:solidFill>
                  <a:srgbClr val="FF0000"/>
                </a:solidFill>
                <a:latin typeface="Arial" pitchFamily="34" charset="0"/>
                <a:cs typeface="Arial" pitchFamily="34" charset="0"/>
              </a:rPr>
              <a:t>bắt</a:t>
            </a:r>
            <a:r>
              <a:rPr lang="en-US" sz="2400" dirty="0" smtClean="0">
                <a:solidFill>
                  <a:srgbClr val="FF0000"/>
                </a:solidFill>
                <a:latin typeface="Arial" pitchFamily="34" charset="0"/>
                <a:cs typeface="Arial" pitchFamily="34" charset="0"/>
              </a:rPr>
              <a:t> </a:t>
            </a:r>
            <a:r>
              <a:rPr lang="en-US" sz="2400" dirty="0" err="1" smtClean="0">
                <a:solidFill>
                  <a:srgbClr val="FF0000"/>
                </a:solidFill>
                <a:latin typeface="Arial" pitchFamily="34" charset="0"/>
                <a:cs typeface="Arial" pitchFamily="34" charset="0"/>
              </a:rPr>
              <a:t>đầu</a:t>
            </a:r>
            <a:r>
              <a:rPr lang="en-US" sz="2400" dirty="0" smtClean="0">
                <a:solidFill>
                  <a:srgbClr val="FF0000"/>
                </a:solidFill>
                <a:latin typeface="Arial" pitchFamily="34" charset="0"/>
                <a:cs typeface="Arial" pitchFamily="34" charset="0"/>
              </a:rPr>
              <a:t> </a:t>
            </a:r>
            <a:r>
              <a:rPr lang="en-US" sz="2400" dirty="0" err="1" smtClean="0">
                <a:solidFill>
                  <a:srgbClr val="FF0000"/>
                </a:solidFill>
                <a:latin typeface="Arial" pitchFamily="34" charset="0"/>
                <a:cs typeface="Arial" pitchFamily="34" charset="0"/>
              </a:rPr>
              <a:t>từ</a:t>
            </a:r>
            <a:r>
              <a:rPr lang="en-US" sz="2400" dirty="0" smtClean="0">
                <a:solidFill>
                  <a:srgbClr val="FF0000"/>
                </a:solidFill>
                <a:latin typeface="Arial" pitchFamily="34" charset="0"/>
                <a:cs typeface="Arial" pitchFamily="34" charset="0"/>
              </a:rPr>
              <a:t> </a:t>
            </a:r>
            <a:r>
              <a:rPr lang="en-US" sz="2400" dirty="0" err="1" smtClean="0">
                <a:solidFill>
                  <a:srgbClr val="FF0000"/>
                </a:solidFill>
                <a:latin typeface="Arial" pitchFamily="34" charset="0"/>
                <a:cs typeface="Arial" pitchFamily="34" charset="0"/>
              </a:rPr>
              <a:t>hoặc</a:t>
            </a:r>
            <a:r>
              <a:rPr lang="en-US" sz="2400" dirty="0" smtClean="0">
                <a:solidFill>
                  <a:srgbClr val="FF0000"/>
                </a:solidFill>
                <a:latin typeface="Arial" pitchFamily="34" charset="0"/>
                <a:cs typeface="Arial" pitchFamily="34" charset="0"/>
              </a:rPr>
              <a:t> </a:t>
            </a:r>
            <a:r>
              <a:rPr lang="en-US" sz="2400" dirty="0" err="1" smtClean="0">
                <a:solidFill>
                  <a:srgbClr val="FF0000"/>
                </a:solidFill>
                <a:latin typeface="Arial" pitchFamily="34" charset="0"/>
                <a:cs typeface="Arial" pitchFamily="34" charset="0"/>
              </a:rPr>
              <a:t>sau</a:t>
            </a:r>
            <a:r>
              <a:rPr lang="en-US" sz="2400" dirty="0" smtClean="0">
                <a:solidFill>
                  <a:srgbClr val="FF0000"/>
                </a:solidFill>
                <a:latin typeface="Arial" pitchFamily="34" charset="0"/>
                <a:cs typeface="Arial" pitchFamily="34" charset="0"/>
              </a:rPr>
              <a:t> </a:t>
            </a:r>
            <a:r>
              <a:rPr lang="en-US" sz="2400" dirty="0" err="1" smtClean="0">
                <a:solidFill>
                  <a:srgbClr val="FF0000"/>
                </a:solidFill>
                <a:latin typeface="Arial" pitchFamily="34" charset="0"/>
                <a:cs typeface="Arial" pitchFamily="34" charset="0"/>
              </a:rPr>
              <a:t>ngày</a:t>
            </a:r>
            <a:r>
              <a:rPr lang="en-US" sz="2400" dirty="0" smtClean="0">
                <a:solidFill>
                  <a:srgbClr val="FF0000"/>
                </a:solidFill>
                <a:latin typeface="Arial" pitchFamily="34" charset="0"/>
                <a:cs typeface="Arial" pitchFamily="34" charset="0"/>
              </a:rPr>
              <a:t> 1/1/2026;</a:t>
            </a:r>
          </a:p>
          <a:p>
            <a:pPr marL="266700" indent="-266700" algn="just"/>
            <a:endParaRPr lang="en-US" sz="2400" dirty="0" smtClean="0">
              <a:solidFill>
                <a:srgbClr val="FF0000"/>
              </a:solidFill>
              <a:latin typeface="Arial" pitchFamily="34" charset="0"/>
              <a:cs typeface="Arial" pitchFamily="34" charset="0"/>
            </a:endParaRPr>
          </a:p>
          <a:p>
            <a:pPr marL="266700" indent="-266700" algn="just">
              <a:buFont typeface="Wingdings" pitchFamily="2" charset="2"/>
              <a:buChar char="ü"/>
            </a:pPr>
            <a:r>
              <a:rPr lang="en-US" sz="2400" dirty="0" err="1" smtClean="0">
                <a:solidFill>
                  <a:srgbClr val="FF0000"/>
                </a:solidFill>
                <a:latin typeface="Arial" pitchFamily="34" charset="0"/>
                <a:cs typeface="Arial" pitchFamily="34" charset="0"/>
              </a:rPr>
              <a:t>Chế</a:t>
            </a:r>
            <a:r>
              <a:rPr lang="en-US" sz="2400" dirty="0" smtClean="0">
                <a:solidFill>
                  <a:srgbClr val="FF0000"/>
                </a:solidFill>
                <a:latin typeface="Arial" pitchFamily="34" charset="0"/>
                <a:cs typeface="Arial" pitchFamily="34" charset="0"/>
              </a:rPr>
              <a:t> </a:t>
            </a:r>
            <a:r>
              <a:rPr lang="en-US" sz="2400" dirty="0" err="1" smtClean="0">
                <a:solidFill>
                  <a:srgbClr val="FF0000"/>
                </a:solidFill>
                <a:latin typeface="Arial" pitchFamily="34" charset="0"/>
                <a:cs typeface="Arial" pitchFamily="34" charset="0"/>
              </a:rPr>
              <a:t>độ</a:t>
            </a:r>
            <a:r>
              <a:rPr lang="en-US" sz="2400" dirty="0" smtClean="0">
                <a:solidFill>
                  <a:srgbClr val="FF0000"/>
                </a:solidFill>
                <a:latin typeface="Arial" pitchFamily="34" charset="0"/>
                <a:cs typeface="Arial" pitchFamily="34" charset="0"/>
              </a:rPr>
              <a:t> kế toán </a:t>
            </a:r>
            <a:r>
              <a:rPr lang="vi-VN" sz="2400" dirty="0" smtClean="0">
                <a:solidFill>
                  <a:srgbClr val="FF0000"/>
                </a:solidFill>
                <a:latin typeface="Arial" pitchFamily="34" charset="0"/>
                <a:cs typeface="Arial" pitchFamily="34" charset="0"/>
              </a:rPr>
              <a:t>chỉ hướng dẫn một số nghiệp vụ kinh tế chủ yếu. Trường hợp có các nghiệp vụ kinh tế phát sinh chưa được hướng dẫn</a:t>
            </a:r>
            <a:r>
              <a:rPr lang="en-US" sz="2400" dirty="0" smtClean="0">
                <a:solidFill>
                  <a:srgbClr val="FF0000"/>
                </a:solidFill>
                <a:latin typeface="Arial" pitchFamily="34" charset="0"/>
                <a:cs typeface="Arial" pitchFamily="34" charset="0"/>
              </a:rPr>
              <a:t> </a:t>
            </a:r>
            <a:r>
              <a:rPr lang="en-US" sz="2400" dirty="0" err="1" smtClean="0">
                <a:solidFill>
                  <a:srgbClr val="FF0000"/>
                </a:solidFill>
                <a:latin typeface="Arial" pitchFamily="34" charset="0"/>
                <a:cs typeface="Arial" pitchFamily="34" charset="0"/>
              </a:rPr>
              <a:t>trong</a:t>
            </a:r>
            <a:r>
              <a:rPr lang="en-US" sz="2400" dirty="0" smtClean="0">
                <a:solidFill>
                  <a:srgbClr val="FF0000"/>
                </a:solidFill>
                <a:latin typeface="Arial" pitchFamily="34" charset="0"/>
                <a:cs typeface="Arial" pitchFamily="34" charset="0"/>
              </a:rPr>
              <a:t> CĐKT</a:t>
            </a:r>
            <a:r>
              <a:rPr lang="vi-VN" sz="2400" dirty="0" smtClean="0">
                <a:solidFill>
                  <a:srgbClr val="FF0000"/>
                </a:solidFill>
                <a:latin typeface="Arial" pitchFamily="34" charset="0"/>
                <a:cs typeface="Arial" pitchFamily="34" charset="0"/>
              </a:rPr>
              <a:t>, doanh nghiệp căn cứ vào nội dung, bản chất của giao dịch kinh tế phát sinh và các quy định của Luật Kế toán, các văn bản hướng dẫn Luật Kế toán, Chuẩn mực kế toán Việt Nam và các nguyên tắc hướng dẫn tại Thông tư này để thực hiện. </a:t>
            </a:r>
            <a:endParaRPr lang="en-US" sz="2800" dirty="0">
              <a:solidFill>
                <a:srgbClr val="FF0000"/>
              </a:solidFill>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46474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l-NL" sz="2800" b="1" dirty="0" smtClean="0">
                <a:solidFill>
                  <a:srgbClr val="FF0000"/>
                </a:solidFill>
                <a:latin typeface="Arial (Body)"/>
              </a:rPr>
              <a:t>2. Công tác quản trị và kiểm soát nội bộ</a:t>
            </a:r>
          </a:p>
          <a:p>
            <a:endParaRPr lang="en-US" sz="2800" dirty="0" smtClean="0"/>
          </a:p>
          <a:p>
            <a:pPr marL="450850" lvl="0" indent="-450850" algn="just"/>
            <a:r>
              <a:rPr lang="nl-NL" sz="2400" dirty="0" smtClean="0">
                <a:solidFill>
                  <a:srgbClr val="FF0000"/>
                </a:solidFill>
              </a:rPr>
              <a:t>(1). Việc tạo lập, thực hiện và kiểm soát các giao dịch</a:t>
            </a:r>
            <a:r>
              <a:rPr lang="vi-VN" sz="2400" dirty="0" smtClean="0">
                <a:solidFill>
                  <a:srgbClr val="FF0000"/>
                </a:solidFill>
              </a:rPr>
              <a:t> kinh tế </a:t>
            </a:r>
            <a:r>
              <a:rPr lang="nl-NL" sz="2400" dirty="0" smtClean="0">
                <a:solidFill>
                  <a:srgbClr val="FF0000"/>
                </a:solidFill>
              </a:rPr>
              <a:t>phát sinh của doanh nghiệp phải dựa trên cơ sở quy định của pháp luật, cơ chế chính sách có liên quan. </a:t>
            </a:r>
            <a:endParaRPr lang="en-US" sz="2400" dirty="0" smtClean="0">
              <a:solidFill>
                <a:srgbClr val="FF0000"/>
              </a:solidFill>
            </a:endParaRPr>
          </a:p>
          <a:p>
            <a:pPr marL="450850" indent="-450850" algn="just"/>
            <a:endParaRPr lang="nl-NL" sz="2400" dirty="0" smtClean="0">
              <a:solidFill>
                <a:srgbClr val="FF0000"/>
              </a:solidFill>
            </a:endParaRPr>
          </a:p>
          <a:p>
            <a:pPr marL="450850" indent="-450850" algn="just"/>
            <a:r>
              <a:rPr lang="nl-NL" sz="2400" dirty="0" smtClean="0">
                <a:solidFill>
                  <a:srgbClr val="FF0000"/>
                </a:solidFill>
              </a:rPr>
              <a:t>(2). Doanh nghiệp có trách nhiệm tự xây dựng quy chế quản trị nội bộ và tổ chức kiểm soát nội bộ nhằm phân định rõ quyền, nghĩa vụ và trách nhiệm của các bộ phận và cá nhân có liên quan trong việc tạo lập, thực hiện, quản lý và kiểm soát các giao dịch kinh tế phát sinh tại doanh nghiệp để đảm bảo tuân thủ các quy định của pháp luật về doanh nghiệp và pháp luật có liên quan. </a:t>
            </a:r>
            <a:endParaRPr lang="en-US" sz="2400" dirty="0">
              <a:solidFill>
                <a:srgbClr val="FF0000"/>
              </a:solidFill>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88720"/>
            <a:ext cx="8534400" cy="513986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dirty="0" smtClean="0">
                <a:solidFill>
                  <a:srgbClr val="FF0000"/>
                </a:solidFill>
                <a:latin typeface="Arial (Body)"/>
                <a:cs typeface="Arial" pitchFamily="34" charset="0"/>
              </a:rPr>
              <a:t>4. </a:t>
            </a:r>
            <a:r>
              <a:rPr lang="vi-VN" sz="2800" b="1" dirty="0" smtClean="0">
                <a:solidFill>
                  <a:srgbClr val="FF0000"/>
                </a:solidFill>
                <a:latin typeface="Arial (Body)"/>
              </a:rPr>
              <a:t>Tổ chức bộ máy kế toán và công tác kế toán </a:t>
            </a:r>
            <a:endParaRPr lang="en-US" sz="2800" b="1" dirty="0" smtClean="0">
              <a:solidFill>
                <a:srgbClr val="FF0000"/>
              </a:solidFill>
              <a:latin typeface="Arial (Body)"/>
            </a:endParaRPr>
          </a:p>
          <a:p>
            <a:pPr algn="ctr"/>
            <a:r>
              <a:rPr lang="vi-VN" sz="2800" b="1" dirty="0" smtClean="0">
                <a:solidFill>
                  <a:srgbClr val="FF0000"/>
                </a:solidFill>
                <a:latin typeface="Arial (Body)"/>
              </a:rPr>
              <a:t>tại đơn vị trực thuộc doanh nghiệp</a:t>
            </a:r>
            <a:endParaRPr lang="en-US" sz="2800" dirty="0" smtClean="0">
              <a:solidFill>
                <a:srgbClr val="FF0000"/>
              </a:solidFill>
              <a:latin typeface="Arial (Body)"/>
            </a:endParaRPr>
          </a:p>
          <a:p>
            <a:pPr algn="ctr"/>
            <a:endParaRPr lang="en-US" sz="2800" b="1" dirty="0" smtClean="0">
              <a:solidFill>
                <a:srgbClr val="FF0000"/>
              </a:solidFill>
              <a:latin typeface="Arial" pitchFamily="34" charset="0"/>
              <a:cs typeface="Arial" pitchFamily="34" charset="0"/>
            </a:endParaRPr>
          </a:p>
          <a:p>
            <a:pPr marL="457200" indent="-457200" algn="just">
              <a:buAutoNum type="arabicParenBoth"/>
            </a:pPr>
            <a:r>
              <a:rPr lang="en-US" sz="2000" dirty="0" smtClean="0">
                <a:latin typeface="Arial (Body)"/>
              </a:rPr>
              <a:t>Đ</a:t>
            </a:r>
            <a:r>
              <a:rPr lang="vi-VN" sz="2000" dirty="0" smtClean="0">
                <a:latin typeface="Arial (Body)"/>
              </a:rPr>
              <a:t>ược quyền phân cấp cho đơn vị trực thuộc trong việc ghi nhận khoản vốn mà doanh nghiệp cấp cho đơn vị trực thuộc là nợ phải trả hoặc vốn chủ sở hữu, ghi nhận hoặc không ghi nhận doanh thu, giá vốn khi luân chuyển sản phẩm, hàng hóa, dịch vụ giữa các khâu trong nội bộ mà không phụ thuộc vào hình thức của chứng từ kế toán (hóa đơn hay chứng từ luân chuyển nội bộ) phù hợp với mô hình và yêu cầu quản lý hoạt động </a:t>
            </a:r>
            <a:r>
              <a:rPr lang="en-US" sz="2000" dirty="0" smtClean="0">
                <a:latin typeface="Arial (Body)"/>
              </a:rPr>
              <a:t>SXKD</a:t>
            </a:r>
            <a:r>
              <a:rPr lang="vi-VN" sz="2000" dirty="0" smtClean="0">
                <a:latin typeface="Arial (Body)"/>
              </a:rPr>
              <a:t> của doanh nghiệp; </a:t>
            </a:r>
            <a:endParaRPr lang="en-US" sz="2000" dirty="0" smtClean="0">
              <a:latin typeface="Arial (Body)"/>
            </a:endParaRPr>
          </a:p>
          <a:p>
            <a:pPr marL="457200" indent="-457200" algn="just">
              <a:buAutoNum type="arabicParenBoth"/>
            </a:pPr>
            <a:endParaRPr lang="en-US" sz="2000" dirty="0" smtClean="0">
              <a:latin typeface="Arial (Body)"/>
            </a:endParaRPr>
          </a:p>
          <a:p>
            <a:pPr marL="450850" indent="-450850" algn="just"/>
            <a:r>
              <a:rPr lang="en-US" sz="2000" dirty="0" smtClean="0">
                <a:latin typeface="Arial (Body)"/>
              </a:rPr>
              <a:t>(2</a:t>
            </a:r>
            <a:r>
              <a:rPr lang="vi-VN" sz="2000" dirty="0" smtClean="0">
                <a:latin typeface="Arial (Body)"/>
              </a:rPr>
              <a:t>) </a:t>
            </a:r>
            <a:r>
              <a:rPr lang="en-US" sz="2000" dirty="0" smtClean="0">
                <a:latin typeface="Arial (Body)"/>
              </a:rPr>
              <a:t>Đ</a:t>
            </a:r>
            <a:r>
              <a:rPr lang="vi-VN" sz="2000" dirty="0" smtClean="0">
                <a:latin typeface="Arial (Body)"/>
              </a:rPr>
              <a:t>ược quyền phân cấp cho đơn vị trực thuộc </a:t>
            </a:r>
            <a:r>
              <a:rPr lang="vi-VN" sz="2000" dirty="0" smtClean="0">
                <a:solidFill>
                  <a:srgbClr val="FF0000"/>
                </a:solidFill>
                <a:latin typeface="Arial (Body)"/>
              </a:rPr>
              <a:t>lập hay không lập </a:t>
            </a:r>
            <a:r>
              <a:rPr lang="en-US" sz="2000" dirty="0" smtClean="0">
                <a:solidFill>
                  <a:srgbClr val="FF0000"/>
                </a:solidFill>
                <a:latin typeface="Arial (Body)"/>
              </a:rPr>
              <a:t>BCTC</a:t>
            </a:r>
            <a:r>
              <a:rPr lang="vi-VN" sz="2000" dirty="0" smtClean="0">
                <a:latin typeface="Arial (Body)"/>
              </a:rPr>
              <a:t>. </a:t>
            </a:r>
            <a:r>
              <a:rPr lang="en-US" sz="2000" dirty="0" smtClean="0">
                <a:latin typeface="Arial (Body)"/>
              </a:rPr>
              <a:t>K</a:t>
            </a:r>
            <a:r>
              <a:rPr lang="vi-VN" sz="2000" dirty="0" smtClean="0">
                <a:latin typeface="Arial (Body)"/>
              </a:rPr>
              <a:t>hi nộp </a:t>
            </a:r>
            <a:r>
              <a:rPr lang="en-US" sz="2000" dirty="0" smtClean="0">
                <a:latin typeface="Arial (Body)"/>
              </a:rPr>
              <a:t>BCTC </a:t>
            </a:r>
            <a:r>
              <a:rPr lang="vi-VN" sz="2000" dirty="0" smtClean="0">
                <a:latin typeface="Arial (Body)"/>
              </a:rPr>
              <a:t>cho cơ quan có thẩm quyền hoặc công khai theo quy định đều phải bao gồm thông tin tài chính của cả trụ sở chính và các đơn vị trực thuộc bất kể đơn vị trực thuộc </a:t>
            </a:r>
            <a:r>
              <a:rPr lang="en-US" sz="2000" dirty="0" err="1" smtClean="0">
                <a:latin typeface="Arial (Body)"/>
              </a:rPr>
              <a:t>có</a:t>
            </a:r>
            <a:r>
              <a:rPr lang="en-US" sz="2000" dirty="0" smtClean="0">
                <a:latin typeface="Arial (Body)"/>
              </a:rPr>
              <a:t> </a:t>
            </a:r>
            <a:r>
              <a:rPr lang="vi-VN" sz="2000" dirty="0" smtClean="0">
                <a:latin typeface="Arial (Body)"/>
              </a:rPr>
              <a:t>lập B</a:t>
            </a:r>
            <a:r>
              <a:rPr lang="en-US" sz="2000" dirty="0" smtClean="0">
                <a:latin typeface="Arial (Body)"/>
              </a:rPr>
              <a:t>CTC hay </a:t>
            </a:r>
            <a:r>
              <a:rPr lang="en-US" sz="2000" dirty="0" err="1" smtClean="0">
                <a:latin typeface="Arial (Body)"/>
              </a:rPr>
              <a:t>không</a:t>
            </a:r>
            <a:r>
              <a:rPr lang="vi-VN" sz="2000" dirty="0" smtClean="0">
                <a:latin typeface="Arial (Body)"/>
              </a:rPr>
              <a:t>.</a:t>
            </a:r>
            <a:r>
              <a:rPr lang="vi-VN" sz="2400" dirty="0" smtClean="0"/>
              <a:t> </a:t>
            </a:r>
            <a:endParaRPr lang="en-US" sz="2400" dirty="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04753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l-NL" sz="2800" b="1" dirty="0" smtClean="0">
                <a:solidFill>
                  <a:srgbClr val="FF0000"/>
                </a:solidFill>
                <a:latin typeface="Arial (Body)"/>
              </a:rPr>
              <a:t>5. Về tài khoản kế toán</a:t>
            </a:r>
          </a:p>
          <a:p>
            <a:endParaRPr lang="en-US" sz="2800" dirty="0" smtClean="0">
              <a:solidFill>
                <a:srgbClr val="FF0000"/>
              </a:solidFill>
            </a:endParaRPr>
          </a:p>
          <a:p>
            <a:pPr marL="358775" indent="-358775" algn="just"/>
            <a:r>
              <a:rPr lang="en-US" sz="1900" dirty="0" smtClean="0">
                <a:solidFill>
                  <a:srgbClr val="FF0000"/>
                </a:solidFill>
                <a:latin typeface="Arial (Body)"/>
              </a:rPr>
              <a:t>(1) D</a:t>
            </a:r>
            <a:r>
              <a:rPr lang="vi-VN" sz="1900" dirty="0" smtClean="0">
                <a:solidFill>
                  <a:srgbClr val="FF0000"/>
                </a:solidFill>
                <a:latin typeface="Arial (Body)"/>
              </a:rPr>
              <a:t>oanh nghiệp được bổ sung hoặc sửa đổi các tài khoản kế toán về tên, số hiệu, kết cấu và nội dung, phương pháp hạch toán giao dịch kinh tế phát sinh cho phù hợp với đơn vị. </a:t>
            </a:r>
            <a:endParaRPr lang="en-US" sz="1900" dirty="0" smtClean="0">
              <a:solidFill>
                <a:srgbClr val="FF0000"/>
              </a:solidFill>
              <a:latin typeface="Arial (Body)"/>
            </a:endParaRPr>
          </a:p>
          <a:p>
            <a:pPr marL="358775" indent="-358775" algn="just">
              <a:buAutoNum type="arabicPeriod"/>
            </a:pPr>
            <a:endParaRPr lang="en-US" sz="1900" dirty="0" smtClean="0">
              <a:solidFill>
                <a:srgbClr val="FF0000"/>
              </a:solidFill>
            </a:endParaRPr>
          </a:p>
          <a:p>
            <a:pPr marL="358775" indent="-358775" algn="just"/>
            <a:r>
              <a:rPr lang="en-US" sz="1900" dirty="0" smtClean="0">
                <a:solidFill>
                  <a:srgbClr val="FF0000"/>
                </a:solidFill>
                <a:latin typeface="Arial (Body)"/>
              </a:rPr>
              <a:t>(2) </a:t>
            </a:r>
            <a:r>
              <a:rPr lang="en-US" sz="1900" dirty="0" err="1" smtClean="0">
                <a:solidFill>
                  <a:srgbClr val="FF0000"/>
                </a:solidFill>
                <a:latin typeface="Arial (Body)"/>
              </a:rPr>
              <a:t>Khi</a:t>
            </a:r>
            <a:r>
              <a:rPr lang="vi-VN" sz="1900" dirty="0" smtClean="0">
                <a:solidFill>
                  <a:srgbClr val="FF0000"/>
                </a:solidFill>
                <a:latin typeface="Arial (Body)"/>
              </a:rPr>
              <a:t> bổ sung hoặc sửa đổi các </a:t>
            </a:r>
            <a:r>
              <a:rPr lang="en-US" sz="1900" dirty="0" smtClean="0">
                <a:solidFill>
                  <a:srgbClr val="FF0000"/>
                </a:solidFill>
                <a:latin typeface="Arial (Body)"/>
              </a:rPr>
              <a:t>TK</a:t>
            </a:r>
            <a:r>
              <a:rPr lang="vi-VN" sz="1900" dirty="0" smtClean="0">
                <a:solidFill>
                  <a:srgbClr val="FF0000"/>
                </a:solidFill>
                <a:latin typeface="Arial (Body)"/>
              </a:rPr>
              <a:t> về tên, số hiệu, kết cấu và nội dung, phương pháp hạch toán thì phải ban hành tài liệu hướng dẫn </a:t>
            </a:r>
            <a:r>
              <a:rPr lang="en-US" sz="1900" dirty="0" smtClean="0">
                <a:solidFill>
                  <a:srgbClr val="FF0000"/>
                </a:solidFill>
                <a:latin typeface="Arial (Body)"/>
              </a:rPr>
              <a:t>(</a:t>
            </a:r>
            <a:r>
              <a:rPr lang="en-US" sz="1900" dirty="0" err="1" smtClean="0">
                <a:solidFill>
                  <a:srgbClr val="FF0000"/>
                </a:solidFill>
                <a:latin typeface="Arial (Body)"/>
              </a:rPr>
              <a:t>Quy</a:t>
            </a:r>
            <a:r>
              <a:rPr lang="en-US" sz="1900" dirty="0" smtClean="0">
                <a:solidFill>
                  <a:srgbClr val="FF0000"/>
                </a:solidFill>
                <a:latin typeface="Arial (Body)"/>
              </a:rPr>
              <a:t> </a:t>
            </a:r>
            <a:r>
              <a:rPr lang="en-US" sz="1900" dirty="0" err="1" smtClean="0">
                <a:solidFill>
                  <a:srgbClr val="FF0000"/>
                </a:solidFill>
                <a:latin typeface="Arial (Body)"/>
              </a:rPr>
              <a:t>chế</a:t>
            </a:r>
            <a:r>
              <a:rPr lang="en-US" sz="1900" dirty="0" smtClean="0">
                <a:solidFill>
                  <a:srgbClr val="FF0000"/>
                </a:solidFill>
                <a:latin typeface="Arial (Body)"/>
              </a:rPr>
              <a:t> </a:t>
            </a:r>
            <a:r>
              <a:rPr lang="en-US" sz="1900" dirty="0" err="1" smtClean="0">
                <a:solidFill>
                  <a:srgbClr val="FF0000"/>
                </a:solidFill>
                <a:latin typeface="Arial (Body)"/>
              </a:rPr>
              <a:t>hạch</a:t>
            </a:r>
            <a:r>
              <a:rPr lang="en-US" sz="1900" dirty="0" smtClean="0">
                <a:solidFill>
                  <a:srgbClr val="FF0000"/>
                </a:solidFill>
                <a:latin typeface="Arial (Body)"/>
              </a:rPr>
              <a:t> toán)</a:t>
            </a:r>
            <a:r>
              <a:rPr lang="vi-VN" sz="1900" dirty="0" smtClean="0">
                <a:solidFill>
                  <a:srgbClr val="FF0000"/>
                </a:solidFill>
                <a:latin typeface="Arial (Body)"/>
              </a:rPr>
              <a:t>; đảm bảo</a:t>
            </a:r>
            <a:r>
              <a:rPr lang="vi-VN" sz="1900" b="1" dirty="0" smtClean="0">
                <a:solidFill>
                  <a:srgbClr val="FF0000"/>
                </a:solidFill>
                <a:latin typeface="Arial (Body)"/>
              </a:rPr>
              <a:t> </a:t>
            </a:r>
            <a:r>
              <a:rPr lang="vi-VN" sz="1900" dirty="0" smtClean="0">
                <a:solidFill>
                  <a:srgbClr val="FF0000"/>
                </a:solidFill>
                <a:latin typeface="Arial (Body)"/>
              </a:rPr>
              <a:t>không trùng lặp đối tượng; tuân thủ các nguyên tắc kế toán theo quy định; đảm bảo quá trình truy xuất dữ liệu, kiểm tra, kiểm soát và không được làm thay đổi hoặc ảnh hưởng đến các chỉ tiêu, thông tin trình bày trên B</a:t>
            </a:r>
            <a:r>
              <a:rPr lang="en-US" sz="1900" dirty="0" smtClean="0">
                <a:solidFill>
                  <a:srgbClr val="FF0000"/>
                </a:solidFill>
                <a:latin typeface="Arial (Body)"/>
              </a:rPr>
              <a:t>CTC và</a:t>
            </a:r>
            <a:r>
              <a:rPr lang="vi-VN" sz="1900" dirty="0" smtClean="0">
                <a:solidFill>
                  <a:srgbClr val="FF0000"/>
                </a:solidFill>
                <a:latin typeface="Arial (Body)"/>
              </a:rPr>
              <a:t> phải chịu trách nhiệm trước pháp luật về việc sửa đổi, bổ sung đó.</a:t>
            </a:r>
            <a:endParaRPr lang="en-US" sz="1900" dirty="0" smtClean="0">
              <a:solidFill>
                <a:srgbClr val="FF0000"/>
              </a:solidFill>
              <a:latin typeface="Arial (Body)"/>
            </a:endParaRPr>
          </a:p>
          <a:p>
            <a:pPr marL="358775" indent="-358775" algn="just">
              <a:buAutoNum type="arabicPeriod"/>
            </a:pPr>
            <a:endParaRPr lang="en-US" sz="1900" dirty="0" smtClean="0">
              <a:solidFill>
                <a:srgbClr val="FF0000"/>
              </a:solidFill>
            </a:endParaRPr>
          </a:p>
          <a:p>
            <a:pPr marL="358775" indent="-358775" algn="just"/>
            <a:r>
              <a:rPr lang="en-US" sz="1900" dirty="0" smtClean="0">
                <a:solidFill>
                  <a:srgbClr val="FF0000"/>
                </a:solidFill>
                <a:latin typeface="Arial (Body)"/>
              </a:rPr>
              <a:t>(3) </a:t>
            </a:r>
            <a:r>
              <a:rPr lang="en-US" sz="1900" dirty="0" err="1" smtClean="0">
                <a:solidFill>
                  <a:srgbClr val="FF0000"/>
                </a:solidFill>
                <a:latin typeface="Arial (Body)"/>
              </a:rPr>
              <a:t>Bãi</a:t>
            </a:r>
            <a:r>
              <a:rPr lang="en-US" sz="1900" dirty="0" smtClean="0">
                <a:solidFill>
                  <a:srgbClr val="FF0000"/>
                </a:solidFill>
                <a:latin typeface="Arial (Body)"/>
              </a:rPr>
              <a:t> </a:t>
            </a:r>
            <a:r>
              <a:rPr lang="en-US" sz="1900" dirty="0" err="1" smtClean="0">
                <a:solidFill>
                  <a:srgbClr val="FF0000"/>
                </a:solidFill>
                <a:latin typeface="Arial (Body)"/>
              </a:rPr>
              <a:t>bỏ</a:t>
            </a:r>
            <a:r>
              <a:rPr lang="en-US" sz="1900" dirty="0" smtClean="0">
                <a:solidFill>
                  <a:srgbClr val="FF0000"/>
                </a:solidFill>
                <a:latin typeface="Arial (Body)"/>
              </a:rPr>
              <a:t> </a:t>
            </a:r>
            <a:r>
              <a:rPr lang="en-US" sz="1900" dirty="0" err="1" smtClean="0">
                <a:solidFill>
                  <a:srgbClr val="FF0000"/>
                </a:solidFill>
                <a:latin typeface="Arial (Body)"/>
              </a:rPr>
              <a:t>một</a:t>
            </a:r>
            <a:r>
              <a:rPr lang="en-US" sz="1900" dirty="0" smtClean="0">
                <a:solidFill>
                  <a:srgbClr val="FF0000"/>
                </a:solidFill>
                <a:latin typeface="Arial (Body)"/>
              </a:rPr>
              <a:t> </a:t>
            </a:r>
            <a:r>
              <a:rPr lang="en-US" sz="1900" dirty="0" err="1" smtClean="0">
                <a:solidFill>
                  <a:srgbClr val="FF0000"/>
                </a:solidFill>
                <a:latin typeface="Arial (Body)"/>
              </a:rPr>
              <a:t>số</a:t>
            </a:r>
            <a:r>
              <a:rPr lang="en-US" sz="1900" dirty="0" smtClean="0">
                <a:solidFill>
                  <a:srgbClr val="FF0000"/>
                </a:solidFill>
                <a:latin typeface="Arial (Body)"/>
              </a:rPr>
              <a:t> </a:t>
            </a:r>
            <a:r>
              <a:rPr lang="en-US" sz="1900" dirty="0" err="1" smtClean="0">
                <a:solidFill>
                  <a:srgbClr val="FF0000"/>
                </a:solidFill>
                <a:latin typeface="Arial (Body)"/>
              </a:rPr>
              <a:t>tài</a:t>
            </a:r>
            <a:r>
              <a:rPr lang="en-US" sz="1900" dirty="0" smtClean="0">
                <a:solidFill>
                  <a:srgbClr val="FF0000"/>
                </a:solidFill>
                <a:latin typeface="Arial (Body)"/>
              </a:rPr>
              <a:t> </a:t>
            </a:r>
            <a:r>
              <a:rPr lang="en-US" sz="1900" dirty="0" err="1" smtClean="0">
                <a:solidFill>
                  <a:srgbClr val="FF0000"/>
                </a:solidFill>
                <a:latin typeface="Arial (Body)"/>
              </a:rPr>
              <a:t>khoản</a:t>
            </a:r>
            <a:r>
              <a:rPr lang="en-US" sz="1900" dirty="0" smtClean="0">
                <a:solidFill>
                  <a:srgbClr val="FF0000"/>
                </a:solidFill>
                <a:latin typeface="Arial (Body)"/>
              </a:rPr>
              <a:t>; </a:t>
            </a:r>
            <a:r>
              <a:rPr lang="en-US" sz="1900" dirty="0" err="1" smtClean="0">
                <a:solidFill>
                  <a:srgbClr val="FF0000"/>
                </a:solidFill>
                <a:latin typeface="Arial (Body)"/>
              </a:rPr>
              <a:t>Sửa</a:t>
            </a:r>
            <a:r>
              <a:rPr lang="en-US" sz="1900" dirty="0" smtClean="0">
                <a:solidFill>
                  <a:srgbClr val="FF0000"/>
                </a:solidFill>
                <a:latin typeface="Arial (Body)"/>
              </a:rPr>
              <a:t> </a:t>
            </a:r>
            <a:r>
              <a:rPr lang="en-US" sz="1900" dirty="0" err="1" smtClean="0">
                <a:solidFill>
                  <a:srgbClr val="FF0000"/>
                </a:solidFill>
                <a:latin typeface="Arial (Body)"/>
              </a:rPr>
              <a:t>đổi</a:t>
            </a:r>
            <a:r>
              <a:rPr lang="en-US" sz="1900" dirty="0" smtClean="0">
                <a:solidFill>
                  <a:srgbClr val="FF0000"/>
                </a:solidFill>
                <a:latin typeface="Arial (Body)"/>
              </a:rPr>
              <a:t>, </a:t>
            </a:r>
            <a:r>
              <a:rPr lang="en-US" sz="1900" dirty="0" err="1" smtClean="0">
                <a:solidFill>
                  <a:srgbClr val="FF0000"/>
                </a:solidFill>
                <a:latin typeface="Arial (Body)"/>
              </a:rPr>
              <a:t>bổ</a:t>
            </a:r>
            <a:r>
              <a:rPr lang="en-US" sz="1900" dirty="0" smtClean="0">
                <a:solidFill>
                  <a:srgbClr val="FF0000"/>
                </a:solidFill>
                <a:latin typeface="Arial (Body)"/>
              </a:rPr>
              <a:t> sung </a:t>
            </a:r>
            <a:r>
              <a:rPr lang="en-US" sz="1900" dirty="0" err="1" smtClean="0">
                <a:solidFill>
                  <a:srgbClr val="FF0000"/>
                </a:solidFill>
                <a:latin typeface="Arial (Body)"/>
              </a:rPr>
              <a:t>về</a:t>
            </a:r>
            <a:r>
              <a:rPr lang="en-US" sz="1900" dirty="0" smtClean="0">
                <a:solidFill>
                  <a:srgbClr val="FF0000"/>
                </a:solidFill>
                <a:latin typeface="Arial (Body)"/>
              </a:rPr>
              <a:t> </a:t>
            </a:r>
            <a:r>
              <a:rPr lang="en-US" sz="1900" dirty="0" err="1" smtClean="0">
                <a:solidFill>
                  <a:srgbClr val="FF0000"/>
                </a:solidFill>
                <a:latin typeface="Arial (Body)"/>
              </a:rPr>
              <a:t>số</a:t>
            </a:r>
            <a:r>
              <a:rPr lang="en-US" sz="1900" dirty="0" smtClean="0">
                <a:solidFill>
                  <a:srgbClr val="FF0000"/>
                </a:solidFill>
                <a:latin typeface="Arial (Body)"/>
              </a:rPr>
              <a:t> </a:t>
            </a:r>
            <a:r>
              <a:rPr lang="en-US" sz="1900" dirty="0" err="1" smtClean="0">
                <a:solidFill>
                  <a:srgbClr val="FF0000"/>
                </a:solidFill>
                <a:latin typeface="Arial (Body)"/>
              </a:rPr>
              <a:t>hiệu</a:t>
            </a:r>
            <a:r>
              <a:rPr lang="en-US" sz="1900" dirty="0" smtClean="0">
                <a:solidFill>
                  <a:srgbClr val="FF0000"/>
                </a:solidFill>
                <a:latin typeface="Arial (Body)"/>
              </a:rPr>
              <a:t>, </a:t>
            </a:r>
            <a:r>
              <a:rPr lang="en-US" sz="1900" dirty="0" err="1" smtClean="0">
                <a:solidFill>
                  <a:srgbClr val="FF0000"/>
                </a:solidFill>
                <a:latin typeface="Arial (Body)"/>
              </a:rPr>
              <a:t>tên</a:t>
            </a:r>
            <a:r>
              <a:rPr lang="en-US" sz="1900" dirty="0" smtClean="0">
                <a:solidFill>
                  <a:srgbClr val="FF0000"/>
                </a:solidFill>
                <a:latin typeface="Arial (Body)"/>
              </a:rPr>
              <a:t> </a:t>
            </a:r>
            <a:r>
              <a:rPr lang="en-US" sz="1900" dirty="0" err="1" smtClean="0">
                <a:solidFill>
                  <a:srgbClr val="FF0000"/>
                </a:solidFill>
                <a:latin typeface="Arial (Body)"/>
              </a:rPr>
              <a:t>gọi</a:t>
            </a:r>
            <a:r>
              <a:rPr lang="en-US" sz="1900" dirty="0" smtClean="0">
                <a:solidFill>
                  <a:srgbClr val="FF0000"/>
                </a:solidFill>
                <a:latin typeface="Arial (Body)"/>
              </a:rPr>
              <a:t> </a:t>
            </a:r>
            <a:r>
              <a:rPr lang="en-US" sz="1900" dirty="0" err="1" smtClean="0">
                <a:solidFill>
                  <a:srgbClr val="FF0000"/>
                </a:solidFill>
                <a:latin typeface="Arial (Body)"/>
              </a:rPr>
              <a:t>một</a:t>
            </a:r>
            <a:r>
              <a:rPr lang="en-US" sz="1900" dirty="0" smtClean="0">
                <a:solidFill>
                  <a:srgbClr val="FF0000"/>
                </a:solidFill>
                <a:latin typeface="Arial (Body)"/>
              </a:rPr>
              <a:t> </a:t>
            </a:r>
            <a:r>
              <a:rPr lang="en-US" sz="1900" dirty="0" err="1" smtClean="0">
                <a:solidFill>
                  <a:srgbClr val="FF0000"/>
                </a:solidFill>
                <a:latin typeface="Arial (Body)"/>
              </a:rPr>
              <a:t>số</a:t>
            </a:r>
            <a:r>
              <a:rPr lang="en-US" sz="1900" dirty="0" smtClean="0">
                <a:solidFill>
                  <a:srgbClr val="FF0000"/>
                </a:solidFill>
                <a:latin typeface="Arial (Body)"/>
              </a:rPr>
              <a:t> </a:t>
            </a:r>
            <a:r>
              <a:rPr lang="en-US" sz="1900" dirty="0" err="1" smtClean="0">
                <a:solidFill>
                  <a:srgbClr val="FF0000"/>
                </a:solidFill>
                <a:latin typeface="Arial (Body)"/>
              </a:rPr>
              <a:t>tài</a:t>
            </a:r>
            <a:r>
              <a:rPr lang="en-US" sz="1900" dirty="0" smtClean="0">
                <a:solidFill>
                  <a:srgbClr val="FF0000"/>
                </a:solidFill>
                <a:latin typeface="Arial (Body)"/>
              </a:rPr>
              <a:t> </a:t>
            </a:r>
            <a:r>
              <a:rPr lang="en-US" sz="1900" dirty="0" err="1" smtClean="0">
                <a:solidFill>
                  <a:srgbClr val="FF0000"/>
                </a:solidFill>
                <a:latin typeface="Arial (Body)"/>
              </a:rPr>
              <a:t>khoản</a:t>
            </a:r>
            <a:endParaRPr lang="en-US" sz="1900" dirty="0" smtClean="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7</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489364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lgn="just"/>
            <a:r>
              <a:rPr lang="en-US" sz="2000" dirty="0" smtClean="0">
                <a:solidFill>
                  <a:srgbClr val="FF0000"/>
                </a:solidFill>
                <a:latin typeface="Arial (Body)"/>
              </a:rPr>
              <a:t>(4). </a:t>
            </a:r>
            <a:r>
              <a:rPr lang="en-US" sz="2000" dirty="0" err="1" smtClean="0">
                <a:solidFill>
                  <a:srgbClr val="FF0000"/>
                </a:solidFill>
                <a:latin typeface="Arial (Body)"/>
              </a:rPr>
              <a:t>Chuyển</a:t>
            </a:r>
            <a:r>
              <a:rPr lang="en-US" sz="2000" dirty="0" smtClean="0">
                <a:solidFill>
                  <a:srgbClr val="FF0000"/>
                </a:solidFill>
                <a:latin typeface="Arial (Body)"/>
              </a:rPr>
              <a:t> </a:t>
            </a:r>
            <a:r>
              <a:rPr lang="en-US" sz="2000" dirty="0" err="1" smtClean="0">
                <a:solidFill>
                  <a:srgbClr val="FF0000"/>
                </a:solidFill>
                <a:latin typeface="Arial (Body)"/>
              </a:rPr>
              <a:t>đổi</a:t>
            </a:r>
            <a:r>
              <a:rPr lang="en-US" sz="2000" dirty="0" smtClean="0">
                <a:solidFill>
                  <a:srgbClr val="FF0000"/>
                </a:solidFill>
                <a:latin typeface="Arial (Body)"/>
              </a:rPr>
              <a:t> </a:t>
            </a:r>
            <a:r>
              <a:rPr lang="en-US" sz="2000" dirty="0" err="1" smtClean="0">
                <a:solidFill>
                  <a:srgbClr val="FF0000"/>
                </a:solidFill>
                <a:latin typeface="Arial (Body)"/>
              </a:rPr>
              <a:t>số</a:t>
            </a:r>
            <a:r>
              <a:rPr lang="en-US" sz="2000" dirty="0" smtClean="0">
                <a:solidFill>
                  <a:srgbClr val="FF0000"/>
                </a:solidFill>
                <a:latin typeface="Arial (Body)"/>
              </a:rPr>
              <a:t> </a:t>
            </a:r>
            <a:r>
              <a:rPr lang="en-US" sz="2000" dirty="0" err="1" smtClean="0">
                <a:solidFill>
                  <a:srgbClr val="FF0000"/>
                </a:solidFill>
                <a:latin typeface="Arial (Body)"/>
              </a:rPr>
              <a:t>dư</a:t>
            </a:r>
            <a:endParaRPr lang="en-US" sz="2000" dirty="0" smtClean="0">
              <a:solidFill>
                <a:srgbClr val="FF0000"/>
              </a:solidFill>
              <a:latin typeface="Arial (Body)"/>
            </a:endParaRPr>
          </a:p>
          <a:p>
            <a:endParaRPr lang="en-US" sz="2000" dirty="0" smtClean="0">
              <a:solidFill>
                <a:srgbClr val="FF0000"/>
              </a:solidFill>
              <a:latin typeface="Arial (Body)"/>
            </a:endParaRPr>
          </a:p>
          <a:p>
            <a:pPr marL="266700" indent="-266700" algn="just">
              <a:buFont typeface="Wingdings" pitchFamily="2" charset="2"/>
              <a:buChar char="ü"/>
            </a:pPr>
            <a:r>
              <a:rPr lang="en-US" sz="2000" dirty="0" err="1" smtClean="0">
                <a:solidFill>
                  <a:srgbClr val="FF0000"/>
                </a:solidFill>
                <a:latin typeface="Arial (Body)"/>
              </a:rPr>
              <a:t>Các</a:t>
            </a:r>
            <a:r>
              <a:rPr lang="en-US" sz="2000" dirty="0" smtClean="0">
                <a:solidFill>
                  <a:srgbClr val="FF0000"/>
                </a:solidFill>
                <a:latin typeface="Arial (Body)"/>
              </a:rPr>
              <a:t> TK </a:t>
            </a:r>
            <a:r>
              <a:rPr lang="en-US" sz="2000" dirty="0" err="1" smtClean="0">
                <a:solidFill>
                  <a:srgbClr val="FF0000"/>
                </a:solidFill>
                <a:latin typeface="Arial (Body)"/>
              </a:rPr>
              <a:t>không</a:t>
            </a:r>
            <a:r>
              <a:rPr lang="en-US" sz="2000" dirty="0" smtClean="0">
                <a:solidFill>
                  <a:srgbClr val="FF0000"/>
                </a:solidFill>
                <a:latin typeface="Arial (Body)"/>
              </a:rPr>
              <a:t> </a:t>
            </a:r>
            <a:r>
              <a:rPr lang="en-US" sz="2000" dirty="0" err="1" smtClean="0">
                <a:solidFill>
                  <a:srgbClr val="FF0000"/>
                </a:solidFill>
                <a:latin typeface="Arial (Body)"/>
              </a:rPr>
              <a:t>có</a:t>
            </a:r>
            <a:r>
              <a:rPr lang="en-US" sz="2000" dirty="0" smtClean="0">
                <a:solidFill>
                  <a:srgbClr val="FF0000"/>
                </a:solidFill>
                <a:latin typeface="Arial (Body)"/>
              </a:rPr>
              <a:t> TK </a:t>
            </a:r>
            <a:r>
              <a:rPr lang="en-US" sz="2000" dirty="0" err="1" smtClean="0">
                <a:solidFill>
                  <a:srgbClr val="FF0000"/>
                </a:solidFill>
                <a:latin typeface="Arial (Body)"/>
              </a:rPr>
              <a:t>cấp</a:t>
            </a:r>
            <a:r>
              <a:rPr lang="en-US" sz="2000" dirty="0" smtClean="0">
                <a:solidFill>
                  <a:srgbClr val="FF0000"/>
                </a:solidFill>
                <a:latin typeface="Arial (Body)"/>
              </a:rPr>
              <a:t> 2 </a:t>
            </a:r>
            <a:r>
              <a:rPr lang="en-US" sz="2000" dirty="0" err="1" smtClean="0">
                <a:solidFill>
                  <a:srgbClr val="FF0000"/>
                </a:solidFill>
                <a:latin typeface="Arial (Body)"/>
              </a:rPr>
              <a:t>thì</a:t>
            </a:r>
            <a:r>
              <a:rPr lang="en-US" sz="2000" dirty="0" smtClean="0">
                <a:solidFill>
                  <a:srgbClr val="FF0000"/>
                </a:solidFill>
                <a:latin typeface="Arial (Body)"/>
              </a:rPr>
              <a:t> </a:t>
            </a:r>
            <a:r>
              <a:rPr lang="en-US" sz="2000" dirty="0" err="1" smtClean="0">
                <a:solidFill>
                  <a:srgbClr val="FF0000"/>
                </a:solidFill>
                <a:latin typeface="Arial (Body)"/>
              </a:rPr>
              <a:t>đơn</a:t>
            </a:r>
            <a:r>
              <a:rPr lang="en-US" sz="2000" dirty="0" smtClean="0">
                <a:solidFill>
                  <a:srgbClr val="FF0000"/>
                </a:solidFill>
                <a:latin typeface="Arial (Body)"/>
              </a:rPr>
              <a:t> </a:t>
            </a:r>
            <a:r>
              <a:rPr lang="en-US" sz="2000" dirty="0" err="1" smtClean="0">
                <a:solidFill>
                  <a:srgbClr val="FF0000"/>
                </a:solidFill>
                <a:latin typeface="Arial (Body)"/>
              </a:rPr>
              <a:t>vị</a:t>
            </a:r>
            <a:r>
              <a:rPr lang="en-US" sz="2000" dirty="0" smtClean="0">
                <a:solidFill>
                  <a:srgbClr val="FF0000"/>
                </a:solidFill>
                <a:latin typeface="Arial (Body)"/>
              </a:rPr>
              <a:t> </a:t>
            </a:r>
            <a:r>
              <a:rPr lang="en-US" sz="2000" dirty="0" err="1" smtClean="0">
                <a:solidFill>
                  <a:srgbClr val="FF0000"/>
                </a:solidFill>
                <a:latin typeface="Arial (Body)"/>
              </a:rPr>
              <a:t>tự</a:t>
            </a:r>
            <a:r>
              <a:rPr lang="en-US" sz="2000" dirty="0" smtClean="0">
                <a:solidFill>
                  <a:srgbClr val="FF0000"/>
                </a:solidFill>
                <a:latin typeface="Arial (Body)"/>
              </a:rPr>
              <a:t> </a:t>
            </a:r>
            <a:r>
              <a:rPr lang="en-US" sz="2000" dirty="0" err="1" smtClean="0">
                <a:solidFill>
                  <a:srgbClr val="FF0000"/>
                </a:solidFill>
                <a:latin typeface="Arial (Body)"/>
              </a:rPr>
              <a:t>mở</a:t>
            </a:r>
            <a:r>
              <a:rPr lang="en-US" sz="2000" dirty="0" smtClean="0">
                <a:solidFill>
                  <a:srgbClr val="FF0000"/>
                </a:solidFill>
                <a:latin typeface="Arial (Body)"/>
              </a:rPr>
              <a:t> </a:t>
            </a:r>
            <a:r>
              <a:rPr lang="vi-VN" sz="2000" dirty="0" smtClean="0">
                <a:solidFill>
                  <a:srgbClr val="FF0000"/>
                </a:solidFill>
                <a:latin typeface="Arial (Body)"/>
              </a:rPr>
              <a:t>chi tiết phù hợp với yêu cầu quản lý (nếu có).</a:t>
            </a:r>
            <a:endParaRPr lang="en-US" sz="2000" dirty="0" smtClean="0">
              <a:solidFill>
                <a:srgbClr val="FF0000"/>
              </a:solidFill>
              <a:latin typeface="Arial (Body)"/>
            </a:endParaRPr>
          </a:p>
          <a:p>
            <a:pPr marL="266700" indent="-266700" algn="just">
              <a:buFont typeface="Wingdings" pitchFamily="2" charset="2"/>
              <a:buChar char="ü"/>
            </a:pPr>
            <a:endParaRPr lang="en-US" sz="800" dirty="0" smtClean="0">
              <a:solidFill>
                <a:srgbClr val="FF0000"/>
              </a:solidFill>
              <a:latin typeface="Arial (Body)"/>
            </a:endParaRPr>
          </a:p>
          <a:p>
            <a:pPr marL="266700" indent="-266700" algn="just">
              <a:buFont typeface="Wingdings" pitchFamily="2" charset="2"/>
              <a:buChar char="ü"/>
            </a:pPr>
            <a:r>
              <a:rPr lang="vi-VN" sz="2000" dirty="0" smtClean="0">
                <a:solidFill>
                  <a:srgbClr val="FF0000"/>
                </a:solidFill>
                <a:latin typeface="Arial (Body)"/>
              </a:rPr>
              <a:t>Các doanh nghiệp là bên tham gia góp vốn nhưng không phải là bên kế toán cho </a:t>
            </a:r>
            <a:r>
              <a:rPr lang="en-US" sz="2000" dirty="0" smtClean="0">
                <a:solidFill>
                  <a:srgbClr val="FF0000"/>
                </a:solidFill>
                <a:latin typeface="Arial (Body)"/>
              </a:rPr>
              <a:t>BCC:</a:t>
            </a:r>
            <a:r>
              <a:rPr lang="vi-VN" sz="2000" dirty="0" smtClean="0">
                <a:solidFill>
                  <a:srgbClr val="FF0000"/>
                </a:solidFill>
                <a:latin typeface="Arial (Body)"/>
              </a:rPr>
              <a:t> </a:t>
            </a:r>
            <a:r>
              <a:rPr lang="en-US" sz="2000" dirty="0" smtClean="0">
                <a:solidFill>
                  <a:srgbClr val="FF0000"/>
                </a:solidFill>
                <a:latin typeface="Arial (Body)"/>
              </a:rPr>
              <a:t>N</a:t>
            </a:r>
            <a:r>
              <a:rPr lang="vi-VN" sz="2000" dirty="0" smtClean="0">
                <a:solidFill>
                  <a:srgbClr val="FF0000"/>
                </a:solidFill>
                <a:latin typeface="Arial (Body)"/>
              </a:rPr>
              <a:t>ếu đến </a:t>
            </a:r>
            <a:r>
              <a:rPr lang="en-US" sz="2000" dirty="0" smtClean="0">
                <a:solidFill>
                  <a:srgbClr val="FF0000"/>
                </a:solidFill>
                <a:latin typeface="Arial (Body)"/>
              </a:rPr>
              <a:t>1/1/2026 </a:t>
            </a:r>
            <a:r>
              <a:rPr lang="vi-VN" sz="2000" dirty="0" smtClean="0">
                <a:solidFill>
                  <a:srgbClr val="FF0000"/>
                </a:solidFill>
                <a:latin typeface="Arial (Body)"/>
              </a:rPr>
              <a:t>mà </a:t>
            </a:r>
            <a:r>
              <a:rPr lang="en-US" sz="2000" dirty="0" smtClean="0">
                <a:solidFill>
                  <a:srgbClr val="FF0000"/>
                </a:solidFill>
                <a:latin typeface="Arial (Body)"/>
              </a:rPr>
              <a:t>BCC </a:t>
            </a:r>
            <a:r>
              <a:rPr lang="vi-VN" sz="2000" dirty="0" smtClean="0">
                <a:solidFill>
                  <a:srgbClr val="FF0000"/>
                </a:solidFill>
                <a:latin typeface="Arial (Body)"/>
              </a:rPr>
              <a:t>chưa kết thúc thì căn cứ vào số dư chi tiết </a:t>
            </a:r>
            <a:r>
              <a:rPr lang="en-US" sz="2000" dirty="0" smtClean="0">
                <a:solidFill>
                  <a:srgbClr val="FF0000"/>
                </a:solidFill>
                <a:latin typeface="Arial (Body)"/>
              </a:rPr>
              <a:t>TK</a:t>
            </a:r>
            <a:r>
              <a:rPr lang="vi-VN" sz="2000" dirty="0" smtClean="0">
                <a:solidFill>
                  <a:srgbClr val="FF0000"/>
                </a:solidFill>
                <a:latin typeface="Arial (Body)"/>
              </a:rPr>
              <a:t>138 để chuyển sang TK 2281 phù hợp với bản chất và địa vị của doanh nghiệp trong </a:t>
            </a:r>
            <a:r>
              <a:rPr lang="en-US" sz="2000" dirty="0" smtClean="0">
                <a:solidFill>
                  <a:srgbClr val="FF0000"/>
                </a:solidFill>
                <a:latin typeface="Arial (Body)"/>
              </a:rPr>
              <a:t>BCC</a:t>
            </a:r>
            <a:r>
              <a:rPr lang="vi-VN" sz="2000" dirty="0" smtClean="0">
                <a:solidFill>
                  <a:srgbClr val="FF0000"/>
                </a:solidFill>
                <a:latin typeface="Arial (Body)"/>
              </a:rPr>
              <a:t>. </a:t>
            </a:r>
            <a:endParaRPr lang="en-US" sz="2000" dirty="0" smtClean="0">
              <a:solidFill>
                <a:srgbClr val="FF0000"/>
              </a:solidFill>
              <a:latin typeface="Arial (Body)"/>
            </a:endParaRPr>
          </a:p>
          <a:p>
            <a:pPr marL="266700" indent="-266700" algn="just">
              <a:buFont typeface="Wingdings" pitchFamily="2" charset="2"/>
              <a:buChar char="ü"/>
            </a:pPr>
            <a:endParaRPr lang="en-US" sz="800" dirty="0" smtClean="0">
              <a:solidFill>
                <a:srgbClr val="FF0000"/>
              </a:solidFill>
              <a:latin typeface="Arial (Body)"/>
            </a:endParaRPr>
          </a:p>
          <a:p>
            <a:pPr marL="266700" indent="-266700" algn="just">
              <a:buFont typeface="Wingdings" pitchFamily="2" charset="2"/>
              <a:buChar char="ü"/>
            </a:pPr>
            <a:r>
              <a:rPr lang="en-US" sz="2000" dirty="0" smtClean="0">
                <a:solidFill>
                  <a:srgbClr val="FF0000"/>
                </a:solidFill>
                <a:latin typeface="Arial (Body)"/>
              </a:rPr>
              <a:t>Chi </a:t>
            </a:r>
            <a:r>
              <a:rPr lang="en-US" sz="2000" dirty="0" err="1" smtClean="0">
                <a:solidFill>
                  <a:srgbClr val="FF0000"/>
                </a:solidFill>
                <a:latin typeface="Arial (Body)"/>
              </a:rPr>
              <a:t>tiết</a:t>
            </a:r>
            <a:r>
              <a:rPr lang="en-US" sz="2000" dirty="0" smtClean="0">
                <a:solidFill>
                  <a:srgbClr val="FF0000"/>
                </a:solidFill>
                <a:latin typeface="Arial (Body)"/>
              </a:rPr>
              <a:t> </a:t>
            </a:r>
            <a:r>
              <a:rPr lang="vi-VN" sz="2000" dirty="0" smtClean="0">
                <a:solidFill>
                  <a:srgbClr val="FF0000"/>
                </a:solidFill>
                <a:latin typeface="Arial (Body)"/>
              </a:rPr>
              <a:t>chi phí về nâng cấp, cải tạo TSCĐ </a:t>
            </a:r>
            <a:r>
              <a:rPr lang="en-US" sz="2000" dirty="0" err="1" smtClean="0">
                <a:solidFill>
                  <a:srgbClr val="FF0000"/>
                </a:solidFill>
                <a:latin typeface="Arial (Body)"/>
              </a:rPr>
              <a:t>trên</a:t>
            </a:r>
            <a:r>
              <a:rPr lang="en-US" sz="2000" dirty="0" smtClean="0">
                <a:solidFill>
                  <a:srgbClr val="FF0000"/>
                </a:solidFill>
                <a:latin typeface="Arial (Body)"/>
              </a:rPr>
              <a:t> </a:t>
            </a:r>
            <a:r>
              <a:rPr lang="vi-VN" sz="2000" dirty="0" smtClean="0">
                <a:solidFill>
                  <a:srgbClr val="FF0000"/>
                </a:solidFill>
                <a:latin typeface="Arial (Body)"/>
              </a:rPr>
              <a:t>T</a:t>
            </a:r>
            <a:r>
              <a:rPr lang="en-US" sz="2000" dirty="0" smtClean="0">
                <a:solidFill>
                  <a:srgbClr val="FF0000"/>
                </a:solidFill>
                <a:latin typeface="Arial (Body)"/>
              </a:rPr>
              <a:t>K</a:t>
            </a:r>
            <a:r>
              <a:rPr lang="vi-VN" sz="2000" dirty="0" smtClean="0">
                <a:solidFill>
                  <a:srgbClr val="FF0000"/>
                </a:solidFill>
                <a:latin typeface="Arial (Body)"/>
              </a:rPr>
              <a:t>2413 - Sửa chữa lớn TSCĐ </a:t>
            </a:r>
            <a:r>
              <a:rPr lang="en-US" sz="2000" dirty="0" err="1" smtClean="0">
                <a:solidFill>
                  <a:srgbClr val="FF0000"/>
                </a:solidFill>
                <a:latin typeface="Arial (Body)"/>
              </a:rPr>
              <a:t>được</a:t>
            </a:r>
            <a:r>
              <a:rPr lang="en-US" sz="2000" dirty="0" smtClean="0">
                <a:solidFill>
                  <a:srgbClr val="FF0000"/>
                </a:solidFill>
                <a:latin typeface="Arial (Body)"/>
              </a:rPr>
              <a:t> </a:t>
            </a:r>
            <a:r>
              <a:rPr lang="en-US" sz="2000" dirty="0" err="1" smtClean="0">
                <a:solidFill>
                  <a:srgbClr val="FF0000"/>
                </a:solidFill>
                <a:latin typeface="Arial (Body)"/>
              </a:rPr>
              <a:t>chuyển</a:t>
            </a:r>
            <a:r>
              <a:rPr lang="en-US" sz="2000" dirty="0" smtClean="0">
                <a:solidFill>
                  <a:srgbClr val="FF0000"/>
                </a:solidFill>
                <a:latin typeface="Arial (Body)"/>
              </a:rPr>
              <a:t> </a:t>
            </a:r>
            <a:r>
              <a:rPr lang="vi-VN" sz="2000" dirty="0" smtClean="0">
                <a:solidFill>
                  <a:srgbClr val="FF0000"/>
                </a:solidFill>
                <a:latin typeface="Arial (Body)"/>
              </a:rPr>
              <a:t>sang T</a:t>
            </a:r>
            <a:r>
              <a:rPr lang="en-US" sz="2000" dirty="0" smtClean="0">
                <a:solidFill>
                  <a:srgbClr val="FF0000"/>
                </a:solidFill>
                <a:latin typeface="Arial (Body)"/>
              </a:rPr>
              <a:t>K</a:t>
            </a:r>
            <a:r>
              <a:rPr lang="vi-VN" sz="2000" dirty="0" smtClean="0">
                <a:solidFill>
                  <a:srgbClr val="FF0000"/>
                </a:solidFill>
                <a:latin typeface="Arial (Body)"/>
              </a:rPr>
              <a:t>2414 - Nâng cấp, cải tạo TSCĐ</a:t>
            </a:r>
            <a:r>
              <a:rPr lang="en-US" sz="2000" dirty="0" smtClean="0">
                <a:solidFill>
                  <a:srgbClr val="FF0000"/>
                </a:solidFill>
                <a:latin typeface="Arial (Body)"/>
              </a:rPr>
              <a:t>.</a:t>
            </a:r>
          </a:p>
          <a:p>
            <a:pPr marL="266700" indent="-266700" algn="just">
              <a:buFont typeface="Wingdings" pitchFamily="2" charset="2"/>
              <a:buChar char="ü"/>
            </a:pPr>
            <a:endParaRPr lang="en-US" sz="800" dirty="0" smtClean="0">
              <a:solidFill>
                <a:srgbClr val="FF0000"/>
              </a:solidFill>
              <a:latin typeface="Arial (Body)"/>
            </a:endParaRPr>
          </a:p>
          <a:p>
            <a:pPr marL="266700" indent="-266700" algn="just">
              <a:buFont typeface="Wingdings" pitchFamily="2" charset="2"/>
              <a:buChar char="ü"/>
            </a:pPr>
            <a:r>
              <a:rPr lang="en-US" sz="2000" dirty="0" smtClean="0">
                <a:solidFill>
                  <a:srgbClr val="FF0000"/>
                </a:solidFill>
                <a:latin typeface="Arial (Body)"/>
              </a:rPr>
              <a:t>S</a:t>
            </a:r>
            <a:r>
              <a:rPr lang="vi-VN" sz="2000" dirty="0" smtClean="0">
                <a:solidFill>
                  <a:srgbClr val="FF0000"/>
                </a:solidFill>
                <a:latin typeface="Arial (Body)"/>
              </a:rPr>
              <a:t>ố dư </a:t>
            </a:r>
            <a:r>
              <a:rPr lang="en-US" sz="2000" dirty="0" smtClean="0">
                <a:solidFill>
                  <a:srgbClr val="FF0000"/>
                </a:solidFill>
                <a:latin typeface="Arial (Body)"/>
              </a:rPr>
              <a:t>c</a:t>
            </a:r>
            <a:r>
              <a:rPr lang="vi-VN" sz="2000" dirty="0" smtClean="0">
                <a:solidFill>
                  <a:srgbClr val="FF0000"/>
                </a:solidFill>
                <a:latin typeface="Arial (Body)"/>
              </a:rPr>
              <a:t>hi tiết của T</a:t>
            </a:r>
            <a:r>
              <a:rPr lang="en-US" sz="2000" dirty="0" smtClean="0">
                <a:solidFill>
                  <a:srgbClr val="FF0000"/>
                </a:solidFill>
                <a:latin typeface="Arial (Body)"/>
              </a:rPr>
              <a:t>K</a:t>
            </a:r>
            <a:r>
              <a:rPr lang="vi-VN" sz="2000" dirty="0" smtClean="0">
                <a:solidFill>
                  <a:srgbClr val="FF0000"/>
                </a:solidFill>
                <a:latin typeface="Arial (Body)"/>
              </a:rPr>
              <a:t>338 về số phải trả cổ tức, lợi nhuận để chuyển sang Tài khoản 332 - Phải trả cổ tức, lợi nhuận. </a:t>
            </a:r>
            <a:endParaRPr lang="en-US" sz="2000" dirty="0" smtClean="0">
              <a:solidFill>
                <a:srgbClr val="FF0000"/>
              </a:solidFill>
              <a:latin typeface="Arial (Body)"/>
            </a:endParaRPr>
          </a:p>
          <a:p>
            <a:pPr marL="266700" indent="-266700" algn="just">
              <a:buFont typeface="Wingdings" pitchFamily="2" charset="2"/>
              <a:buChar char="ü"/>
            </a:pPr>
            <a:endParaRPr lang="en-US" sz="800" dirty="0" smtClean="0">
              <a:solidFill>
                <a:srgbClr val="FF0000"/>
              </a:solidFill>
              <a:latin typeface="Arial (Body)"/>
            </a:endParaRPr>
          </a:p>
          <a:p>
            <a:pPr marL="266700" indent="-266700" algn="just">
              <a:buFont typeface="Wingdings" pitchFamily="2" charset="2"/>
              <a:buChar char="ü"/>
            </a:pPr>
            <a:r>
              <a:rPr lang="en-US" sz="2000" dirty="0" smtClean="0">
                <a:solidFill>
                  <a:srgbClr val="FF0000"/>
                </a:solidFill>
                <a:latin typeface="Arial (Body)"/>
              </a:rPr>
              <a:t>S</a:t>
            </a:r>
            <a:r>
              <a:rPr lang="vi-VN" sz="2000" dirty="0" smtClean="0">
                <a:solidFill>
                  <a:srgbClr val="FF0000"/>
                </a:solidFill>
                <a:latin typeface="Arial (Body)"/>
              </a:rPr>
              <a:t>ố dư T</a:t>
            </a:r>
            <a:r>
              <a:rPr lang="en-US" sz="2000" dirty="0" smtClean="0">
                <a:solidFill>
                  <a:srgbClr val="FF0000"/>
                </a:solidFill>
                <a:latin typeface="Arial (Body)"/>
              </a:rPr>
              <a:t>K</a:t>
            </a:r>
            <a:r>
              <a:rPr lang="vi-VN" sz="2000" dirty="0" smtClean="0">
                <a:solidFill>
                  <a:srgbClr val="FF0000"/>
                </a:solidFill>
                <a:latin typeface="Arial (Body)"/>
              </a:rPr>
              <a:t>441 - Nguồn vốn đầu tư </a:t>
            </a:r>
            <a:r>
              <a:rPr lang="en-US" sz="2000" dirty="0" smtClean="0">
                <a:solidFill>
                  <a:srgbClr val="FF0000"/>
                </a:solidFill>
                <a:latin typeface="Arial (Body)"/>
              </a:rPr>
              <a:t>XDCB</a:t>
            </a:r>
            <a:r>
              <a:rPr lang="vi-VN" sz="2000" dirty="0" smtClean="0">
                <a:solidFill>
                  <a:srgbClr val="FF0000"/>
                </a:solidFill>
                <a:latin typeface="Arial (Body)"/>
              </a:rPr>
              <a:t> và </a:t>
            </a:r>
            <a:r>
              <a:rPr lang="en-US" sz="2000" dirty="0" smtClean="0">
                <a:solidFill>
                  <a:srgbClr val="FF0000"/>
                </a:solidFill>
                <a:latin typeface="Arial (Body)"/>
              </a:rPr>
              <a:t>TK</a:t>
            </a:r>
            <a:r>
              <a:rPr lang="vi-VN" sz="2000" dirty="0" smtClean="0">
                <a:solidFill>
                  <a:srgbClr val="FF0000"/>
                </a:solidFill>
                <a:latin typeface="Arial (Body)"/>
              </a:rPr>
              <a:t>466 - Nguồn kinh phí đã hình thành TSCĐ đ</a:t>
            </a:r>
            <a:r>
              <a:rPr lang="en-US" sz="2000" dirty="0" err="1" smtClean="0">
                <a:solidFill>
                  <a:srgbClr val="FF0000"/>
                </a:solidFill>
                <a:latin typeface="Arial (Body)"/>
              </a:rPr>
              <a:t>ược</a:t>
            </a:r>
            <a:r>
              <a:rPr lang="vi-VN" sz="2000" dirty="0" smtClean="0">
                <a:solidFill>
                  <a:srgbClr val="FF0000"/>
                </a:solidFill>
                <a:latin typeface="Arial (Body)"/>
              </a:rPr>
              <a:t> chuyển sang Tài khoản 4118 - Vốn khác. </a:t>
            </a:r>
            <a:endParaRPr lang="en-US" sz="1900" dirty="0" smtClean="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8</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46474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dirty="0" smtClean="0">
                <a:solidFill>
                  <a:srgbClr val="FF0000"/>
                </a:solidFill>
                <a:latin typeface="Arial (Body)"/>
              </a:rPr>
              <a:t>6. </a:t>
            </a:r>
            <a:r>
              <a:rPr lang="en-US" sz="2800" b="1" dirty="0" err="1" smtClean="0">
                <a:solidFill>
                  <a:srgbClr val="FF0000"/>
                </a:solidFill>
                <a:latin typeface="Arial (Body)"/>
              </a:rPr>
              <a:t>Về</a:t>
            </a:r>
            <a:r>
              <a:rPr lang="en-US" sz="2800" b="1" dirty="0" smtClean="0">
                <a:solidFill>
                  <a:srgbClr val="FF0000"/>
                </a:solidFill>
                <a:latin typeface="Arial (Body)"/>
              </a:rPr>
              <a:t> </a:t>
            </a:r>
            <a:r>
              <a:rPr lang="en-US" sz="2800" b="1" dirty="0" err="1" smtClean="0">
                <a:solidFill>
                  <a:srgbClr val="FF0000"/>
                </a:solidFill>
                <a:latin typeface="Arial (Body)"/>
              </a:rPr>
              <a:t>Báo</a:t>
            </a:r>
            <a:r>
              <a:rPr lang="en-US" sz="2800" b="1" dirty="0" smtClean="0">
                <a:solidFill>
                  <a:srgbClr val="FF0000"/>
                </a:solidFill>
                <a:latin typeface="Arial (Body)"/>
              </a:rPr>
              <a:t> </a:t>
            </a:r>
            <a:r>
              <a:rPr lang="en-US" sz="2800" b="1" dirty="0" err="1" smtClean="0">
                <a:solidFill>
                  <a:srgbClr val="FF0000"/>
                </a:solidFill>
                <a:latin typeface="Arial (Body)"/>
              </a:rPr>
              <a:t>cáo</a:t>
            </a:r>
            <a:r>
              <a:rPr lang="en-US" sz="2800" b="1" dirty="0" smtClean="0">
                <a:solidFill>
                  <a:srgbClr val="FF0000"/>
                </a:solidFill>
                <a:latin typeface="Arial (Body)"/>
              </a:rPr>
              <a:t> </a:t>
            </a:r>
            <a:r>
              <a:rPr lang="en-US" sz="2800" b="1" dirty="0" err="1" smtClean="0">
                <a:solidFill>
                  <a:srgbClr val="FF0000"/>
                </a:solidFill>
                <a:latin typeface="Arial (Body)"/>
              </a:rPr>
              <a:t>tài</a:t>
            </a:r>
            <a:r>
              <a:rPr lang="en-US" sz="2800" b="1" dirty="0" smtClean="0">
                <a:solidFill>
                  <a:srgbClr val="FF0000"/>
                </a:solidFill>
                <a:latin typeface="Arial (Body)"/>
              </a:rPr>
              <a:t> chính</a:t>
            </a:r>
          </a:p>
          <a:p>
            <a:pPr algn="ctr"/>
            <a:endParaRPr lang="en-US" sz="2800" b="1" dirty="0" smtClean="0">
              <a:solidFill>
                <a:srgbClr val="FF0000"/>
              </a:solidFill>
            </a:endParaRPr>
          </a:p>
          <a:p>
            <a:pPr marL="450850" indent="-450850" algn="just"/>
            <a:r>
              <a:rPr lang="en-US" sz="2000" dirty="0" smtClean="0">
                <a:solidFill>
                  <a:srgbClr val="FF0000"/>
                </a:solidFill>
                <a:latin typeface="Arial (Body)"/>
              </a:rPr>
              <a:t>(1) D</a:t>
            </a:r>
            <a:r>
              <a:rPr lang="vi-VN" sz="2000" dirty="0" smtClean="0">
                <a:solidFill>
                  <a:srgbClr val="FF0000"/>
                </a:solidFill>
                <a:latin typeface="Arial (Body)"/>
              </a:rPr>
              <a:t>oanh nghiệp được bổ sung thêm các chỉ tiêu hoặc sửa đổi theo hướng chi tiết thêm thông tin các chỉ tiêu của B</a:t>
            </a:r>
            <a:r>
              <a:rPr lang="en-US" sz="2000" dirty="0" smtClean="0">
                <a:solidFill>
                  <a:srgbClr val="FF0000"/>
                </a:solidFill>
                <a:latin typeface="Arial (Body)"/>
              </a:rPr>
              <a:t>CTC</a:t>
            </a:r>
            <a:r>
              <a:rPr lang="vi-VN" sz="2000" dirty="0" smtClean="0">
                <a:solidFill>
                  <a:srgbClr val="FF0000"/>
                </a:solidFill>
                <a:latin typeface="Arial (Body)"/>
              </a:rPr>
              <a:t> nhưng phải trình bày và thuyết minh đầy đủ các </a:t>
            </a:r>
            <a:r>
              <a:rPr lang="en-US" sz="2000" dirty="0" err="1" smtClean="0">
                <a:solidFill>
                  <a:srgbClr val="FF0000"/>
                </a:solidFill>
                <a:latin typeface="Arial (Body)"/>
              </a:rPr>
              <a:t>sửa</a:t>
            </a:r>
            <a:r>
              <a:rPr lang="en-US" sz="2000" dirty="0" smtClean="0">
                <a:solidFill>
                  <a:srgbClr val="FF0000"/>
                </a:solidFill>
                <a:latin typeface="Arial (Body)"/>
              </a:rPr>
              <a:t> </a:t>
            </a:r>
            <a:r>
              <a:rPr lang="en-US" sz="2000" dirty="0" err="1" smtClean="0">
                <a:solidFill>
                  <a:srgbClr val="FF0000"/>
                </a:solidFill>
                <a:latin typeface="Arial (Body)"/>
              </a:rPr>
              <a:t>đổi</a:t>
            </a:r>
            <a:r>
              <a:rPr lang="en-US" sz="2000" dirty="0" smtClean="0">
                <a:solidFill>
                  <a:srgbClr val="FF0000"/>
                </a:solidFill>
                <a:latin typeface="Arial (Body)"/>
              </a:rPr>
              <a:t>, </a:t>
            </a:r>
            <a:r>
              <a:rPr lang="en-US" sz="2000" dirty="0" err="1" smtClean="0">
                <a:solidFill>
                  <a:srgbClr val="FF0000"/>
                </a:solidFill>
                <a:latin typeface="Arial (Body)"/>
              </a:rPr>
              <a:t>bổ</a:t>
            </a:r>
            <a:r>
              <a:rPr lang="en-US" sz="2000" dirty="0" smtClean="0">
                <a:solidFill>
                  <a:srgbClr val="FF0000"/>
                </a:solidFill>
                <a:latin typeface="Arial (Body)"/>
              </a:rPr>
              <a:t> sung và</a:t>
            </a:r>
            <a:r>
              <a:rPr lang="vi-VN" sz="2000" dirty="0" smtClean="0">
                <a:solidFill>
                  <a:srgbClr val="FF0000"/>
                </a:solidFill>
                <a:latin typeface="Arial (Body)"/>
              </a:rPr>
              <a:t> đáp ứng được các yêu cầu của Luật Kế toán, tuân thủ các nguyên tắc lập và trình bày B</a:t>
            </a:r>
            <a:r>
              <a:rPr lang="en-US" sz="2000" dirty="0" smtClean="0">
                <a:solidFill>
                  <a:srgbClr val="FF0000"/>
                </a:solidFill>
                <a:latin typeface="Arial (Body)"/>
              </a:rPr>
              <a:t>CTC</a:t>
            </a:r>
            <a:r>
              <a:rPr lang="vi-VN" sz="2000" dirty="0" smtClean="0">
                <a:solidFill>
                  <a:srgbClr val="FF0000"/>
                </a:solidFill>
                <a:latin typeface="Arial (Body)"/>
              </a:rPr>
              <a:t>. </a:t>
            </a:r>
            <a:r>
              <a:rPr lang="en-US" sz="2000" dirty="0" smtClean="0">
                <a:solidFill>
                  <a:srgbClr val="FF0000"/>
                </a:solidFill>
                <a:latin typeface="Arial (Body)"/>
              </a:rPr>
              <a:t>D</a:t>
            </a:r>
            <a:r>
              <a:rPr lang="vi-VN" sz="2000" dirty="0" smtClean="0">
                <a:solidFill>
                  <a:srgbClr val="FF0000"/>
                </a:solidFill>
                <a:latin typeface="Arial (Body)"/>
              </a:rPr>
              <a:t>oanh nghiệp phải ban hành </a:t>
            </a:r>
            <a:r>
              <a:rPr lang="en-US" sz="2000" dirty="0" err="1" smtClean="0">
                <a:solidFill>
                  <a:srgbClr val="FF0000"/>
                </a:solidFill>
                <a:latin typeface="Arial (Body)"/>
              </a:rPr>
              <a:t>tài</a:t>
            </a:r>
            <a:r>
              <a:rPr lang="en-US" sz="2000" dirty="0" smtClean="0">
                <a:solidFill>
                  <a:srgbClr val="FF0000"/>
                </a:solidFill>
                <a:latin typeface="Arial (Body)"/>
              </a:rPr>
              <a:t> </a:t>
            </a:r>
            <a:r>
              <a:rPr lang="en-US" sz="2000" dirty="0" err="1" smtClean="0">
                <a:solidFill>
                  <a:srgbClr val="FF0000"/>
                </a:solidFill>
                <a:latin typeface="Arial (Body)"/>
              </a:rPr>
              <a:t>liệu</a:t>
            </a:r>
            <a:r>
              <a:rPr lang="en-US" sz="2000" dirty="0" smtClean="0">
                <a:solidFill>
                  <a:srgbClr val="FF0000"/>
                </a:solidFill>
                <a:latin typeface="Arial (Body)"/>
              </a:rPr>
              <a:t> </a:t>
            </a:r>
            <a:r>
              <a:rPr lang="vi-VN" sz="2000" dirty="0" smtClean="0">
                <a:solidFill>
                  <a:srgbClr val="FF0000"/>
                </a:solidFill>
                <a:latin typeface="Arial (Body)"/>
              </a:rPr>
              <a:t>hướng dẫn </a:t>
            </a:r>
            <a:r>
              <a:rPr lang="en-US" sz="2000" dirty="0" err="1" smtClean="0">
                <a:solidFill>
                  <a:srgbClr val="FF0000"/>
                </a:solidFill>
                <a:latin typeface="Arial (Body)"/>
              </a:rPr>
              <a:t>về</a:t>
            </a:r>
            <a:r>
              <a:rPr lang="en-US" sz="2000" dirty="0" smtClean="0">
                <a:solidFill>
                  <a:srgbClr val="FF0000"/>
                </a:solidFill>
                <a:latin typeface="Arial (Body)"/>
              </a:rPr>
              <a:t> </a:t>
            </a:r>
            <a:r>
              <a:rPr lang="vi-VN" sz="2000" dirty="0" smtClean="0">
                <a:solidFill>
                  <a:srgbClr val="FF0000"/>
                </a:solidFill>
                <a:latin typeface="Arial (Body)"/>
              </a:rPr>
              <a:t>những </a:t>
            </a:r>
            <a:r>
              <a:rPr lang="en-US" sz="2000" dirty="0" err="1" smtClean="0">
                <a:solidFill>
                  <a:srgbClr val="FF0000"/>
                </a:solidFill>
                <a:latin typeface="Arial (Body)"/>
              </a:rPr>
              <a:t>sửa</a:t>
            </a:r>
            <a:r>
              <a:rPr lang="en-US" sz="2000" dirty="0" smtClean="0">
                <a:solidFill>
                  <a:srgbClr val="FF0000"/>
                </a:solidFill>
                <a:latin typeface="Arial (Body)"/>
              </a:rPr>
              <a:t> </a:t>
            </a:r>
            <a:r>
              <a:rPr lang="vi-VN" sz="2000" dirty="0" smtClean="0">
                <a:solidFill>
                  <a:srgbClr val="FF0000"/>
                </a:solidFill>
                <a:latin typeface="Arial (Body)"/>
              </a:rPr>
              <a:t>đổi và chịu trách nhiệm trước pháp luật về việc sửa đổi, bổ sung đó.</a:t>
            </a:r>
            <a:endParaRPr lang="en-US" sz="2000" dirty="0" smtClean="0">
              <a:solidFill>
                <a:srgbClr val="FF0000"/>
              </a:solidFill>
              <a:latin typeface="Arial (Body)"/>
            </a:endParaRPr>
          </a:p>
          <a:p>
            <a:pPr marL="450850" indent="-450850" algn="just"/>
            <a:endParaRPr lang="en-US" sz="2000" dirty="0" smtClean="0">
              <a:solidFill>
                <a:srgbClr val="FF0000"/>
              </a:solidFill>
              <a:latin typeface="Arial (Body)"/>
            </a:endParaRPr>
          </a:p>
          <a:p>
            <a:pPr marL="450850" indent="-450850" algn="just"/>
            <a:r>
              <a:rPr lang="en-US" sz="2000" dirty="0" smtClean="0">
                <a:solidFill>
                  <a:srgbClr val="FF0000"/>
                </a:solidFill>
                <a:latin typeface="Arial (Body)"/>
              </a:rPr>
              <a:t>(</a:t>
            </a:r>
            <a:r>
              <a:rPr lang="vi-VN" sz="2000" dirty="0" smtClean="0">
                <a:solidFill>
                  <a:srgbClr val="FF0000"/>
                </a:solidFill>
                <a:latin typeface="Arial (Body)"/>
              </a:rPr>
              <a:t>2</a:t>
            </a:r>
            <a:r>
              <a:rPr lang="en-US" sz="2000" dirty="0" smtClean="0">
                <a:solidFill>
                  <a:srgbClr val="FF0000"/>
                </a:solidFill>
                <a:latin typeface="Arial (Body)"/>
              </a:rPr>
              <a:t>)</a:t>
            </a:r>
            <a:r>
              <a:rPr lang="vi-VN" sz="2000" dirty="0" smtClean="0">
                <a:solidFill>
                  <a:srgbClr val="FF0000"/>
                </a:solidFill>
                <a:latin typeface="Arial (Body)"/>
              </a:rPr>
              <a:t> Trường hợp doanh nghiệp có đặc thù và vướng mắc dẫn đến không thể sửa đổi, bổ sung được tên, nội dung và phương pháp lập các chỉ tiêu của B</a:t>
            </a:r>
            <a:r>
              <a:rPr lang="en-US" sz="2000" dirty="0" smtClean="0">
                <a:solidFill>
                  <a:srgbClr val="FF0000"/>
                </a:solidFill>
                <a:latin typeface="Arial (Body)"/>
              </a:rPr>
              <a:t>CTC</a:t>
            </a:r>
            <a:r>
              <a:rPr lang="vi-VN" sz="2000" dirty="0" smtClean="0">
                <a:solidFill>
                  <a:srgbClr val="FF0000"/>
                </a:solidFill>
                <a:latin typeface="Arial (Body)"/>
              </a:rPr>
              <a:t> thì báo cáo Bộ Tài chính để được hướng dẫn.</a:t>
            </a:r>
            <a:endParaRPr lang="en-US" sz="2000" dirty="0" smtClean="0">
              <a:solidFill>
                <a:srgbClr val="FF0000"/>
              </a:solidFill>
              <a:latin typeface="Arial (Body)"/>
            </a:endParaRPr>
          </a:p>
          <a:p>
            <a:pPr marL="450850" indent="-450850" algn="just"/>
            <a:endParaRPr lang="en-US" sz="2000" dirty="0" smtClean="0">
              <a:solidFill>
                <a:srgbClr val="FF0000"/>
              </a:solidFill>
              <a:latin typeface="Arial (Body)"/>
            </a:endParaRPr>
          </a:p>
          <a:p>
            <a:pPr marL="450850" indent="-450850" algn="just"/>
            <a:r>
              <a:rPr lang="en-US" sz="2000" dirty="0" smtClean="0">
                <a:solidFill>
                  <a:srgbClr val="FF0000"/>
                </a:solidFill>
                <a:latin typeface="Arial (Body)"/>
              </a:rPr>
              <a:t>(3) </a:t>
            </a:r>
            <a:r>
              <a:rPr lang="en-US" sz="2000" dirty="0" err="1" smtClean="0">
                <a:solidFill>
                  <a:srgbClr val="FF0000"/>
                </a:solidFill>
                <a:latin typeface="Arial (Body)"/>
              </a:rPr>
              <a:t>Bãi</a:t>
            </a:r>
            <a:r>
              <a:rPr lang="en-US" sz="2000" dirty="0" smtClean="0">
                <a:solidFill>
                  <a:srgbClr val="FF0000"/>
                </a:solidFill>
                <a:latin typeface="Arial (Body)"/>
              </a:rPr>
              <a:t> </a:t>
            </a:r>
            <a:r>
              <a:rPr lang="en-US" sz="2000" dirty="0" err="1" smtClean="0">
                <a:solidFill>
                  <a:srgbClr val="FF0000"/>
                </a:solidFill>
                <a:latin typeface="Arial (Body)"/>
              </a:rPr>
              <a:t>bỏ</a:t>
            </a:r>
            <a:r>
              <a:rPr lang="en-US" sz="2000" dirty="0" smtClean="0">
                <a:solidFill>
                  <a:srgbClr val="FF0000"/>
                </a:solidFill>
                <a:latin typeface="Arial (Body)"/>
              </a:rPr>
              <a:t>, </a:t>
            </a:r>
            <a:r>
              <a:rPr lang="en-US" sz="2000" dirty="0" err="1" smtClean="0">
                <a:solidFill>
                  <a:srgbClr val="FF0000"/>
                </a:solidFill>
                <a:latin typeface="Arial (Body)"/>
              </a:rPr>
              <a:t>sửa</a:t>
            </a:r>
            <a:r>
              <a:rPr lang="en-US" sz="2000" dirty="0" smtClean="0">
                <a:solidFill>
                  <a:srgbClr val="FF0000"/>
                </a:solidFill>
                <a:latin typeface="Arial (Body)"/>
              </a:rPr>
              <a:t> </a:t>
            </a:r>
            <a:r>
              <a:rPr lang="en-US" sz="2000" dirty="0" err="1" smtClean="0">
                <a:solidFill>
                  <a:srgbClr val="FF0000"/>
                </a:solidFill>
                <a:latin typeface="Arial (Body)"/>
              </a:rPr>
              <a:t>đổi</a:t>
            </a:r>
            <a:r>
              <a:rPr lang="en-US" sz="2000" dirty="0" smtClean="0">
                <a:solidFill>
                  <a:srgbClr val="FF0000"/>
                </a:solidFill>
                <a:latin typeface="Arial (Body)"/>
              </a:rPr>
              <a:t>, </a:t>
            </a:r>
            <a:r>
              <a:rPr lang="en-US" sz="2000" dirty="0" err="1" smtClean="0">
                <a:solidFill>
                  <a:srgbClr val="FF0000"/>
                </a:solidFill>
                <a:latin typeface="Arial (Body)"/>
              </a:rPr>
              <a:t>bổ</a:t>
            </a:r>
            <a:r>
              <a:rPr lang="en-US" sz="2000" dirty="0" smtClean="0">
                <a:solidFill>
                  <a:srgbClr val="FF0000"/>
                </a:solidFill>
                <a:latin typeface="Arial (Body)"/>
              </a:rPr>
              <a:t> sung </a:t>
            </a:r>
            <a:r>
              <a:rPr lang="en-US" sz="2000" dirty="0" err="1" smtClean="0">
                <a:solidFill>
                  <a:srgbClr val="FF0000"/>
                </a:solidFill>
                <a:latin typeface="Arial (Body)"/>
              </a:rPr>
              <a:t>một</a:t>
            </a:r>
            <a:r>
              <a:rPr lang="en-US" sz="2000" dirty="0" smtClean="0">
                <a:solidFill>
                  <a:srgbClr val="FF0000"/>
                </a:solidFill>
                <a:latin typeface="Arial (Body)"/>
              </a:rPr>
              <a:t> </a:t>
            </a:r>
            <a:r>
              <a:rPr lang="en-US" sz="2000" dirty="0" err="1" smtClean="0">
                <a:solidFill>
                  <a:srgbClr val="FF0000"/>
                </a:solidFill>
                <a:latin typeface="Arial (Body)"/>
              </a:rPr>
              <a:t>số</a:t>
            </a:r>
            <a:r>
              <a:rPr lang="en-US" sz="2000" dirty="0" smtClean="0">
                <a:solidFill>
                  <a:srgbClr val="FF0000"/>
                </a:solidFill>
                <a:latin typeface="Arial (Body)"/>
              </a:rPr>
              <a:t> </a:t>
            </a:r>
            <a:r>
              <a:rPr lang="en-US" sz="2000" dirty="0" err="1" smtClean="0">
                <a:solidFill>
                  <a:srgbClr val="FF0000"/>
                </a:solidFill>
                <a:latin typeface="Arial (Body)"/>
              </a:rPr>
              <a:t>chỉ</a:t>
            </a:r>
            <a:r>
              <a:rPr lang="en-US" sz="2000" dirty="0" smtClean="0">
                <a:solidFill>
                  <a:srgbClr val="FF0000"/>
                </a:solidFill>
                <a:latin typeface="Arial (Body)"/>
              </a:rPr>
              <a:t> </a:t>
            </a:r>
            <a:r>
              <a:rPr lang="en-US" sz="2000" dirty="0" err="1" smtClean="0">
                <a:solidFill>
                  <a:srgbClr val="FF0000"/>
                </a:solidFill>
                <a:latin typeface="Arial (Body)"/>
              </a:rPr>
              <a:t>tiêu</a:t>
            </a:r>
            <a:r>
              <a:rPr lang="en-US" sz="2000" dirty="0" smtClean="0">
                <a:solidFill>
                  <a:srgbClr val="FF0000"/>
                </a:solidFill>
                <a:latin typeface="Arial (Body)"/>
              </a:rPr>
              <a:t> </a:t>
            </a:r>
            <a:r>
              <a:rPr lang="en-US" sz="2000" dirty="0" err="1" smtClean="0">
                <a:solidFill>
                  <a:srgbClr val="FF0000"/>
                </a:solidFill>
                <a:latin typeface="Arial (Body)"/>
              </a:rPr>
              <a:t>của</a:t>
            </a:r>
            <a:r>
              <a:rPr lang="en-US" sz="2000" dirty="0" smtClean="0">
                <a:solidFill>
                  <a:srgbClr val="FF0000"/>
                </a:solidFill>
                <a:latin typeface="Arial (Body)"/>
              </a:rPr>
              <a:t> BCTC</a:t>
            </a:r>
            <a:endParaRPr lang="en-US" sz="20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470898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0850" indent="-450850" algn="just"/>
            <a:endParaRPr lang="en-US" sz="2000" dirty="0" smtClean="0">
              <a:solidFill>
                <a:srgbClr val="FF0000"/>
              </a:solidFill>
              <a:latin typeface="Arial (Body)"/>
            </a:endParaRPr>
          </a:p>
          <a:p>
            <a:pPr marL="450850" indent="-450850" algn="just"/>
            <a:r>
              <a:rPr lang="en-US" sz="2000" dirty="0" smtClean="0">
                <a:solidFill>
                  <a:srgbClr val="FF0000"/>
                </a:solidFill>
                <a:latin typeface="Arial (Body)"/>
              </a:rPr>
              <a:t>(4) </a:t>
            </a:r>
            <a:r>
              <a:rPr lang="x-none" sz="2000" smtClean="0">
                <a:solidFill>
                  <a:schemeClr val="tx1"/>
                </a:solidFill>
                <a:latin typeface="Arial (Body)"/>
              </a:rPr>
              <a:t>Các doanh nghiệp phải lập B</a:t>
            </a:r>
            <a:r>
              <a:rPr lang="en-US" sz="2000" dirty="0" smtClean="0">
                <a:solidFill>
                  <a:schemeClr val="tx1"/>
                </a:solidFill>
                <a:latin typeface="Arial (Body)"/>
              </a:rPr>
              <a:t>CTC</a:t>
            </a:r>
            <a:r>
              <a:rPr lang="x-none" sz="2000" smtClean="0">
                <a:solidFill>
                  <a:schemeClr val="tx1"/>
                </a:solidFill>
                <a:latin typeface="Arial (Body)"/>
              </a:rPr>
              <a:t> năm dạng đầy đủ</a:t>
            </a:r>
            <a:r>
              <a:rPr lang="en-US" sz="2000" dirty="0" smtClean="0">
                <a:solidFill>
                  <a:srgbClr val="FF0000"/>
                </a:solidFill>
                <a:latin typeface="Arial (Body)"/>
              </a:rPr>
              <a:t>;</a:t>
            </a:r>
            <a:r>
              <a:rPr lang="x-none" sz="2000" smtClean="0">
                <a:solidFill>
                  <a:srgbClr val="FF0000"/>
                </a:solidFill>
                <a:latin typeface="Arial (Body)"/>
              </a:rPr>
              <a:t> Việc lập B</a:t>
            </a:r>
            <a:r>
              <a:rPr lang="en-US" sz="2000" dirty="0" smtClean="0">
                <a:solidFill>
                  <a:srgbClr val="FF0000"/>
                </a:solidFill>
                <a:latin typeface="Arial (Body)"/>
              </a:rPr>
              <a:t>CTC </a:t>
            </a:r>
            <a:r>
              <a:rPr lang="x-none" sz="2000" smtClean="0">
                <a:solidFill>
                  <a:srgbClr val="FF0000"/>
                </a:solidFill>
                <a:latin typeface="Arial (Body)"/>
              </a:rPr>
              <a:t>giữa niên độ</a:t>
            </a:r>
            <a:r>
              <a:rPr lang="en-US" sz="2000" dirty="0" smtClean="0">
                <a:solidFill>
                  <a:srgbClr val="FF0000"/>
                </a:solidFill>
                <a:latin typeface="Arial (Body)"/>
              </a:rPr>
              <a:t> </a:t>
            </a:r>
            <a:r>
              <a:rPr lang="en-US" sz="2000" dirty="0" err="1" smtClean="0">
                <a:solidFill>
                  <a:srgbClr val="FF0000"/>
                </a:solidFill>
                <a:latin typeface="Arial (Body)"/>
              </a:rPr>
              <a:t>hoặc</a:t>
            </a:r>
            <a:r>
              <a:rPr lang="x-none" sz="2000" smtClean="0">
                <a:solidFill>
                  <a:srgbClr val="FF0000"/>
                </a:solidFill>
                <a:latin typeface="Arial (Body)"/>
              </a:rPr>
              <a:t> </a:t>
            </a:r>
            <a:r>
              <a:rPr lang="en-US" sz="2000" dirty="0" err="1" smtClean="0">
                <a:solidFill>
                  <a:srgbClr val="FF0000"/>
                </a:solidFill>
                <a:latin typeface="Arial (Body)"/>
              </a:rPr>
              <a:t>theo</a:t>
            </a:r>
            <a:r>
              <a:rPr lang="en-US" sz="2000" dirty="0" smtClean="0">
                <a:solidFill>
                  <a:srgbClr val="FF0000"/>
                </a:solidFill>
                <a:latin typeface="Arial (Body)"/>
              </a:rPr>
              <a:t> </a:t>
            </a:r>
            <a:r>
              <a:rPr lang="x-none" sz="2000" smtClean="0">
                <a:solidFill>
                  <a:srgbClr val="FF0000"/>
                </a:solidFill>
                <a:latin typeface="Arial (Body)"/>
              </a:rPr>
              <a:t>kỳ kế toán khác thực hiện theo quy định của pháp luật có liên quan hoặc yêu cầu quản lý của đơn vị. </a:t>
            </a:r>
            <a:r>
              <a:rPr lang="en-US" sz="2000" dirty="0" err="1" smtClean="0">
                <a:solidFill>
                  <a:srgbClr val="FF0000"/>
                </a:solidFill>
                <a:latin typeface="Arial (Body)"/>
              </a:rPr>
              <a:t>Trường</a:t>
            </a:r>
            <a:r>
              <a:rPr lang="en-US" sz="2000" dirty="0" smtClean="0">
                <a:solidFill>
                  <a:srgbClr val="FF0000"/>
                </a:solidFill>
                <a:latin typeface="Arial (Body)"/>
              </a:rPr>
              <a:t> </a:t>
            </a:r>
            <a:r>
              <a:rPr lang="en-US" sz="2000" dirty="0" err="1" smtClean="0">
                <a:solidFill>
                  <a:srgbClr val="FF0000"/>
                </a:solidFill>
                <a:latin typeface="Arial (Body)"/>
              </a:rPr>
              <a:t>hợp</a:t>
            </a:r>
            <a:r>
              <a:rPr lang="en-US" sz="2000" dirty="0" smtClean="0">
                <a:solidFill>
                  <a:srgbClr val="FF0000"/>
                </a:solidFill>
                <a:latin typeface="Arial (Body)"/>
              </a:rPr>
              <a:t> </a:t>
            </a:r>
            <a:r>
              <a:rPr lang="en-US" sz="2000" dirty="0" err="1" smtClean="0">
                <a:solidFill>
                  <a:srgbClr val="FF0000"/>
                </a:solidFill>
                <a:latin typeface="Arial (Body)"/>
              </a:rPr>
              <a:t>pháp</a:t>
            </a:r>
            <a:r>
              <a:rPr lang="en-US" sz="2000" dirty="0" smtClean="0">
                <a:solidFill>
                  <a:srgbClr val="FF0000"/>
                </a:solidFill>
                <a:latin typeface="Arial (Body)"/>
              </a:rPr>
              <a:t> </a:t>
            </a:r>
            <a:r>
              <a:rPr lang="en-US" sz="2000" dirty="0" err="1" smtClean="0">
                <a:solidFill>
                  <a:srgbClr val="FF0000"/>
                </a:solidFill>
                <a:latin typeface="Arial (Body)"/>
              </a:rPr>
              <a:t>luật</a:t>
            </a:r>
            <a:r>
              <a:rPr lang="en-US" sz="2000" dirty="0" smtClean="0">
                <a:solidFill>
                  <a:srgbClr val="FF0000"/>
                </a:solidFill>
                <a:latin typeface="Arial (Body)"/>
              </a:rPr>
              <a:t> </a:t>
            </a:r>
            <a:r>
              <a:rPr lang="en-US" sz="2000" dirty="0" err="1" smtClean="0">
                <a:solidFill>
                  <a:srgbClr val="FF0000"/>
                </a:solidFill>
                <a:latin typeface="Arial (Body)"/>
              </a:rPr>
              <a:t>có</a:t>
            </a:r>
            <a:r>
              <a:rPr lang="en-US" sz="2000" dirty="0" smtClean="0">
                <a:solidFill>
                  <a:srgbClr val="FF0000"/>
                </a:solidFill>
                <a:latin typeface="Arial (Body)"/>
              </a:rPr>
              <a:t> liên </a:t>
            </a:r>
            <a:r>
              <a:rPr lang="en-US" sz="2000" dirty="0" err="1" smtClean="0">
                <a:solidFill>
                  <a:srgbClr val="FF0000"/>
                </a:solidFill>
                <a:latin typeface="Arial (Body)"/>
              </a:rPr>
              <a:t>quan</a:t>
            </a:r>
            <a:r>
              <a:rPr lang="en-US" sz="2000" dirty="0" smtClean="0">
                <a:solidFill>
                  <a:srgbClr val="FF0000"/>
                </a:solidFill>
                <a:latin typeface="Arial (Body)"/>
              </a:rPr>
              <a:t> </a:t>
            </a:r>
            <a:r>
              <a:rPr lang="en-US" sz="2000" dirty="0" err="1" smtClean="0">
                <a:solidFill>
                  <a:srgbClr val="FF0000"/>
                </a:solidFill>
                <a:latin typeface="Arial (Body)"/>
              </a:rPr>
              <a:t>không</a:t>
            </a:r>
            <a:r>
              <a:rPr lang="en-US" sz="2000" dirty="0" smtClean="0">
                <a:solidFill>
                  <a:srgbClr val="FF0000"/>
                </a:solidFill>
                <a:latin typeface="Arial (Body)"/>
              </a:rPr>
              <a:t> </a:t>
            </a:r>
            <a:r>
              <a:rPr lang="en-US" sz="2000" dirty="0" err="1" smtClean="0">
                <a:solidFill>
                  <a:srgbClr val="FF0000"/>
                </a:solidFill>
                <a:latin typeface="Arial (Body)"/>
              </a:rPr>
              <a:t>có</a:t>
            </a:r>
            <a:r>
              <a:rPr lang="en-US" sz="2000" dirty="0" smtClean="0">
                <a:solidFill>
                  <a:srgbClr val="FF0000"/>
                </a:solidFill>
                <a:latin typeface="Arial (Body)"/>
              </a:rPr>
              <a:t> </a:t>
            </a:r>
            <a:r>
              <a:rPr lang="en-US" sz="2000" dirty="0" err="1" smtClean="0">
                <a:solidFill>
                  <a:srgbClr val="FF0000"/>
                </a:solidFill>
                <a:latin typeface="Arial (Body)"/>
              </a:rPr>
              <a:t>quy</a:t>
            </a:r>
            <a:r>
              <a:rPr lang="en-US" sz="2000" dirty="0" smtClean="0">
                <a:solidFill>
                  <a:srgbClr val="FF0000"/>
                </a:solidFill>
                <a:latin typeface="Arial (Body)"/>
              </a:rPr>
              <a:t> </a:t>
            </a:r>
            <a:r>
              <a:rPr lang="en-US" sz="2000" dirty="0" err="1" smtClean="0">
                <a:solidFill>
                  <a:srgbClr val="FF0000"/>
                </a:solidFill>
                <a:latin typeface="Arial (Body)"/>
              </a:rPr>
              <a:t>định</a:t>
            </a:r>
            <a:r>
              <a:rPr lang="en-US" sz="2000" dirty="0" smtClean="0">
                <a:solidFill>
                  <a:srgbClr val="FF0000"/>
                </a:solidFill>
                <a:latin typeface="Arial (Body)"/>
              </a:rPr>
              <a:t> </a:t>
            </a:r>
            <a:r>
              <a:rPr lang="en-US" sz="2000" dirty="0" err="1" smtClean="0">
                <a:solidFill>
                  <a:srgbClr val="FF0000"/>
                </a:solidFill>
                <a:latin typeface="Arial (Body)"/>
              </a:rPr>
              <a:t>cụ</a:t>
            </a:r>
            <a:r>
              <a:rPr lang="en-US" sz="2000" dirty="0" smtClean="0">
                <a:solidFill>
                  <a:srgbClr val="FF0000"/>
                </a:solidFill>
                <a:latin typeface="Arial (Body)"/>
              </a:rPr>
              <a:t> </a:t>
            </a:r>
            <a:r>
              <a:rPr lang="en-US" sz="2000" dirty="0" err="1" smtClean="0">
                <a:solidFill>
                  <a:srgbClr val="FF0000"/>
                </a:solidFill>
                <a:latin typeface="Arial (Body)"/>
              </a:rPr>
              <a:t>thể</a:t>
            </a:r>
            <a:r>
              <a:rPr lang="en-US" sz="2000" dirty="0" smtClean="0">
                <a:solidFill>
                  <a:srgbClr val="FF0000"/>
                </a:solidFill>
                <a:latin typeface="Arial (Body)"/>
              </a:rPr>
              <a:t> </a:t>
            </a:r>
            <a:r>
              <a:rPr lang="en-US" sz="2000" dirty="0" err="1" smtClean="0">
                <a:solidFill>
                  <a:srgbClr val="FF0000"/>
                </a:solidFill>
                <a:latin typeface="Arial (Body)"/>
              </a:rPr>
              <a:t>về</a:t>
            </a:r>
            <a:r>
              <a:rPr lang="en-US" sz="2000" dirty="0" smtClean="0">
                <a:solidFill>
                  <a:srgbClr val="FF0000"/>
                </a:solidFill>
                <a:latin typeface="Arial (Body)"/>
              </a:rPr>
              <a:t> </a:t>
            </a:r>
            <a:r>
              <a:rPr lang="en-US" sz="2000" dirty="0" err="1" smtClean="0">
                <a:solidFill>
                  <a:srgbClr val="FF0000"/>
                </a:solidFill>
                <a:latin typeface="Arial (Body)"/>
              </a:rPr>
              <a:t>loại</a:t>
            </a:r>
            <a:r>
              <a:rPr lang="en-US" sz="2000" dirty="0" smtClean="0">
                <a:solidFill>
                  <a:srgbClr val="FF0000"/>
                </a:solidFill>
                <a:latin typeface="Arial (Body)"/>
              </a:rPr>
              <a:t> BCTC </a:t>
            </a:r>
            <a:r>
              <a:rPr lang="en-US" sz="2000" dirty="0" err="1" smtClean="0">
                <a:solidFill>
                  <a:srgbClr val="FF0000"/>
                </a:solidFill>
                <a:latin typeface="Arial (Body)"/>
              </a:rPr>
              <a:t>giữa</a:t>
            </a:r>
            <a:r>
              <a:rPr lang="en-US" sz="2000" dirty="0" smtClean="0">
                <a:solidFill>
                  <a:srgbClr val="FF0000"/>
                </a:solidFill>
                <a:latin typeface="Arial (Body)"/>
              </a:rPr>
              <a:t> </a:t>
            </a:r>
            <a:r>
              <a:rPr lang="en-US" sz="2000" dirty="0" err="1" smtClean="0">
                <a:solidFill>
                  <a:srgbClr val="FF0000"/>
                </a:solidFill>
                <a:latin typeface="Arial (Body)"/>
              </a:rPr>
              <a:t>niên</a:t>
            </a:r>
            <a:r>
              <a:rPr lang="en-US" sz="2000" dirty="0" smtClean="0">
                <a:solidFill>
                  <a:srgbClr val="FF0000"/>
                </a:solidFill>
                <a:latin typeface="Arial (Body)"/>
              </a:rPr>
              <a:t> </a:t>
            </a:r>
            <a:r>
              <a:rPr lang="en-US" sz="2000" dirty="0" err="1" smtClean="0">
                <a:solidFill>
                  <a:srgbClr val="FF0000"/>
                </a:solidFill>
                <a:latin typeface="Arial (Body)"/>
              </a:rPr>
              <a:t>độ</a:t>
            </a:r>
            <a:r>
              <a:rPr lang="en-US" sz="2000" dirty="0" smtClean="0">
                <a:solidFill>
                  <a:srgbClr val="FF0000"/>
                </a:solidFill>
                <a:latin typeface="Arial (Body)"/>
              </a:rPr>
              <a:t> </a:t>
            </a:r>
            <a:r>
              <a:rPr lang="en-US" sz="2000" dirty="0" err="1" smtClean="0">
                <a:solidFill>
                  <a:srgbClr val="FF0000"/>
                </a:solidFill>
                <a:latin typeface="Arial (Body)"/>
              </a:rPr>
              <a:t>thì</a:t>
            </a:r>
            <a:r>
              <a:rPr lang="en-US" sz="2000" dirty="0" smtClean="0">
                <a:solidFill>
                  <a:srgbClr val="FF0000"/>
                </a:solidFill>
                <a:latin typeface="Arial (Body)"/>
              </a:rPr>
              <a:t> </a:t>
            </a:r>
            <a:r>
              <a:rPr lang="en-US" sz="2000" dirty="0" err="1" smtClean="0">
                <a:solidFill>
                  <a:srgbClr val="FF0000"/>
                </a:solidFill>
                <a:latin typeface="Arial (Body)"/>
              </a:rPr>
              <a:t>doanh</a:t>
            </a:r>
            <a:r>
              <a:rPr lang="en-US" sz="2000" dirty="0" smtClean="0">
                <a:solidFill>
                  <a:srgbClr val="FF0000"/>
                </a:solidFill>
                <a:latin typeface="Arial (Body)"/>
              </a:rPr>
              <a:t> </a:t>
            </a:r>
            <a:r>
              <a:rPr lang="en-US" sz="2000" dirty="0" err="1" smtClean="0">
                <a:solidFill>
                  <a:srgbClr val="FF0000"/>
                </a:solidFill>
                <a:latin typeface="Arial (Body)"/>
              </a:rPr>
              <a:t>nghiệp</a:t>
            </a:r>
            <a:r>
              <a:rPr lang="en-US" sz="2000" dirty="0" smtClean="0">
                <a:solidFill>
                  <a:srgbClr val="FF0000"/>
                </a:solidFill>
                <a:latin typeface="Arial (Body)"/>
              </a:rPr>
              <a:t> </a:t>
            </a:r>
            <a:r>
              <a:rPr lang="x-none" sz="2000" smtClean="0">
                <a:solidFill>
                  <a:srgbClr val="FF0000"/>
                </a:solidFill>
                <a:latin typeface="Arial (Body)"/>
              </a:rPr>
              <a:t>được lựa chọn lập B</a:t>
            </a:r>
            <a:r>
              <a:rPr lang="en-US" sz="2000" dirty="0" smtClean="0">
                <a:solidFill>
                  <a:srgbClr val="FF0000"/>
                </a:solidFill>
                <a:latin typeface="Arial (Body)"/>
              </a:rPr>
              <a:t>CTC</a:t>
            </a:r>
            <a:r>
              <a:rPr lang="x-none" sz="2000" smtClean="0">
                <a:solidFill>
                  <a:srgbClr val="FF0000"/>
                </a:solidFill>
                <a:latin typeface="Arial (Body)"/>
              </a:rPr>
              <a:t> giữa niên độ dưới dạng đầy đủ hoặc tóm lược.</a:t>
            </a:r>
            <a:endParaRPr lang="en-US" sz="2000" dirty="0" smtClean="0">
              <a:solidFill>
                <a:srgbClr val="FF0000"/>
              </a:solidFill>
              <a:latin typeface="Arial (Body)"/>
            </a:endParaRPr>
          </a:p>
          <a:p>
            <a:pPr marL="450850" indent="-450850" algn="just"/>
            <a:endParaRPr lang="en-US" sz="2000" dirty="0" smtClean="0">
              <a:solidFill>
                <a:srgbClr val="FF0000"/>
              </a:solidFill>
              <a:latin typeface="Arial (Body)"/>
            </a:endParaRPr>
          </a:p>
          <a:p>
            <a:pPr marL="450850" indent="-450850" algn="just"/>
            <a:endParaRPr lang="en-US" sz="2000" dirty="0" smtClean="0">
              <a:solidFill>
                <a:srgbClr val="FF0000"/>
              </a:solidFill>
              <a:latin typeface="Arial (Body)"/>
            </a:endParaRPr>
          </a:p>
          <a:p>
            <a:pPr marL="450850" indent="-450850" algn="just"/>
            <a:r>
              <a:rPr lang="en-US" sz="2000" dirty="0" smtClean="0">
                <a:solidFill>
                  <a:srgbClr val="FF0000"/>
                </a:solidFill>
                <a:latin typeface="Arial (Body)"/>
              </a:rPr>
              <a:t>(5)</a:t>
            </a:r>
            <a:r>
              <a:rPr lang="vi-VN" sz="2000" dirty="0" smtClean="0">
                <a:solidFill>
                  <a:srgbClr val="FF0000"/>
                </a:solidFill>
                <a:latin typeface="Arial (Body)"/>
              </a:rPr>
              <a:t> </a:t>
            </a:r>
            <a:r>
              <a:rPr lang="vi-VN" sz="2000" dirty="0" smtClean="0">
                <a:solidFill>
                  <a:schemeClr val="tx1"/>
                </a:solidFill>
                <a:latin typeface="Arial (Body)"/>
              </a:rPr>
              <a:t>Doanh nghiệp có các đơn vị trực thuộc phải </a:t>
            </a:r>
            <a:r>
              <a:rPr lang="en-US" sz="2000" dirty="0" err="1" smtClean="0">
                <a:solidFill>
                  <a:schemeClr val="tx1"/>
                </a:solidFill>
                <a:latin typeface="Arial (Body)"/>
              </a:rPr>
              <a:t>tổng</a:t>
            </a:r>
            <a:r>
              <a:rPr lang="en-US" sz="2000" dirty="0" smtClean="0">
                <a:solidFill>
                  <a:schemeClr val="tx1"/>
                </a:solidFill>
                <a:latin typeface="Arial (Body)"/>
              </a:rPr>
              <a:t> </a:t>
            </a:r>
            <a:r>
              <a:rPr lang="en-US" sz="2000" dirty="0" err="1" smtClean="0">
                <a:solidFill>
                  <a:schemeClr val="tx1"/>
                </a:solidFill>
                <a:latin typeface="Arial (Body)"/>
              </a:rPr>
              <a:t>hợp</a:t>
            </a:r>
            <a:r>
              <a:rPr lang="en-US" sz="2000" dirty="0" smtClean="0">
                <a:solidFill>
                  <a:schemeClr val="tx1"/>
                </a:solidFill>
                <a:latin typeface="Arial (Body)"/>
              </a:rPr>
              <a:t> </a:t>
            </a:r>
            <a:r>
              <a:rPr lang="vi-VN" sz="2000" dirty="0" smtClean="0">
                <a:solidFill>
                  <a:schemeClr val="tx1"/>
                </a:solidFill>
                <a:latin typeface="Arial (Body)"/>
              </a:rPr>
              <a:t>thông tin tài chính của </a:t>
            </a:r>
            <a:r>
              <a:rPr lang="en-US" sz="2000" dirty="0" err="1" smtClean="0">
                <a:solidFill>
                  <a:schemeClr val="tx1"/>
                </a:solidFill>
                <a:latin typeface="Arial (Body)"/>
              </a:rPr>
              <a:t>trụ</a:t>
            </a:r>
            <a:r>
              <a:rPr lang="en-US" sz="2000" dirty="0" smtClean="0">
                <a:solidFill>
                  <a:schemeClr val="tx1"/>
                </a:solidFill>
                <a:latin typeface="Arial (Body)"/>
              </a:rPr>
              <a:t> </a:t>
            </a:r>
            <a:r>
              <a:rPr lang="en-US" sz="2000" dirty="0" err="1" smtClean="0">
                <a:solidFill>
                  <a:schemeClr val="tx1"/>
                </a:solidFill>
                <a:latin typeface="Arial (Body)"/>
              </a:rPr>
              <a:t>sở</a:t>
            </a:r>
            <a:r>
              <a:rPr lang="en-US" sz="2000" dirty="0" smtClean="0">
                <a:solidFill>
                  <a:schemeClr val="tx1"/>
                </a:solidFill>
                <a:latin typeface="Arial (Body)"/>
              </a:rPr>
              <a:t> chính </a:t>
            </a:r>
            <a:r>
              <a:rPr lang="vi-VN" sz="2000" dirty="0" smtClean="0">
                <a:solidFill>
                  <a:schemeClr val="tx1"/>
                </a:solidFill>
                <a:latin typeface="Arial (Body)"/>
              </a:rPr>
              <a:t>và </a:t>
            </a:r>
            <a:r>
              <a:rPr lang="en-US" sz="2000" dirty="0" err="1" smtClean="0">
                <a:solidFill>
                  <a:schemeClr val="tx1"/>
                </a:solidFill>
                <a:latin typeface="Arial (Body)"/>
              </a:rPr>
              <a:t>các</a:t>
            </a:r>
            <a:r>
              <a:rPr lang="en-US" sz="2000" dirty="0" smtClean="0">
                <a:solidFill>
                  <a:schemeClr val="tx1"/>
                </a:solidFill>
                <a:latin typeface="Arial (Body)"/>
              </a:rPr>
              <a:t> </a:t>
            </a:r>
            <a:r>
              <a:rPr lang="vi-VN" sz="2000" dirty="0" smtClean="0">
                <a:solidFill>
                  <a:schemeClr val="tx1"/>
                </a:solidFill>
                <a:latin typeface="Arial (Body)"/>
              </a:rPr>
              <a:t>đơn vị trực thuộc </a:t>
            </a:r>
            <a:r>
              <a:rPr lang="en-US" sz="2000" dirty="0" err="1" smtClean="0">
                <a:solidFill>
                  <a:schemeClr val="tx1"/>
                </a:solidFill>
                <a:latin typeface="Arial (Body)"/>
              </a:rPr>
              <a:t>vào</a:t>
            </a:r>
            <a:r>
              <a:rPr lang="en-US" sz="2000" dirty="0" smtClean="0">
                <a:solidFill>
                  <a:schemeClr val="tx1"/>
                </a:solidFill>
                <a:latin typeface="Arial (Body)"/>
              </a:rPr>
              <a:t> BCTC </a:t>
            </a:r>
            <a:r>
              <a:rPr lang="vi-VN" sz="2000" dirty="0" smtClean="0">
                <a:solidFill>
                  <a:schemeClr val="tx1"/>
                </a:solidFill>
                <a:latin typeface="Arial (Body)"/>
              </a:rPr>
              <a:t>trên cơ sở loại trừ tất cả các giao dịch nội bộ. </a:t>
            </a:r>
            <a:r>
              <a:rPr lang="en-US" sz="2000" dirty="0" smtClean="0">
                <a:solidFill>
                  <a:srgbClr val="FF0000"/>
                </a:solidFill>
                <a:latin typeface="Arial (Body)"/>
              </a:rPr>
              <a:t>Trong </a:t>
            </a:r>
            <a:r>
              <a:rPr lang="en-US" sz="2000" dirty="0" err="1" smtClean="0">
                <a:solidFill>
                  <a:srgbClr val="FF0000"/>
                </a:solidFill>
                <a:latin typeface="Arial (Body)"/>
              </a:rPr>
              <a:t>trường</a:t>
            </a:r>
            <a:r>
              <a:rPr lang="en-US" sz="2000" dirty="0" smtClean="0">
                <a:solidFill>
                  <a:srgbClr val="FF0000"/>
                </a:solidFill>
                <a:latin typeface="Arial (Body)"/>
              </a:rPr>
              <a:t> </a:t>
            </a:r>
            <a:r>
              <a:rPr lang="en-US" sz="2000" dirty="0" err="1" smtClean="0">
                <a:solidFill>
                  <a:srgbClr val="FF0000"/>
                </a:solidFill>
                <a:latin typeface="Arial (Body)"/>
              </a:rPr>
              <a:t>hợp</a:t>
            </a:r>
            <a:r>
              <a:rPr lang="en-US" sz="2000" dirty="0" smtClean="0">
                <a:solidFill>
                  <a:srgbClr val="FF0000"/>
                </a:solidFill>
                <a:latin typeface="Arial (Body)"/>
              </a:rPr>
              <a:t> </a:t>
            </a:r>
            <a:r>
              <a:rPr lang="en-US" sz="2000" dirty="0" err="1" smtClean="0">
                <a:solidFill>
                  <a:srgbClr val="FF0000"/>
                </a:solidFill>
                <a:latin typeface="Arial (Body)"/>
              </a:rPr>
              <a:t>này</a:t>
            </a:r>
            <a:r>
              <a:rPr lang="en-US" sz="2000" dirty="0" smtClean="0">
                <a:solidFill>
                  <a:srgbClr val="FF0000"/>
                </a:solidFill>
                <a:latin typeface="Arial (Body)"/>
              </a:rPr>
              <a:t>, </a:t>
            </a:r>
            <a:r>
              <a:rPr lang="en-US" sz="2000" dirty="0" err="1" smtClean="0">
                <a:solidFill>
                  <a:srgbClr val="FF0000"/>
                </a:solidFill>
                <a:latin typeface="Arial (Body)"/>
              </a:rPr>
              <a:t>trụ</a:t>
            </a:r>
            <a:r>
              <a:rPr lang="en-US" sz="2000" dirty="0" smtClean="0">
                <a:solidFill>
                  <a:srgbClr val="FF0000"/>
                </a:solidFill>
                <a:latin typeface="Arial (Body)"/>
              </a:rPr>
              <a:t> </a:t>
            </a:r>
            <a:r>
              <a:rPr lang="en-US" sz="2000" dirty="0" err="1" smtClean="0">
                <a:solidFill>
                  <a:srgbClr val="FF0000"/>
                </a:solidFill>
                <a:latin typeface="Arial (Body)"/>
              </a:rPr>
              <a:t>sở</a:t>
            </a:r>
            <a:r>
              <a:rPr lang="en-US" sz="2000" dirty="0" smtClean="0">
                <a:solidFill>
                  <a:srgbClr val="FF0000"/>
                </a:solidFill>
                <a:latin typeface="Arial (Body)"/>
              </a:rPr>
              <a:t> chính và c</a:t>
            </a:r>
            <a:r>
              <a:rPr lang="vi-VN" sz="2000" dirty="0" smtClean="0">
                <a:solidFill>
                  <a:srgbClr val="FF0000"/>
                </a:solidFill>
                <a:latin typeface="Arial (Body)"/>
              </a:rPr>
              <a:t>ác đơn vị trực thuộc</a:t>
            </a:r>
            <a:r>
              <a:rPr lang="en-US" sz="2000" dirty="0" smtClean="0">
                <a:solidFill>
                  <a:srgbClr val="FF0000"/>
                </a:solidFill>
                <a:latin typeface="Arial (Body)"/>
              </a:rPr>
              <a:t> </a:t>
            </a:r>
            <a:r>
              <a:rPr lang="vi-VN" sz="2000" dirty="0" smtClean="0">
                <a:solidFill>
                  <a:srgbClr val="FF0000"/>
                </a:solidFill>
                <a:latin typeface="Arial (Body)"/>
              </a:rPr>
              <a:t>không bắt buộc phải lập B</a:t>
            </a:r>
            <a:r>
              <a:rPr lang="en-US" sz="2000" dirty="0" smtClean="0">
                <a:solidFill>
                  <a:srgbClr val="FF0000"/>
                </a:solidFill>
                <a:latin typeface="Arial (Body)"/>
              </a:rPr>
              <a:t>CTC</a:t>
            </a:r>
            <a:r>
              <a:rPr lang="vi-VN" sz="2000" dirty="0" smtClean="0">
                <a:solidFill>
                  <a:srgbClr val="FF0000"/>
                </a:solidFill>
                <a:latin typeface="Arial (Body)"/>
              </a:rPr>
              <a:t> </a:t>
            </a:r>
            <a:r>
              <a:rPr lang="en-US" sz="2000" dirty="0" err="1" smtClean="0">
                <a:solidFill>
                  <a:srgbClr val="FF0000"/>
                </a:solidFill>
                <a:latin typeface="Arial (Body)"/>
              </a:rPr>
              <a:t>của</a:t>
            </a:r>
            <a:r>
              <a:rPr lang="en-US" sz="2000" dirty="0" smtClean="0">
                <a:solidFill>
                  <a:srgbClr val="FF0000"/>
                </a:solidFill>
                <a:latin typeface="Arial (Body)"/>
              </a:rPr>
              <a:t> </a:t>
            </a:r>
            <a:r>
              <a:rPr lang="en-US" sz="2000" dirty="0" err="1" smtClean="0">
                <a:solidFill>
                  <a:srgbClr val="FF0000"/>
                </a:solidFill>
                <a:latin typeface="Arial (Body)"/>
              </a:rPr>
              <a:t>đơn</a:t>
            </a:r>
            <a:r>
              <a:rPr lang="en-US" sz="2000" dirty="0" smtClean="0">
                <a:solidFill>
                  <a:srgbClr val="FF0000"/>
                </a:solidFill>
                <a:latin typeface="Arial (Body)"/>
              </a:rPr>
              <a:t> </a:t>
            </a:r>
            <a:r>
              <a:rPr lang="en-US" sz="2000" dirty="0" err="1" smtClean="0">
                <a:solidFill>
                  <a:srgbClr val="FF0000"/>
                </a:solidFill>
                <a:latin typeface="Arial (Body)"/>
              </a:rPr>
              <a:t>vị</a:t>
            </a:r>
            <a:r>
              <a:rPr lang="en-US" sz="2000" dirty="0" smtClean="0">
                <a:solidFill>
                  <a:srgbClr val="FF0000"/>
                </a:solidFill>
                <a:latin typeface="Arial (Body)"/>
              </a:rPr>
              <a:t> </a:t>
            </a:r>
            <a:r>
              <a:rPr lang="en-US" sz="2000" dirty="0" err="1" smtClean="0">
                <a:solidFill>
                  <a:srgbClr val="FF0000"/>
                </a:solidFill>
                <a:latin typeface="Arial (Body)"/>
              </a:rPr>
              <a:t>mình</a:t>
            </a:r>
            <a:r>
              <a:rPr lang="en-US" sz="2000" dirty="0" smtClean="0">
                <a:solidFill>
                  <a:srgbClr val="FF0000"/>
                </a:solidFill>
                <a:latin typeface="Arial (Body)"/>
              </a:rPr>
              <a:t>, </a:t>
            </a:r>
            <a:r>
              <a:rPr lang="vi-VN" sz="2000" dirty="0" smtClean="0">
                <a:solidFill>
                  <a:srgbClr val="FF0000"/>
                </a:solidFill>
                <a:latin typeface="Arial (Body)"/>
              </a:rPr>
              <a:t>trừ trường hợp pháp luật khác</a:t>
            </a:r>
            <a:r>
              <a:rPr lang="en-US" sz="2000" dirty="0" smtClean="0">
                <a:solidFill>
                  <a:srgbClr val="FF0000"/>
                </a:solidFill>
                <a:latin typeface="Arial (Body)"/>
              </a:rPr>
              <a:t> </a:t>
            </a:r>
            <a:r>
              <a:rPr lang="en-US" sz="2000" dirty="0" err="1" smtClean="0">
                <a:solidFill>
                  <a:srgbClr val="FF0000"/>
                </a:solidFill>
                <a:latin typeface="Arial (Body)"/>
              </a:rPr>
              <a:t>có</a:t>
            </a:r>
            <a:r>
              <a:rPr lang="vi-VN" sz="2000" dirty="0" smtClean="0">
                <a:solidFill>
                  <a:srgbClr val="FF0000"/>
                </a:solidFill>
                <a:latin typeface="Arial (Body)"/>
              </a:rPr>
              <a:t> yêu cầu.</a:t>
            </a:r>
            <a:endParaRPr lang="en-US" sz="2000" dirty="0" smtClean="0"/>
          </a:p>
          <a:p>
            <a:pPr marL="450850" indent="-450850" algn="just"/>
            <a:endParaRPr lang="en-US" sz="20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10</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smtClean="0">
                <a:solidFill>
                  <a:srgbClr val="FF0000"/>
                </a:solidFill>
                <a:latin typeface="Arial (Body)"/>
              </a:rPr>
              <a:t>(6). </a:t>
            </a:r>
            <a:r>
              <a:rPr lang="en-US" sz="2000" dirty="0" err="1" smtClean="0">
                <a:solidFill>
                  <a:srgbClr val="FF0000"/>
                </a:solidFill>
                <a:latin typeface="Arial (Body)"/>
              </a:rPr>
              <a:t>Phân</a:t>
            </a:r>
            <a:r>
              <a:rPr lang="en-US" sz="2000" dirty="0" smtClean="0">
                <a:solidFill>
                  <a:srgbClr val="FF0000"/>
                </a:solidFill>
                <a:latin typeface="Arial (Body)"/>
              </a:rPr>
              <a:t> </a:t>
            </a:r>
            <a:r>
              <a:rPr lang="en-US" sz="2000" dirty="0" err="1" smtClean="0">
                <a:solidFill>
                  <a:srgbClr val="FF0000"/>
                </a:solidFill>
                <a:latin typeface="Arial (Body)"/>
              </a:rPr>
              <a:t>loại</a:t>
            </a:r>
            <a:r>
              <a:rPr lang="en-US" sz="2000" dirty="0" smtClean="0">
                <a:solidFill>
                  <a:srgbClr val="FF0000"/>
                </a:solidFill>
                <a:latin typeface="Arial (Body)"/>
              </a:rPr>
              <a:t> </a:t>
            </a:r>
            <a:r>
              <a:rPr lang="en-US" sz="2000" dirty="0" err="1" smtClean="0">
                <a:solidFill>
                  <a:srgbClr val="FF0000"/>
                </a:solidFill>
                <a:latin typeface="Arial (Body)"/>
              </a:rPr>
              <a:t>tài</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ngắn</a:t>
            </a:r>
            <a:r>
              <a:rPr lang="en-US" sz="2000" dirty="0" smtClean="0">
                <a:solidFill>
                  <a:srgbClr val="FF0000"/>
                </a:solidFill>
                <a:latin typeface="Arial (Body)"/>
              </a:rPr>
              <a:t> </a:t>
            </a:r>
            <a:r>
              <a:rPr lang="en-US" sz="2000" dirty="0" err="1" smtClean="0">
                <a:solidFill>
                  <a:srgbClr val="FF0000"/>
                </a:solidFill>
                <a:latin typeface="Arial (Body)"/>
              </a:rPr>
              <a:t>hạn</a:t>
            </a:r>
            <a:endParaRPr lang="en-US" sz="2000" dirty="0" smtClean="0">
              <a:solidFill>
                <a:srgbClr val="FF0000"/>
              </a:solidFill>
              <a:latin typeface="Arial (Body)"/>
            </a:endParaRPr>
          </a:p>
          <a:p>
            <a:pPr algn="just"/>
            <a:endParaRPr lang="en-US" sz="2000" b="1" dirty="0" smtClean="0">
              <a:latin typeface="Arial (Body)"/>
            </a:endParaRPr>
          </a:p>
          <a:p>
            <a:pPr marL="450850" indent="-450850" algn="just">
              <a:buFontTx/>
              <a:buAutoNum type="alphaLcParenR"/>
            </a:pPr>
            <a:r>
              <a:rPr lang="en-US" sz="2000" dirty="0" err="1" smtClean="0">
                <a:latin typeface="Arial (Body)"/>
              </a:rPr>
              <a:t>Khi</a:t>
            </a:r>
            <a:r>
              <a:rPr lang="vi-VN" sz="2000" dirty="0" smtClean="0">
                <a:latin typeface="Arial (Body)"/>
              </a:rPr>
              <a:t> dự kiến thu hồi hoặc bán</a:t>
            </a:r>
            <a:r>
              <a:rPr lang="en-US" sz="2000" dirty="0" smtClean="0">
                <a:latin typeface="Arial (Body)"/>
              </a:rPr>
              <a:t>,</a:t>
            </a:r>
            <a:r>
              <a:rPr lang="vi-VN" sz="2000" dirty="0" smtClean="0">
                <a:latin typeface="Arial (Body)"/>
              </a:rPr>
              <a:t> sử dụng tài sản trong một chu kỳ kinh doanh thông thường</a:t>
            </a:r>
            <a:r>
              <a:rPr lang="en-US" sz="2000" dirty="0" smtClean="0">
                <a:latin typeface="Arial (Body)"/>
              </a:rPr>
              <a:t> </a:t>
            </a:r>
            <a:r>
              <a:rPr lang="en-US" sz="2000" dirty="0" err="1" smtClean="0">
                <a:latin typeface="Arial (Body)"/>
              </a:rPr>
              <a:t>hoặc</a:t>
            </a:r>
            <a:r>
              <a:rPr lang="en-US" sz="2000" dirty="0" smtClean="0">
                <a:latin typeface="Arial (Body)"/>
              </a:rPr>
              <a:t> </a:t>
            </a:r>
            <a:r>
              <a:rPr lang="en-US" sz="2000" dirty="0" err="1" smtClean="0">
                <a:latin typeface="Arial (Body)"/>
              </a:rPr>
              <a:t>không</a:t>
            </a:r>
            <a:r>
              <a:rPr lang="en-US" sz="2000" dirty="0" smtClean="0">
                <a:latin typeface="Arial (Body)"/>
              </a:rPr>
              <a:t> </a:t>
            </a:r>
            <a:r>
              <a:rPr lang="en-US" sz="2000" dirty="0" err="1" smtClean="0">
                <a:latin typeface="Arial (Body)"/>
              </a:rPr>
              <a:t>quá</a:t>
            </a:r>
            <a:r>
              <a:rPr lang="en-US" sz="2000" dirty="0" smtClean="0">
                <a:latin typeface="Arial (Body)"/>
              </a:rPr>
              <a:t> 1</a:t>
            </a:r>
            <a:r>
              <a:rPr lang="vi-VN" sz="2000" dirty="0" smtClean="0">
                <a:latin typeface="Arial (Body)"/>
              </a:rPr>
              <a:t>2 tháng kể từ ngày </a:t>
            </a:r>
            <a:r>
              <a:rPr lang="en-US" sz="2000" dirty="0" err="1" smtClean="0">
                <a:latin typeface="Arial (Body)"/>
              </a:rPr>
              <a:t>báo</a:t>
            </a:r>
            <a:r>
              <a:rPr lang="en-US" sz="2000" dirty="0" smtClean="0">
                <a:latin typeface="Arial (Body)"/>
              </a:rPr>
              <a:t> </a:t>
            </a:r>
            <a:r>
              <a:rPr lang="en-US" sz="2000" dirty="0" err="1" smtClean="0">
                <a:latin typeface="Arial (Body)"/>
              </a:rPr>
              <a:t>cáo</a:t>
            </a:r>
            <a:r>
              <a:rPr lang="en-US" sz="2000" dirty="0" smtClean="0">
                <a:latin typeface="Arial (Body)"/>
              </a:rPr>
              <a:t>. C</a:t>
            </a:r>
            <a:r>
              <a:rPr lang="vi-VN" sz="2000" dirty="0" smtClean="0">
                <a:latin typeface="Arial (Body)"/>
              </a:rPr>
              <a:t>ác doanh nghiệp có chu kỳ kinh doanh thông thường không rõ ràng thì chu kỳ kinh doanh được coi là 12 tháng. </a:t>
            </a:r>
            <a:endParaRPr lang="en-US" sz="2000" dirty="0" smtClean="0">
              <a:latin typeface="Arial (Body)"/>
            </a:endParaRPr>
          </a:p>
          <a:p>
            <a:pPr marL="514350" indent="-514350" algn="just">
              <a:buAutoNum type="alphaLcParenR"/>
            </a:pPr>
            <a:endParaRPr lang="en-US" sz="800" dirty="0" smtClean="0">
              <a:latin typeface="Arial (Body)"/>
            </a:endParaRPr>
          </a:p>
          <a:p>
            <a:pPr algn="just"/>
            <a:r>
              <a:rPr lang="vi-VN" sz="2000" dirty="0" smtClean="0">
                <a:latin typeface="Arial (Body)"/>
              </a:rPr>
              <a:t>b) </a:t>
            </a:r>
            <a:r>
              <a:rPr lang="en-US" sz="2000" dirty="0" smtClean="0">
                <a:latin typeface="Arial (Body)"/>
              </a:rPr>
              <a:t>  N</a:t>
            </a:r>
            <a:r>
              <a:rPr lang="vi-VN" sz="2000" dirty="0" smtClean="0">
                <a:latin typeface="Arial (Body)"/>
              </a:rPr>
              <a:t>ắm giữ tài sản cho mục đích thương mại;</a:t>
            </a:r>
            <a:endParaRPr lang="en-US" sz="2000" dirty="0" smtClean="0">
              <a:latin typeface="Arial (Body)"/>
            </a:endParaRPr>
          </a:p>
          <a:p>
            <a:pPr algn="just"/>
            <a:endParaRPr lang="en-US" sz="800" dirty="0" smtClean="0">
              <a:latin typeface="Arial (Body)"/>
            </a:endParaRPr>
          </a:p>
          <a:p>
            <a:pPr marL="358775" indent="-358775" algn="just"/>
            <a:r>
              <a:rPr lang="vi-VN" sz="2000" dirty="0" smtClean="0">
                <a:solidFill>
                  <a:srgbClr val="FF0000"/>
                </a:solidFill>
                <a:latin typeface="Arial (Body)"/>
              </a:rPr>
              <a:t>c) </a:t>
            </a:r>
            <a:r>
              <a:rPr lang="en-US" sz="2000" dirty="0" smtClean="0">
                <a:solidFill>
                  <a:srgbClr val="FF0000"/>
                </a:solidFill>
                <a:latin typeface="Arial (Body)"/>
              </a:rPr>
              <a:t> </a:t>
            </a:r>
            <a:r>
              <a:rPr lang="vi-VN" sz="2000" dirty="0" smtClean="0">
                <a:solidFill>
                  <a:srgbClr val="FF0000"/>
                </a:solidFill>
                <a:latin typeface="Arial (Body)"/>
              </a:rPr>
              <a:t>Tài sản là tiền hoặc tương đương tiền</a:t>
            </a:r>
            <a:r>
              <a:rPr lang="en-US" sz="2000" dirty="0" smtClean="0">
                <a:solidFill>
                  <a:srgbClr val="FF0000"/>
                </a:solidFill>
                <a:latin typeface="Arial (Body)"/>
              </a:rPr>
              <a:t>, </a:t>
            </a:r>
            <a:r>
              <a:rPr lang="en-US" sz="2000" dirty="0" err="1" smtClean="0">
                <a:solidFill>
                  <a:srgbClr val="FF0000"/>
                </a:solidFill>
                <a:latin typeface="Arial (Body)"/>
              </a:rPr>
              <a:t>trừ</a:t>
            </a:r>
            <a:r>
              <a:rPr lang="en-US" sz="2000" dirty="0" smtClean="0">
                <a:solidFill>
                  <a:srgbClr val="FF0000"/>
                </a:solidFill>
                <a:latin typeface="Arial (Body)"/>
              </a:rPr>
              <a:t> </a:t>
            </a:r>
            <a:r>
              <a:rPr lang="en-US" sz="2000" dirty="0" err="1" smtClean="0">
                <a:solidFill>
                  <a:srgbClr val="FF0000"/>
                </a:solidFill>
                <a:latin typeface="Arial (Body)"/>
              </a:rPr>
              <a:t>khi</a:t>
            </a:r>
            <a:r>
              <a:rPr lang="en-US" sz="2000" dirty="0" smtClean="0">
                <a:solidFill>
                  <a:srgbClr val="FF0000"/>
                </a:solidFill>
                <a:latin typeface="Arial (Body)"/>
              </a:rPr>
              <a:t> </a:t>
            </a:r>
            <a:r>
              <a:rPr lang="vi-VN" sz="2000" dirty="0" smtClean="0">
                <a:solidFill>
                  <a:srgbClr val="FF0000"/>
                </a:solidFill>
                <a:latin typeface="Arial (Body)"/>
              </a:rPr>
              <a:t>bị cấm trao đổi hoặc không được sử dụng để thanh toán cho một nghĩa vụ nợ phải trả </a:t>
            </a:r>
            <a:r>
              <a:rPr lang="en-US" sz="2000" dirty="0" err="1" smtClean="0">
                <a:solidFill>
                  <a:srgbClr val="FF0000"/>
                </a:solidFill>
                <a:latin typeface="Arial (Body)"/>
              </a:rPr>
              <a:t>quá</a:t>
            </a:r>
            <a:r>
              <a:rPr lang="en-US" sz="2000" dirty="0" smtClean="0">
                <a:solidFill>
                  <a:srgbClr val="FF0000"/>
                </a:solidFill>
                <a:latin typeface="Arial (Body)"/>
              </a:rPr>
              <a:t> </a:t>
            </a:r>
            <a:r>
              <a:rPr lang="vi-VN" sz="2000" dirty="0" smtClean="0">
                <a:solidFill>
                  <a:srgbClr val="FF0000"/>
                </a:solidFill>
                <a:latin typeface="Arial (Body)"/>
              </a:rPr>
              <a:t>12 tháng</a:t>
            </a:r>
            <a:endParaRPr lang="en-US" sz="2000" dirty="0" smtClean="0">
              <a:solidFill>
                <a:srgbClr val="FF0000"/>
              </a:solidFill>
              <a:latin typeface="Arial (Body)"/>
            </a:endParaRPr>
          </a:p>
          <a:p>
            <a:pPr marL="450850" indent="-450850" algn="just"/>
            <a:endParaRPr lang="en-US" sz="2000" dirty="0" smtClean="0">
              <a:latin typeface="Arial (Body)"/>
            </a:endParaRPr>
          </a:p>
          <a:p>
            <a:pPr algn="just"/>
            <a:r>
              <a:rPr lang="en-US" sz="2000" dirty="0" err="1" smtClean="0">
                <a:solidFill>
                  <a:schemeClr val="tx1"/>
                </a:solidFill>
                <a:latin typeface="Arial (Body)"/>
              </a:rPr>
              <a:t>Những</a:t>
            </a:r>
            <a:r>
              <a:rPr lang="en-US" sz="2000" dirty="0" smtClean="0">
                <a:solidFill>
                  <a:schemeClr val="tx1"/>
                </a:solidFill>
                <a:latin typeface="Arial (Body)"/>
              </a:rPr>
              <a:t> </a:t>
            </a:r>
            <a:r>
              <a:rPr lang="en-US" sz="2000" dirty="0" err="1" smtClean="0">
                <a:solidFill>
                  <a:schemeClr val="tx1"/>
                </a:solidFill>
                <a:latin typeface="Arial (Body)"/>
              </a:rPr>
              <a:t>tài</a:t>
            </a:r>
            <a:r>
              <a:rPr lang="en-US" sz="2000" dirty="0" smtClean="0">
                <a:solidFill>
                  <a:schemeClr val="tx1"/>
                </a:solidFill>
                <a:latin typeface="Arial (Body)"/>
              </a:rPr>
              <a:t> </a:t>
            </a:r>
            <a:r>
              <a:rPr lang="en-US" sz="2000" dirty="0" err="1" smtClean="0">
                <a:solidFill>
                  <a:schemeClr val="tx1"/>
                </a:solidFill>
                <a:latin typeface="Arial (Body)"/>
              </a:rPr>
              <a:t>sản</a:t>
            </a:r>
            <a:r>
              <a:rPr lang="en-US" sz="2000" dirty="0" smtClean="0">
                <a:solidFill>
                  <a:schemeClr val="tx1"/>
                </a:solidFill>
                <a:latin typeface="Arial (Body)"/>
              </a:rPr>
              <a:t> </a:t>
            </a:r>
            <a:r>
              <a:rPr lang="en-US" sz="2000" dirty="0" err="1" smtClean="0">
                <a:solidFill>
                  <a:schemeClr val="tx1"/>
                </a:solidFill>
                <a:latin typeface="Arial (Body)"/>
              </a:rPr>
              <a:t>khác</a:t>
            </a:r>
            <a:r>
              <a:rPr lang="en-US" sz="2000" dirty="0" smtClean="0">
                <a:solidFill>
                  <a:schemeClr val="tx1"/>
                </a:solidFill>
                <a:latin typeface="Arial (Body)"/>
              </a:rPr>
              <a:t> </a:t>
            </a:r>
            <a:r>
              <a:rPr lang="en-US" sz="2000" dirty="0" err="1" smtClean="0">
                <a:solidFill>
                  <a:schemeClr val="tx1"/>
                </a:solidFill>
                <a:latin typeface="Arial (Body)"/>
              </a:rPr>
              <a:t>không</a:t>
            </a:r>
            <a:r>
              <a:rPr lang="en-US" sz="2000" dirty="0" smtClean="0">
                <a:solidFill>
                  <a:schemeClr val="tx1"/>
                </a:solidFill>
                <a:latin typeface="Arial (Body)"/>
              </a:rPr>
              <a:t> </a:t>
            </a:r>
            <a:r>
              <a:rPr lang="en-US" sz="2000" dirty="0" err="1" smtClean="0">
                <a:solidFill>
                  <a:schemeClr val="tx1"/>
                </a:solidFill>
                <a:latin typeface="Arial (Body)"/>
              </a:rPr>
              <a:t>thỏa</a:t>
            </a:r>
            <a:r>
              <a:rPr lang="en-US" sz="2000" dirty="0" smtClean="0">
                <a:solidFill>
                  <a:schemeClr val="tx1"/>
                </a:solidFill>
                <a:latin typeface="Arial (Body)"/>
              </a:rPr>
              <a:t> </a:t>
            </a:r>
            <a:r>
              <a:rPr lang="en-US" sz="2000" dirty="0" err="1" smtClean="0">
                <a:solidFill>
                  <a:schemeClr val="tx1"/>
                </a:solidFill>
                <a:latin typeface="Arial (Body)"/>
              </a:rPr>
              <a:t>mãn</a:t>
            </a:r>
            <a:r>
              <a:rPr lang="en-US" sz="2000" dirty="0" smtClean="0">
                <a:solidFill>
                  <a:schemeClr val="tx1"/>
                </a:solidFill>
                <a:latin typeface="Arial (Body)"/>
              </a:rPr>
              <a:t> </a:t>
            </a:r>
            <a:r>
              <a:rPr lang="en-US" sz="2000" dirty="0" err="1" smtClean="0">
                <a:solidFill>
                  <a:schemeClr val="tx1"/>
                </a:solidFill>
                <a:latin typeface="Arial (Body)"/>
              </a:rPr>
              <a:t>các</a:t>
            </a:r>
            <a:r>
              <a:rPr lang="en-US" sz="2000" dirty="0" smtClean="0">
                <a:solidFill>
                  <a:schemeClr val="tx1"/>
                </a:solidFill>
                <a:latin typeface="Arial (Body)"/>
              </a:rPr>
              <a:t> </a:t>
            </a:r>
            <a:r>
              <a:rPr lang="en-US" sz="2000" dirty="0" err="1" smtClean="0">
                <a:solidFill>
                  <a:schemeClr val="tx1"/>
                </a:solidFill>
                <a:latin typeface="Arial (Body)"/>
              </a:rPr>
              <a:t>điều</a:t>
            </a:r>
            <a:r>
              <a:rPr lang="en-US" sz="2000" dirty="0" smtClean="0">
                <a:solidFill>
                  <a:schemeClr val="tx1"/>
                </a:solidFill>
                <a:latin typeface="Arial (Body)"/>
              </a:rPr>
              <a:t> </a:t>
            </a:r>
            <a:r>
              <a:rPr lang="en-US" sz="2000" dirty="0" err="1" smtClean="0">
                <a:solidFill>
                  <a:schemeClr val="tx1"/>
                </a:solidFill>
                <a:latin typeface="Arial (Body)"/>
              </a:rPr>
              <a:t>kiện</a:t>
            </a:r>
            <a:r>
              <a:rPr lang="en-US" sz="2000" dirty="0" smtClean="0">
                <a:solidFill>
                  <a:schemeClr val="tx1"/>
                </a:solidFill>
                <a:latin typeface="Arial (Body)"/>
              </a:rPr>
              <a:t> </a:t>
            </a:r>
            <a:r>
              <a:rPr lang="en-US" sz="2000" dirty="0" err="1" smtClean="0">
                <a:solidFill>
                  <a:schemeClr val="tx1"/>
                </a:solidFill>
                <a:latin typeface="Arial (Body)"/>
              </a:rPr>
              <a:t>trên</a:t>
            </a:r>
            <a:r>
              <a:rPr lang="en-US" sz="2000" dirty="0" smtClean="0">
                <a:solidFill>
                  <a:schemeClr val="tx1"/>
                </a:solidFill>
                <a:latin typeface="Arial (Body)"/>
              </a:rPr>
              <a:t> </a:t>
            </a:r>
            <a:r>
              <a:rPr lang="en-US" sz="2000" dirty="0" err="1" smtClean="0">
                <a:solidFill>
                  <a:schemeClr val="tx1"/>
                </a:solidFill>
                <a:latin typeface="Arial (Body)"/>
              </a:rPr>
              <a:t>được</a:t>
            </a:r>
            <a:r>
              <a:rPr lang="en-US" sz="2000" dirty="0" smtClean="0">
                <a:solidFill>
                  <a:schemeClr val="tx1"/>
                </a:solidFill>
                <a:latin typeface="Arial (Body)"/>
              </a:rPr>
              <a:t> </a:t>
            </a:r>
            <a:r>
              <a:rPr lang="en-US" sz="2000" dirty="0" err="1" smtClean="0">
                <a:solidFill>
                  <a:schemeClr val="tx1"/>
                </a:solidFill>
                <a:latin typeface="Arial (Body)"/>
              </a:rPr>
              <a:t>phân</a:t>
            </a:r>
            <a:r>
              <a:rPr lang="en-US" sz="2000" dirty="0" smtClean="0">
                <a:solidFill>
                  <a:schemeClr val="tx1"/>
                </a:solidFill>
                <a:latin typeface="Arial (Body)"/>
              </a:rPr>
              <a:t> </a:t>
            </a:r>
            <a:r>
              <a:rPr lang="en-US" sz="2000" dirty="0" err="1" smtClean="0">
                <a:solidFill>
                  <a:schemeClr val="tx1"/>
                </a:solidFill>
                <a:latin typeface="Arial (Body)"/>
              </a:rPr>
              <a:t>loại</a:t>
            </a:r>
            <a:r>
              <a:rPr lang="en-US" sz="2000" dirty="0" smtClean="0">
                <a:solidFill>
                  <a:schemeClr val="tx1"/>
                </a:solidFill>
                <a:latin typeface="Arial (Body)"/>
              </a:rPr>
              <a:t> </a:t>
            </a:r>
            <a:r>
              <a:rPr lang="en-US" sz="2000" dirty="0" err="1" smtClean="0">
                <a:solidFill>
                  <a:schemeClr val="tx1"/>
                </a:solidFill>
                <a:latin typeface="Arial (Body)"/>
              </a:rPr>
              <a:t>là</a:t>
            </a:r>
            <a:r>
              <a:rPr lang="en-US" sz="2000" dirty="0" smtClean="0">
                <a:solidFill>
                  <a:schemeClr val="tx1"/>
                </a:solidFill>
                <a:latin typeface="Arial (Body)"/>
              </a:rPr>
              <a:t> </a:t>
            </a:r>
            <a:r>
              <a:rPr lang="en-US" sz="2000" dirty="0" err="1" smtClean="0">
                <a:solidFill>
                  <a:schemeClr val="tx1"/>
                </a:solidFill>
                <a:latin typeface="Arial (Body)"/>
              </a:rPr>
              <a:t>dài</a:t>
            </a:r>
            <a:r>
              <a:rPr lang="en-US" sz="2000" dirty="0" smtClean="0">
                <a:solidFill>
                  <a:schemeClr val="tx1"/>
                </a:solidFill>
                <a:latin typeface="Arial (Body)"/>
              </a:rPr>
              <a:t> </a:t>
            </a:r>
            <a:r>
              <a:rPr lang="en-US" sz="2000" dirty="0" err="1" smtClean="0">
                <a:solidFill>
                  <a:schemeClr val="tx1"/>
                </a:solidFill>
                <a:latin typeface="Arial (Body)"/>
              </a:rPr>
              <a:t>hạn</a:t>
            </a:r>
            <a:r>
              <a:rPr lang="en-US" sz="2000" dirty="0" smtClean="0">
                <a:solidFill>
                  <a:schemeClr val="tx1"/>
                </a:solidFill>
                <a:latin typeface="Arial (Body)"/>
              </a:rPr>
              <a:t>. </a:t>
            </a:r>
            <a:r>
              <a:rPr lang="en-US" sz="2000" dirty="0" err="1" smtClean="0">
                <a:solidFill>
                  <a:schemeClr val="tx1"/>
                </a:solidFill>
                <a:latin typeface="Arial (Body)"/>
              </a:rPr>
              <a:t>Đơn</a:t>
            </a:r>
            <a:r>
              <a:rPr lang="en-US" sz="2000" dirty="0" smtClean="0">
                <a:solidFill>
                  <a:schemeClr val="tx1"/>
                </a:solidFill>
                <a:latin typeface="Arial (Body)"/>
              </a:rPr>
              <a:t> </a:t>
            </a:r>
            <a:r>
              <a:rPr lang="en-US" sz="2000" dirty="0" err="1" smtClean="0">
                <a:solidFill>
                  <a:schemeClr val="tx1"/>
                </a:solidFill>
                <a:latin typeface="Arial (Body)"/>
              </a:rPr>
              <a:t>vị</a:t>
            </a:r>
            <a:r>
              <a:rPr lang="en-US" sz="2000" dirty="0" smtClean="0">
                <a:solidFill>
                  <a:schemeClr val="tx1"/>
                </a:solidFill>
                <a:latin typeface="Arial (Body)"/>
              </a:rPr>
              <a:t> p</a:t>
            </a:r>
            <a:r>
              <a:rPr lang="vi-VN" sz="2000" dirty="0" smtClean="0">
                <a:solidFill>
                  <a:schemeClr val="tx1"/>
                </a:solidFill>
                <a:latin typeface="Arial (Body)"/>
              </a:rPr>
              <a:t>hải tái phân loại </a:t>
            </a:r>
            <a:r>
              <a:rPr lang="en-US" sz="2000" dirty="0" err="1" smtClean="0">
                <a:solidFill>
                  <a:schemeClr val="tx1"/>
                </a:solidFill>
                <a:latin typeface="Arial (Body)"/>
              </a:rPr>
              <a:t>tài</a:t>
            </a:r>
            <a:r>
              <a:rPr lang="en-US" sz="2000" dirty="0" smtClean="0">
                <a:solidFill>
                  <a:schemeClr val="tx1"/>
                </a:solidFill>
                <a:latin typeface="Arial (Body)"/>
              </a:rPr>
              <a:t> </a:t>
            </a:r>
            <a:r>
              <a:rPr lang="en-US" sz="2000" dirty="0" err="1" smtClean="0">
                <a:solidFill>
                  <a:schemeClr val="tx1"/>
                </a:solidFill>
                <a:latin typeface="Arial (Body)"/>
              </a:rPr>
              <a:t>sản</a:t>
            </a:r>
            <a:r>
              <a:rPr lang="vi-VN" sz="2000" dirty="0" smtClean="0">
                <a:solidFill>
                  <a:schemeClr val="tx1"/>
                </a:solidFill>
                <a:latin typeface="Arial (Body)"/>
              </a:rPr>
              <a:t> dài hạn kỳ trước thành ngắn hạn trong kỳ này nếu kể từ thời điểm kết thúc kỳ kế toán các </a:t>
            </a:r>
            <a:r>
              <a:rPr lang="en-US" sz="2000" dirty="0" err="1" smtClean="0">
                <a:solidFill>
                  <a:schemeClr val="tx1"/>
                </a:solidFill>
                <a:latin typeface="Arial (Body)"/>
              </a:rPr>
              <a:t>tài</a:t>
            </a:r>
            <a:r>
              <a:rPr lang="en-US" sz="2000" dirty="0" smtClean="0">
                <a:solidFill>
                  <a:schemeClr val="tx1"/>
                </a:solidFill>
                <a:latin typeface="Arial (Body)"/>
              </a:rPr>
              <a:t> </a:t>
            </a:r>
            <a:r>
              <a:rPr lang="en-US" sz="2000" dirty="0" err="1" smtClean="0">
                <a:solidFill>
                  <a:schemeClr val="tx1"/>
                </a:solidFill>
                <a:latin typeface="Arial (Body)"/>
              </a:rPr>
              <a:t>sản</a:t>
            </a:r>
            <a:r>
              <a:rPr lang="vi-VN" sz="2000" dirty="0" smtClean="0">
                <a:solidFill>
                  <a:schemeClr val="tx1"/>
                </a:solidFill>
                <a:latin typeface="Arial (Body)"/>
              </a:rPr>
              <a:t> đó thoả mãn điều kiện là ngắn hạn</a:t>
            </a:r>
            <a:r>
              <a:rPr lang="en-US" sz="2000" dirty="0" smtClean="0">
                <a:solidFill>
                  <a:schemeClr val="tx1"/>
                </a:solidFill>
                <a:latin typeface="Arial (Body)"/>
              </a:rPr>
              <a:t> (</a:t>
            </a:r>
            <a:r>
              <a:rPr lang="vi-VN" sz="2000" dirty="0" smtClean="0">
                <a:solidFill>
                  <a:schemeClr val="tx1"/>
                </a:solidFill>
                <a:latin typeface="Arial (Body)"/>
              </a:rPr>
              <a:t>trừ những trường hợp không được tái phân loại theo hướng dẫn tại Thông tư này</a:t>
            </a:r>
            <a:r>
              <a:rPr lang="en-US" sz="2000" dirty="0" smtClean="0">
                <a:solidFill>
                  <a:schemeClr val="tx1"/>
                </a:solidFill>
                <a:latin typeface="Arial (Body)"/>
              </a:rPr>
              <a:t>)</a:t>
            </a:r>
            <a:r>
              <a:rPr lang="vi-VN" sz="2000" dirty="0" smtClean="0">
                <a:solidFill>
                  <a:schemeClr val="tx1"/>
                </a:solidFill>
                <a:latin typeface="Arial (Body)"/>
              </a:rPr>
              <a:t>.</a:t>
            </a:r>
            <a:endParaRPr lang="en-US" sz="20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11</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67527"/>
            <a:ext cx="8534400" cy="523220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smtClean="0">
                <a:solidFill>
                  <a:srgbClr val="FF0000"/>
                </a:solidFill>
                <a:latin typeface="Arial (Body)"/>
              </a:rPr>
              <a:t>(7). </a:t>
            </a:r>
            <a:r>
              <a:rPr lang="en-US" sz="2000" dirty="0" err="1" smtClean="0">
                <a:solidFill>
                  <a:srgbClr val="FF0000"/>
                </a:solidFill>
                <a:latin typeface="Arial (Body)"/>
              </a:rPr>
              <a:t>Phân</a:t>
            </a:r>
            <a:r>
              <a:rPr lang="en-US" sz="2000" dirty="0" smtClean="0">
                <a:solidFill>
                  <a:srgbClr val="FF0000"/>
                </a:solidFill>
                <a:latin typeface="Arial (Body)"/>
              </a:rPr>
              <a:t> </a:t>
            </a:r>
            <a:r>
              <a:rPr lang="en-US" sz="2000" dirty="0" err="1" smtClean="0">
                <a:solidFill>
                  <a:srgbClr val="FF0000"/>
                </a:solidFill>
                <a:latin typeface="Arial (Body)"/>
              </a:rPr>
              <a:t>loại</a:t>
            </a:r>
            <a:r>
              <a:rPr lang="en-US" sz="2000" dirty="0" smtClean="0">
                <a:solidFill>
                  <a:srgbClr val="FF0000"/>
                </a:solidFill>
                <a:latin typeface="Arial (Body)"/>
              </a:rPr>
              <a:t> </a:t>
            </a:r>
            <a:r>
              <a:rPr lang="en-US" sz="2000" dirty="0" err="1" smtClean="0">
                <a:solidFill>
                  <a:srgbClr val="FF0000"/>
                </a:solidFill>
                <a:latin typeface="Arial (Body)"/>
              </a:rPr>
              <a:t>nợ</a:t>
            </a:r>
            <a:r>
              <a:rPr lang="en-US" sz="2000" dirty="0" smtClean="0">
                <a:solidFill>
                  <a:srgbClr val="FF0000"/>
                </a:solidFill>
                <a:latin typeface="Arial (Body)"/>
              </a:rPr>
              <a:t> </a:t>
            </a:r>
            <a:r>
              <a:rPr lang="en-US" sz="2000" dirty="0" err="1" smtClean="0">
                <a:solidFill>
                  <a:srgbClr val="FF0000"/>
                </a:solidFill>
                <a:latin typeface="Arial (Body)"/>
              </a:rPr>
              <a:t>phải</a:t>
            </a:r>
            <a:r>
              <a:rPr lang="en-US" sz="2000" dirty="0" smtClean="0">
                <a:solidFill>
                  <a:srgbClr val="FF0000"/>
                </a:solidFill>
                <a:latin typeface="Arial (Body)"/>
              </a:rPr>
              <a:t> </a:t>
            </a:r>
            <a:r>
              <a:rPr lang="en-US" sz="2000" dirty="0" err="1" smtClean="0">
                <a:solidFill>
                  <a:srgbClr val="FF0000"/>
                </a:solidFill>
                <a:latin typeface="Arial (Body)"/>
              </a:rPr>
              <a:t>trả</a:t>
            </a:r>
            <a:r>
              <a:rPr lang="en-US" sz="2000" dirty="0" smtClean="0">
                <a:solidFill>
                  <a:srgbClr val="FF0000"/>
                </a:solidFill>
                <a:latin typeface="Arial (Body)"/>
              </a:rPr>
              <a:t> </a:t>
            </a:r>
            <a:r>
              <a:rPr lang="en-US" sz="2000" dirty="0" err="1" smtClean="0">
                <a:solidFill>
                  <a:srgbClr val="FF0000"/>
                </a:solidFill>
                <a:latin typeface="Arial (Body)"/>
              </a:rPr>
              <a:t>ngắn</a:t>
            </a:r>
            <a:r>
              <a:rPr lang="en-US" sz="2000" dirty="0" smtClean="0">
                <a:solidFill>
                  <a:srgbClr val="FF0000"/>
                </a:solidFill>
                <a:latin typeface="Arial (Body)"/>
              </a:rPr>
              <a:t> </a:t>
            </a:r>
            <a:r>
              <a:rPr lang="en-US" sz="2000" dirty="0" err="1" smtClean="0">
                <a:solidFill>
                  <a:srgbClr val="FF0000"/>
                </a:solidFill>
                <a:latin typeface="Arial (Body)"/>
              </a:rPr>
              <a:t>hạn</a:t>
            </a:r>
            <a:endParaRPr lang="en-US" sz="2000" dirty="0" smtClean="0">
              <a:solidFill>
                <a:srgbClr val="FF0000"/>
              </a:solidFill>
              <a:latin typeface="Arial (Body)"/>
            </a:endParaRPr>
          </a:p>
          <a:p>
            <a:pPr algn="just"/>
            <a:endParaRPr lang="en-US" sz="2000" dirty="0" smtClean="0">
              <a:latin typeface="Arial (Body)"/>
            </a:endParaRPr>
          </a:p>
          <a:p>
            <a:pPr marL="514350" indent="-514350" algn="just">
              <a:buFontTx/>
              <a:buAutoNum type="alphaLcParenR"/>
            </a:pPr>
            <a:r>
              <a:rPr lang="en-US" sz="2000" dirty="0" err="1" smtClean="0">
                <a:latin typeface="Arial (Body)"/>
              </a:rPr>
              <a:t>Khi</a:t>
            </a:r>
            <a:r>
              <a:rPr lang="vi-VN" sz="2000" dirty="0" smtClean="0">
                <a:latin typeface="Arial (Body)"/>
              </a:rPr>
              <a:t> dự kiến thanh toán </a:t>
            </a:r>
            <a:r>
              <a:rPr lang="en-US" sz="2000" dirty="0" err="1" smtClean="0">
                <a:latin typeface="Arial (Body)"/>
              </a:rPr>
              <a:t>không</a:t>
            </a:r>
            <a:r>
              <a:rPr lang="en-US" sz="2000" dirty="0" smtClean="0">
                <a:latin typeface="Arial (Body)"/>
              </a:rPr>
              <a:t> </a:t>
            </a:r>
            <a:r>
              <a:rPr lang="en-US" sz="2000" dirty="0" err="1" smtClean="0">
                <a:latin typeface="Arial (Body)"/>
              </a:rPr>
              <a:t>quá</a:t>
            </a:r>
            <a:r>
              <a:rPr lang="en-US" sz="2000" dirty="0" smtClean="0">
                <a:latin typeface="Arial (Body)"/>
              </a:rPr>
              <a:t> </a:t>
            </a:r>
            <a:r>
              <a:rPr lang="vi-VN" sz="2000" dirty="0" smtClean="0">
                <a:latin typeface="Arial (Body)"/>
              </a:rPr>
              <a:t>12 tháng</a:t>
            </a:r>
            <a:r>
              <a:rPr lang="en-US" sz="2000" dirty="0" smtClean="0">
                <a:latin typeface="Arial (Body)"/>
              </a:rPr>
              <a:t> </a:t>
            </a:r>
            <a:r>
              <a:rPr lang="vi-VN" sz="2000" dirty="0" smtClean="0">
                <a:latin typeface="Arial (Body)"/>
              </a:rPr>
              <a:t>trong một chu kỳ kinh doanh thông thường</a:t>
            </a:r>
            <a:r>
              <a:rPr lang="en-US" sz="2000" dirty="0" smtClean="0">
                <a:latin typeface="Arial (Body)"/>
              </a:rPr>
              <a:t> </a:t>
            </a:r>
            <a:r>
              <a:rPr lang="en-US" sz="2000" dirty="0" err="1" smtClean="0">
                <a:latin typeface="Arial (Body)"/>
              </a:rPr>
              <a:t>hoặc</a:t>
            </a:r>
            <a:r>
              <a:rPr lang="en-US" sz="2000" dirty="0" smtClean="0">
                <a:latin typeface="Arial (Body)"/>
              </a:rPr>
              <a:t>;</a:t>
            </a:r>
            <a:r>
              <a:rPr lang="vi-VN" sz="2000" dirty="0" smtClean="0">
                <a:latin typeface="Arial (Body)"/>
              </a:rPr>
              <a:t> </a:t>
            </a:r>
            <a:endParaRPr lang="en-US" sz="2000" dirty="0" smtClean="0">
              <a:latin typeface="Arial (Body)"/>
            </a:endParaRPr>
          </a:p>
          <a:p>
            <a:pPr marL="514350" indent="-514350" algn="just">
              <a:buAutoNum type="alphaLcParenR"/>
            </a:pPr>
            <a:endParaRPr lang="en-US" sz="800" dirty="0" smtClean="0">
              <a:latin typeface="Arial (Body)"/>
            </a:endParaRPr>
          </a:p>
          <a:p>
            <a:pPr marL="457200" indent="-457200" algn="just">
              <a:buAutoNum type="alphaLcParenR" startAt="2"/>
            </a:pPr>
            <a:r>
              <a:rPr lang="en-US" sz="2000" dirty="0" smtClean="0">
                <a:latin typeface="Arial (Body)"/>
              </a:rPr>
              <a:t>N</a:t>
            </a:r>
            <a:r>
              <a:rPr lang="vi-VN" sz="2000" dirty="0" smtClean="0">
                <a:latin typeface="Arial (Body)"/>
              </a:rPr>
              <a:t>ắm giữ chủ yếu vì mục đích kinh doanh;</a:t>
            </a:r>
            <a:endParaRPr lang="en-US" sz="2000" dirty="0" smtClean="0">
              <a:latin typeface="Arial (Body)"/>
            </a:endParaRPr>
          </a:p>
          <a:p>
            <a:pPr marL="457200" indent="-457200" algn="just"/>
            <a:endParaRPr lang="en-US" sz="800" dirty="0" smtClean="0">
              <a:latin typeface="Arial (Body)"/>
            </a:endParaRPr>
          </a:p>
          <a:p>
            <a:pPr marL="450850" indent="-450850" algn="just"/>
            <a:r>
              <a:rPr lang="vi-VN" sz="2000" dirty="0" smtClean="0">
                <a:latin typeface="Arial (Body)"/>
              </a:rPr>
              <a:t>c) </a:t>
            </a:r>
            <a:r>
              <a:rPr lang="en-US" sz="2000" dirty="0" smtClean="0">
                <a:latin typeface="Arial (Body)"/>
              </a:rPr>
              <a:t> </a:t>
            </a:r>
            <a:r>
              <a:rPr lang="en-US" sz="2000" dirty="0" err="1" smtClean="0">
                <a:solidFill>
                  <a:srgbClr val="FF0000"/>
                </a:solidFill>
                <a:latin typeface="Arial (Body)"/>
              </a:rPr>
              <a:t>Khi</a:t>
            </a:r>
            <a:r>
              <a:rPr lang="vi-VN" sz="2000" dirty="0" smtClean="0">
                <a:solidFill>
                  <a:srgbClr val="FF0000"/>
                </a:solidFill>
                <a:latin typeface="Arial (Body)"/>
              </a:rPr>
              <a:t> không có quyền từ chối nghĩa vụ thanh toán khoản nợ phải trả (kể cả trường hợp theo quyền chọn của bên đối tác, khoản nợ phải trả sẽ được doanh nghiệp thanh toán bằng cách phát hành các công cụ vốn) tại bất kỳ thời điểm nào trong </a:t>
            </a:r>
            <a:r>
              <a:rPr lang="en-US" sz="2000" dirty="0" err="1" smtClean="0">
                <a:solidFill>
                  <a:srgbClr val="FF0000"/>
                </a:solidFill>
                <a:latin typeface="Arial (Body)"/>
              </a:rPr>
              <a:t>vòng</a:t>
            </a:r>
            <a:r>
              <a:rPr lang="en-US" sz="2000" dirty="0" smtClean="0">
                <a:solidFill>
                  <a:srgbClr val="FF0000"/>
                </a:solidFill>
                <a:latin typeface="Arial (Body)"/>
              </a:rPr>
              <a:t> </a:t>
            </a:r>
            <a:r>
              <a:rPr lang="vi-VN" sz="2000" dirty="0" smtClean="0">
                <a:solidFill>
                  <a:srgbClr val="FF0000"/>
                </a:solidFill>
                <a:latin typeface="Arial (Body)"/>
              </a:rPr>
              <a:t>12 tháng kể từ ngày </a:t>
            </a:r>
            <a:r>
              <a:rPr lang="en-US" sz="2000" dirty="0" err="1" smtClean="0">
                <a:solidFill>
                  <a:srgbClr val="FF0000"/>
                </a:solidFill>
                <a:latin typeface="Arial (Body)"/>
              </a:rPr>
              <a:t>báo</a:t>
            </a:r>
            <a:r>
              <a:rPr lang="en-US" sz="2000" dirty="0" smtClean="0">
                <a:solidFill>
                  <a:srgbClr val="FF0000"/>
                </a:solidFill>
                <a:latin typeface="Arial (Body)"/>
              </a:rPr>
              <a:t> </a:t>
            </a:r>
            <a:r>
              <a:rPr lang="en-US" sz="2000" dirty="0" err="1" smtClean="0">
                <a:solidFill>
                  <a:srgbClr val="FF0000"/>
                </a:solidFill>
                <a:latin typeface="Arial (Body)"/>
              </a:rPr>
              <a:t>cáo</a:t>
            </a:r>
            <a:r>
              <a:rPr lang="vi-VN" sz="2000" dirty="0" smtClean="0">
                <a:latin typeface="Arial (Body)"/>
              </a:rPr>
              <a:t>.</a:t>
            </a:r>
            <a:endParaRPr lang="en-US" sz="2000" dirty="0" smtClean="0">
              <a:latin typeface="Arial (Body)"/>
            </a:endParaRPr>
          </a:p>
          <a:p>
            <a:pPr marL="450850" indent="-450850" algn="just"/>
            <a:endParaRPr lang="en-US" sz="2000" dirty="0" smtClean="0">
              <a:latin typeface="Arial (Body)"/>
            </a:endParaRPr>
          </a:p>
          <a:p>
            <a:pPr marL="450850" indent="-450850" algn="ctr"/>
            <a:endParaRPr lang="en-US" sz="800" dirty="0" smtClean="0">
              <a:solidFill>
                <a:srgbClr val="FF0000"/>
              </a:solidFill>
              <a:latin typeface="Arial (Body)"/>
            </a:endParaRPr>
          </a:p>
          <a:p>
            <a:pPr algn="just"/>
            <a:r>
              <a:rPr lang="en-US" sz="2000" dirty="0" err="1" smtClean="0">
                <a:solidFill>
                  <a:schemeClr val="tx1"/>
                </a:solidFill>
                <a:latin typeface="Arial (Body)"/>
              </a:rPr>
              <a:t>Những</a:t>
            </a:r>
            <a:r>
              <a:rPr lang="en-US" sz="2000" dirty="0" smtClean="0">
                <a:solidFill>
                  <a:schemeClr val="tx1"/>
                </a:solidFill>
                <a:latin typeface="Arial (Body)"/>
              </a:rPr>
              <a:t> </a:t>
            </a:r>
            <a:r>
              <a:rPr lang="en-US" sz="2000" dirty="0" err="1" smtClean="0">
                <a:solidFill>
                  <a:schemeClr val="tx1"/>
                </a:solidFill>
                <a:latin typeface="Arial (Body)"/>
              </a:rPr>
              <a:t>khoản</a:t>
            </a:r>
            <a:r>
              <a:rPr lang="en-US" sz="2000" dirty="0" smtClean="0">
                <a:solidFill>
                  <a:schemeClr val="tx1"/>
                </a:solidFill>
                <a:latin typeface="Arial (Body)"/>
              </a:rPr>
              <a:t> </a:t>
            </a:r>
            <a:r>
              <a:rPr lang="en-US" sz="2000" dirty="0" err="1" smtClean="0">
                <a:solidFill>
                  <a:schemeClr val="tx1"/>
                </a:solidFill>
                <a:latin typeface="Arial (Body)"/>
              </a:rPr>
              <a:t>nợ</a:t>
            </a:r>
            <a:r>
              <a:rPr lang="en-US" sz="2000" dirty="0" smtClean="0">
                <a:solidFill>
                  <a:schemeClr val="tx1"/>
                </a:solidFill>
                <a:latin typeface="Arial (Body)"/>
              </a:rPr>
              <a:t> </a:t>
            </a:r>
            <a:r>
              <a:rPr lang="en-US" sz="2000" dirty="0" err="1" smtClean="0">
                <a:solidFill>
                  <a:schemeClr val="tx1"/>
                </a:solidFill>
                <a:latin typeface="Arial (Body)"/>
              </a:rPr>
              <a:t>phải</a:t>
            </a:r>
            <a:r>
              <a:rPr lang="en-US" sz="2000" dirty="0" smtClean="0">
                <a:solidFill>
                  <a:schemeClr val="tx1"/>
                </a:solidFill>
                <a:latin typeface="Arial (Body)"/>
              </a:rPr>
              <a:t> </a:t>
            </a:r>
            <a:r>
              <a:rPr lang="en-US" sz="2000" dirty="0" err="1" smtClean="0">
                <a:solidFill>
                  <a:schemeClr val="tx1"/>
                </a:solidFill>
                <a:latin typeface="Arial (Body)"/>
              </a:rPr>
              <a:t>trả</a:t>
            </a:r>
            <a:r>
              <a:rPr lang="en-US" sz="2000" dirty="0" smtClean="0">
                <a:solidFill>
                  <a:schemeClr val="tx1"/>
                </a:solidFill>
                <a:latin typeface="Arial (Body)"/>
              </a:rPr>
              <a:t> </a:t>
            </a:r>
            <a:r>
              <a:rPr lang="en-US" sz="2000" dirty="0" err="1" smtClean="0">
                <a:solidFill>
                  <a:schemeClr val="tx1"/>
                </a:solidFill>
                <a:latin typeface="Arial (Body)"/>
              </a:rPr>
              <a:t>khác</a:t>
            </a:r>
            <a:r>
              <a:rPr lang="en-US" sz="2000" dirty="0" smtClean="0">
                <a:solidFill>
                  <a:schemeClr val="tx1"/>
                </a:solidFill>
                <a:latin typeface="Arial (Body)"/>
              </a:rPr>
              <a:t> </a:t>
            </a:r>
            <a:r>
              <a:rPr lang="en-US" sz="2000" dirty="0" err="1" smtClean="0">
                <a:solidFill>
                  <a:schemeClr val="tx1"/>
                </a:solidFill>
                <a:latin typeface="Arial (Body)"/>
              </a:rPr>
              <a:t>không</a:t>
            </a:r>
            <a:r>
              <a:rPr lang="en-US" sz="2000" dirty="0" smtClean="0">
                <a:solidFill>
                  <a:schemeClr val="tx1"/>
                </a:solidFill>
                <a:latin typeface="Arial (Body)"/>
              </a:rPr>
              <a:t> </a:t>
            </a:r>
            <a:r>
              <a:rPr lang="en-US" sz="2000" dirty="0" err="1" smtClean="0">
                <a:solidFill>
                  <a:schemeClr val="tx1"/>
                </a:solidFill>
                <a:latin typeface="Arial (Body)"/>
              </a:rPr>
              <a:t>thỏa</a:t>
            </a:r>
            <a:r>
              <a:rPr lang="en-US" sz="2000" dirty="0" smtClean="0">
                <a:solidFill>
                  <a:schemeClr val="tx1"/>
                </a:solidFill>
                <a:latin typeface="Arial (Body)"/>
              </a:rPr>
              <a:t> </a:t>
            </a:r>
            <a:r>
              <a:rPr lang="en-US" sz="2000" dirty="0" err="1" smtClean="0">
                <a:solidFill>
                  <a:schemeClr val="tx1"/>
                </a:solidFill>
                <a:latin typeface="Arial (Body)"/>
              </a:rPr>
              <a:t>mãn</a:t>
            </a:r>
            <a:r>
              <a:rPr lang="en-US" sz="2000" dirty="0" smtClean="0">
                <a:solidFill>
                  <a:schemeClr val="tx1"/>
                </a:solidFill>
                <a:latin typeface="Arial (Body)"/>
              </a:rPr>
              <a:t> </a:t>
            </a:r>
            <a:r>
              <a:rPr lang="en-US" sz="2000" dirty="0" err="1" smtClean="0">
                <a:solidFill>
                  <a:schemeClr val="tx1"/>
                </a:solidFill>
                <a:latin typeface="Arial (Body)"/>
              </a:rPr>
              <a:t>các</a:t>
            </a:r>
            <a:r>
              <a:rPr lang="en-US" sz="2000" dirty="0" smtClean="0">
                <a:solidFill>
                  <a:schemeClr val="tx1"/>
                </a:solidFill>
                <a:latin typeface="Arial (Body)"/>
              </a:rPr>
              <a:t> </a:t>
            </a:r>
            <a:r>
              <a:rPr lang="en-US" sz="2000" dirty="0" err="1" smtClean="0">
                <a:solidFill>
                  <a:schemeClr val="tx1"/>
                </a:solidFill>
                <a:latin typeface="Arial (Body)"/>
              </a:rPr>
              <a:t>điều</a:t>
            </a:r>
            <a:r>
              <a:rPr lang="en-US" sz="2000" dirty="0" smtClean="0">
                <a:solidFill>
                  <a:schemeClr val="tx1"/>
                </a:solidFill>
                <a:latin typeface="Arial (Body)"/>
              </a:rPr>
              <a:t> </a:t>
            </a:r>
            <a:r>
              <a:rPr lang="en-US" sz="2000" dirty="0" err="1" smtClean="0">
                <a:solidFill>
                  <a:schemeClr val="tx1"/>
                </a:solidFill>
                <a:latin typeface="Arial (Body)"/>
              </a:rPr>
              <a:t>kiện</a:t>
            </a:r>
            <a:r>
              <a:rPr lang="en-US" sz="2000" dirty="0" smtClean="0">
                <a:solidFill>
                  <a:schemeClr val="tx1"/>
                </a:solidFill>
                <a:latin typeface="Arial (Body)"/>
              </a:rPr>
              <a:t> </a:t>
            </a:r>
            <a:r>
              <a:rPr lang="en-US" sz="2000" dirty="0" err="1" smtClean="0">
                <a:solidFill>
                  <a:schemeClr val="tx1"/>
                </a:solidFill>
                <a:latin typeface="Arial (Body)"/>
              </a:rPr>
              <a:t>trên</a:t>
            </a:r>
            <a:r>
              <a:rPr lang="en-US" sz="2000" dirty="0" smtClean="0">
                <a:solidFill>
                  <a:schemeClr val="tx1"/>
                </a:solidFill>
                <a:latin typeface="Arial (Body)"/>
              </a:rPr>
              <a:t> </a:t>
            </a:r>
            <a:r>
              <a:rPr lang="en-US" sz="2000" dirty="0" err="1" smtClean="0">
                <a:solidFill>
                  <a:schemeClr val="tx1"/>
                </a:solidFill>
                <a:latin typeface="Arial (Body)"/>
              </a:rPr>
              <a:t>được</a:t>
            </a:r>
            <a:r>
              <a:rPr lang="en-US" sz="2000" dirty="0" smtClean="0">
                <a:solidFill>
                  <a:schemeClr val="tx1"/>
                </a:solidFill>
                <a:latin typeface="Arial (Body)"/>
              </a:rPr>
              <a:t> </a:t>
            </a:r>
            <a:r>
              <a:rPr lang="en-US" sz="2000" dirty="0" err="1" smtClean="0">
                <a:solidFill>
                  <a:schemeClr val="tx1"/>
                </a:solidFill>
                <a:latin typeface="Arial (Body)"/>
              </a:rPr>
              <a:t>phân</a:t>
            </a:r>
            <a:r>
              <a:rPr lang="en-US" sz="2000" dirty="0" smtClean="0">
                <a:solidFill>
                  <a:schemeClr val="tx1"/>
                </a:solidFill>
                <a:latin typeface="Arial (Body)"/>
              </a:rPr>
              <a:t> </a:t>
            </a:r>
            <a:r>
              <a:rPr lang="en-US" sz="2000" dirty="0" err="1" smtClean="0">
                <a:solidFill>
                  <a:schemeClr val="tx1"/>
                </a:solidFill>
                <a:latin typeface="Arial (Body)"/>
              </a:rPr>
              <a:t>loại</a:t>
            </a:r>
            <a:r>
              <a:rPr lang="en-US" sz="2000" dirty="0" smtClean="0">
                <a:solidFill>
                  <a:schemeClr val="tx1"/>
                </a:solidFill>
                <a:latin typeface="Arial (Body)"/>
              </a:rPr>
              <a:t> </a:t>
            </a:r>
            <a:r>
              <a:rPr lang="en-US" sz="2000" dirty="0" err="1" smtClean="0">
                <a:solidFill>
                  <a:schemeClr val="tx1"/>
                </a:solidFill>
                <a:latin typeface="Arial (Body)"/>
              </a:rPr>
              <a:t>là</a:t>
            </a:r>
            <a:r>
              <a:rPr lang="en-US" sz="2000" dirty="0" smtClean="0">
                <a:solidFill>
                  <a:schemeClr val="tx1"/>
                </a:solidFill>
                <a:latin typeface="Arial (Body)"/>
              </a:rPr>
              <a:t> </a:t>
            </a:r>
            <a:r>
              <a:rPr lang="en-US" sz="2000" dirty="0" err="1" smtClean="0">
                <a:solidFill>
                  <a:schemeClr val="tx1"/>
                </a:solidFill>
                <a:latin typeface="Arial (Body)"/>
              </a:rPr>
              <a:t>dài</a:t>
            </a:r>
            <a:r>
              <a:rPr lang="en-US" sz="2000" dirty="0" smtClean="0">
                <a:solidFill>
                  <a:schemeClr val="tx1"/>
                </a:solidFill>
                <a:latin typeface="Arial (Body)"/>
              </a:rPr>
              <a:t> </a:t>
            </a:r>
            <a:r>
              <a:rPr lang="en-US" sz="2000" dirty="0" err="1" smtClean="0">
                <a:solidFill>
                  <a:schemeClr val="tx1"/>
                </a:solidFill>
                <a:latin typeface="Arial (Body)"/>
              </a:rPr>
              <a:t>hạn</a:t>
            </a:r>
            <a:r>
              <a:rPr lang="en-US" sz="2000" dirty="0" smtClean="0">
                <a:solidFill>
                  <a:schemeClr val="tx1"/>
                </a:solidFill>
                <a:latin typeface="Arial (Body)"/>
              </a:rPr>
              <a:t>. </a:t>
            </a:r>
            <a:r>
              <a:rPr lang="en-US" sz="2000" dirty="0" err="1" smtClean="0">
                <a:solidFill>
                  <a:schemeClr val="tx1"/>
                </a:solidFill>
                <a:latin typeface="Arial (Body)"/>
              </a:rPr>
              <a:t>Đơn</a:t>
            </a:r>
            <a:r>
              <a:rPr lang="en-US" sz="2000" dirty="0" smtClean="0">
                <a:solidFill>
                  <a:schemeClr val="tx1"/>
                </a:solidFill>
                <a:latin typeface="Arial (Body)"/>
              </a:rPr>
              <a:t> </a:t>
            </a:r>
            <a:r>
              <a:rPr lang="en-US" sz="2000" dirty="0" err="1" smtClean="0">
                <a:solidFill>
                  <a:schemeClr val="tx1"/>
                </a:solidFill>
                <a:latin typeface="Arial (Body)"/>
              </a:rPr>
              <a:t>vị</a:t>
            </a:r>
            <a:r>
              <a:rPr lang="en-US" sz="2000" dirty="0" smtClean="0">
                <a:solidFill>
                  <a:schemeClr val="tx1"/>
                </a:solidFill>
                <a:latin typeface="Arial (Body)"/>
              </a:rPr>
              <a:t> p</a:t>
            </a:r>
            <a:r>
              <a:rPr lang="vi-VN" sz="2000" dirty="0" smtClean="0">
                <a:solidFill>
                  <a:schemeClr val="tx1"/>
                </a:solidFill>
                <a:latin typeface="Arial (Body)"/>
              </a:rPr>
              <a:t>hải tái phân loại nợ phải trả dài hạn kỳ trước thành ngắn hạn trong kỳ này nếu kể từ thời điểm kết thúc kỳ kế toán các </a:t>
            </a:r>
            <a:r>
              <a:rPr lang="en-US" sz="2000" dirty="0" err="1" smtClean="0">
                <a:solidFill>
                  <a:schemeClr val="tx1"/>
                </a:solidFill>
                <a:latin typeface="Arial (Body)"/>
              </a:rPr>
              <a:t>khoản</a:t>
            </a:r>
            <a:r>
              <a:rPr lang="en-US" sz="2000" dirty="0" smtClean="0">
                <a:solidFill>
                  <a:schemeClr val="tx1"/>
                </a:solidFill>
                <a:latin typeface="Arial (Body)"/>
              </a:rPr>
              <a:t> </a:t>
            </a:r>
            <a:r>
              <a:rPr lang="vi-VN" sz="2000" dirty="0" smtClean="0">
                <a:solidFill>
                  <a:schemeClr val="tx1"/>
                </a:solidFill>
                <a:latin typeface="Arial (Body)"/>
              </a:rPr>
              <a:t>nợ phải trả đó thoả mãn điều kiện là ngắn hạn</a:t>
            </a:r>
            <a:r>
              <a:rPr lang="en-US" sz="2000" dirty="0" smtClean="0">
                <a:solidFill>
                  <a:schemeClr val="tx1"/>
                </a:solidFill>
                <a:latin typeface="Arial (Body)"/>
              </a:rPr>
              <a:t> (</a:t>
            </a:r>
            <a:r>
              <a:rPr lang="vi-VN" sz="2000" dirty="0" smtClean="0">
                <a:solidFill>
                  <a:schemeClr val="tx1"/>
                </a:solidFill>
                <a:latin typeface="Arial (Body)"/>
              </a:rPr>
              <a:t>trừ những trường hợp không được tái phân loại theo hướng dẫn tại Thông tư này</a:t>
            </a:r>
            <a:r>
              <a:rPr lang="en-US" sz="2000" dirty="0" smtClean="0">
                <a:solidFill>
                  <a:schemeClr val="tx1"/>
                </a:solidFill>
                <a:latin typeface="Arial (Body)"/>
              </a:rPr>
              <a:t>)</a:t>
            </a:r>
            <a:r>
              <a:rPr lang="vi-VN" sz="2000" dirty="0" smtClean="0">
                <a:solidFill>
                  <a:schemeClr val="tx1"/>
                </a:solidFill>
                <a:latin typeface="Arial (Body)"/>
              </a:rPr>
              <a:t>.</a:t>
            </a:r>
            <a:endParaRPr lang="en-US" sz="1000" dirty="0">
              <a:solidFill>
                <a:schemeClr val="tx1"/>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196752"/>
            <a:ext cx="8534400" cy="538609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l-NL" sz="2800" b="1" dirty="0" smtClean="0">
                <a:solidFill>
                  <a:srgbClr val="FF0000"/>
                </a:solidFill>
              </a:rPr>
              <a:t>Một số lưu ý quan trọng về phân loại nợ phải trả</a:t>
            </a:r>
          </a:p>
          <a:p>
            <a:endParaRPr lang="en-US" sz="2800" dirty="0" smtClean="0"/>
          </a:p>
          <a:p>
            <a:pPr algn="just">
              <a:defRPr/>
            </a:pPr>
            <a:r>
              <a:rPr lang="en-US" dirty="0" smtClean="0">
                <a:solidFill>
                  <a:srgbClr val="FF0000"/>
                </a:solidFill>
                <a:latin typeface="Arial" pitchFamily="34" charset="0"/>
                <a:cs typeface="Arial" pitchFamily="34" charset="0"/>
              </a:rPr>
              <a:t>(7.1) </a:t>
            </a:r>
            <a:r>
              <a:rPr lang="en-US" dirty="0" err="1" smtClean="0">
                <a:solidFill>
                  <a:srgbClr val="FF0000"/>
                </a:solidFill>
                <a:latin typeface="Arial" pitchFamily="34" charset="0"/>
                <a:cs typeface="Arial" pitchFamily="34" charset="0"/>
              </a:rPr>
              <a:t>Tham</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chiếu</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với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chu</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kỳ</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kinh</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doanh</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thông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thường</a:t>
            </a:r>
            <a:endParaRPr lang="en-US" dirty="0" smtClean="0">
              <a:solidFill>
                <a:srgbClr val="FF0000"/>
              </a:solidFill>
              <a:latin typeface="Arial" pitchFamily="34" charset="0"/>
              <a:cs typeface="Arial" pitchFamily="34" charset="0"/>
            </a:endParaRPr>
          </a:p>
          <a:p>
            <a:pPr marL="228600" indent="-228600" algn="just">
              <a:buClr>
                <a:schemeClr val="tx1"/>
              </a:buClr>
              <a:buFont typeface="Wingdings" pitchFamily="2" charset="2"/>
              <a:buChar char="ü"/>
              <a:defRPr/>
            </a:pPr>
            <a:endParaRPr lang="en-US" dirty="0" smtClean="0">
              <a:latin typeface="Arial" pitchFamily="34" charset="0"/>
              <a:cs typeface="Arial" pitchFamily="34" charset="0"/>
            </a:endParaRPr>
          </a:p>
          <a:p>
            <a:pPr marL="228600" indent="-228600" algn="just">
              <a:buClr>
                <a:schemeClr val="tx1"/>
              </a:buClr>
              <a:buFont typeface="Wingdings" pitchFamily="2" charset="2"/>
              <a:buChar char="ü"/>
              <a:defRPr/>
            </a:pPr>
            <a:r>
              <a:rPr lang="en-US" dirty="0" err="1" smtClean="0">
                <a:solidFill>
                  <a:srgbClr val="FF0000"/>
                </a:solidFill>
                <a:latin typeface="Arial" pitchFamily="34" charset="0"/>
                <a:cs typeface="Arial" pitchFamily="34" charset="0"/>
              </a:rPr>
              <a:t>Một</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số</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khoản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như</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phải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trả</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người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bán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phải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trả</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nhân</a:t>
            </a:r>
            <a:r>
              <a:rPr lang="en-US" dirty="0" smtClean="0">
                <a:solidFill>
                  <a:srgbClr val="FF0000"/>
                </a:solidFill>
                <a:latin typeface="Arial" pitchFamily="34" charset="0"/>
                <a:cs typeface="Arial" pitchFamily="34" charset="0"/>
              </a:rPr>
              <a:t> viên và </a:t>
            </a:r>
            <a:r>
              <a:rPr lang="en-US" dirty="0" err="1" smtClean="0">
                <a:solidFill>
                  <a:srgbClr val="FF0000"/>
                </a:solidFill>
                <a:latin typeface="Arial" pitchFamily="34" charset="0"/>
                <a:cs typeface="Arial" pitchFamily="34" charset="0"/>
              </a:rPr>
              <a:t>các</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khoản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khác</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là</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một</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phần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của</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vốn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lưu</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động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được</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sử</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dụng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trong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chu</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kỳ</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kinh</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doanh</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thông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thường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thì</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phải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phân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loại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là</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ngắn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hạn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ngay</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cả</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khi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đến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hạn</a:t>
            </a:r>
            <a:r>
              <a:rPr lang="en-US" dirty="0" smtClean="0">
                <a:solidFill>
                  <a:srgbClr val="FF0000"/>
                </a:solidFill>
                <a:latin typeface="Arial" pitchFamily="34" charset="0"/>
                <a:cs typeface="Arial" pitchFamily="34" charset="0"/>
              </a:rPr>
              <a:t> thanh toán </a:t>
            </a:r>
            <a:r>
              <a:rPr lang="en-US" dirty="0" err="1" smtClean="0">
                <a:solidFill>
                  <a:srgbClr val="FF0000"/>
                </a:solidFill>
                <a:latin typeface="Arial" pitchFamily="34" charset="0"/>
                <a:cs typeface="Arial" pitchFamily="34" charset="0"/>
              </a:rPr>
              <a:t>sau</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hơn</a:t>
            </a:r>
            <a:r>
              <a:rPr lang="en-US" dirty="0" smtClean="0">
                <a:solidFill>
                  <a:srgbClr val="FF0000"/>
                </a:solidFill>
                <a:latin typeface="Arial" pitchFamily="34" charset="0"/>
                <a:cs typeface="Arial" pitchFamily="34" charset="0"/>
              </a:rPr>
              <a:t> 12 </a:t>
            </a:r>
            <a:r>
              <a:rPr lang="en-US" dirty="0" err="1" smtClean="0">
                <a:solidFill>
                  <a:srgbClr val="FF0000"/>
                </a:solidFill>
                <a:latin typeface="Arial" pitchFamily="34" charset="0"/>
                <a:cs typeface="Arial" pitchFamily="34" charset="0"/>
              </a:rPr>
              <a:t>tháng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kể</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từ</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ngày</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báo</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cáo</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Các</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khoản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nợ</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phải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trả</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tài</a:t>
            </a:r>
            <a:r>
              <a:rPr lang="en-US" dirty="0" smtClean="0">
                <a:solidFill>
                  <a:srgbClr val="FF0000"/>
                </a:solidFill>
                <a:latin typeface="Arial" pitchFamily="34" charset="0"/>
                <a:cs typeface="Arial" pitchFamily="34" charset="0"/>
              </a:rPr>
              <a:t> chính </a:t>
            </a:r>
            <a:r>
              <a:rPr lang="en-US" dirty="0" err="1" smtClean="0">
                <a:solidFill>
                  <a:srgbClr val="FF0000"/>
                </a:solidFill>
                <a:latin typeface="Arial" pitchFamily="34" charset="0"/>
                <a:cs typeface="Arial" pitchFamily="34" charset="0"/>
              </a:rPr>
              <a:t>thường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không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phụ</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thuộc</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vào</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chu</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kỳ</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kinh</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doanh</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thông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thường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nếu</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đến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hạn</a:t>
            </a:r>
            <a:r>
              <a:rPr lang="en-US" dirty="0" smtClean="0">
                <a:solidFill>
                  <a:srgbClr val="FF0000"/>
                </a:solidFill>
                <a:latin typeface="Arial" pitchFamily="34" charset="0"/>
                <a:cs typeface="Arial" pitchFamily="34" charset="0"/>
              </a:rPr>
              <a:t> thanh toán </a:t>
            </a:r>
            <a:r>
              <a:rPr lang="en-US" dirty="0" err="1" smtClean="0">
                <a:solidFill>
                  <a:srgbClr val="FF0000"/>
                </a:solidFill>
                <a:latin typeface="Arial" pitchFamily="34" charset="0"/>
                <a:cs typeface="Arial" pitchFamily="34" charset="0"/>
              </a:rPr>
              <a:t>trong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vòng</a:t>
            </a:r>
            <a:r>
              <a:rPr lang="en-US" dirty="0" smtClean="0">
                <a:solidFill>
                  <a:srgbClr val="FF0000"/>
                </a:solidFill>
                <a:latin typeface="Arial" pitchFamily="34" charset="0"/>
                <a:cs typeface="Arial" pitchFamily="34" charset="0"/>
              </a:rPr>
              <a:t> 12 </a:t>
            </a:r>
            <a:r>
              <a:rPr lang="en-US" dirty="0" err="1" smtClean="0">
                <a:solidFill>
                  <a:srgbClr val="FF0000"/>
                </a:solidFill>
                <a:latin typeface="Arial" pitchFamily="34" charset="0"/>
                <a:cs typeface="Arial" pitchFamily="34" charset="0"/>
              </a:rPr>
              <a:t>tháng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hoặc</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được</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nắm</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giữ</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cho</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mục</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đích</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kinh</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doanh</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thì</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phải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phân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loại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là</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ngắn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hạn</a:t>
            </a:r>
            <a:r>
              <a:rPr lang="en-US" dirty="0" smtClean="0">
                <a:solidFill>
                  <a:srgbClr val="FF0000"/>
                </a:solidFill>
                <a:latin typeface="Arial" pitchFamily="34" charset="0"/>
                <a:cs typeface="Arial" pitchFamily="34" charset="0"/>
              </a:rPr>
              <a:t>)…</a:t>
            </a:r>
          </a:p>
          <a:p>
            <a:pPr marL="228600" indent="-228600" algn="just">
              <a:buClr>
                <a:schemeClr val="tx1"/>
              </a:buClr>
              <a:buFont typeface="Wingdings" pitchFamily="2" charset="2"/>
              <a:buChar char="ü"/>
              <a:defRPr/>
            </a:pPr>
            <a:endParaRPr lang="en-US" dirty="0" smtClean="0">
              <a:solidFill>
                <a:srgbClr val="FF0000"/>
              </a:solidFill>
              <a:latin typeface="Arial" pitchFamily="34" charset="0"/>
              <a:cs typeface="Arial" pitchFamily="34" charset="0"/>
            </a:endParaRPr>
          </a:p>
          <a:p>
            <a:pPr marL="228600" indent="-228600" algn="just">
              <a:buClr>
                <a:schemeClr val="tx1"/>
              </a:buClr>
              <a:buFont typeface="Wingdings" pitchFamily="2" charset="2"/>
              <a:buChar char="ü"/>
              <a:defRPr/>
            </a:pPr>
            <a:r>
              <a:rPr lang="vi-VN" dirty="0" smtClean="0">
                <a:solidFill>
                  <a:srgbClr val="FF0000"/>
                </a:solidFill>
                <a:latin typeface="Arial" pitchFamily="34" charset="0"/>
                <a:cs typeface="Arial" pitchFamily="34" charset="0"/>
              </a:rPr>
              <a:t>Trường hợp lựa chọn phân loại tài sản và nợ phải trả theo chu kỳ kinh doanh thông thường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đơn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vị</a:t>
            </a:r>
            <a:r>
              <a:rPr lang="en-US" dirty="0" smtClean="0">
                <a:solidFill>
                  <a:srgbClr val="FF0000"/>
                </a:solidFill>
                <a:latin typeface="Arial" pitchFamily="34" charset="0"/>
                <a:cs typeface="Arial" pitchFamily="34" charset="0"/>
              </a:rPr>
              <a:t> </a:t>
            </a:r>
            <a:r>
              <a:rPr lang="vi-VN" dirty="0" smtClean="0">
                <a:solidFill>
                  <a:srgbClr val="FF0000"/>
                </a:solidFill>
                <a:latin typeface="Arial" pitchFamily="34" charset="0"/>
                <a:cs typeface="Arial" pitchFamily="34" charset="0"/>
              </a:rPr>
              <a:t>phải thuyết minh giá trị dự kiến sẽ được thu hồi hoặc phải thanh toán trên 12 tháng đối với từng chỉ tiêu tài sản và nợ phải trả khi các chỉ tiêu này bao gồm giá trị dự kiến sẽ được thu hồi hay phải thanh toán: </a:t>
            </a:r>
            <a:endParaRPr lang="en-US" dirty="0" smtClean="0">
              <a:solidFill>
                <a:srgbClr val="FF0000"/>
              </a:solidFill>
              <a:latin typeface="Arial" pitchFamily="34" charset="0"/>
              <a:cs typeface="Arial" pitchFamily="34" charset="0"/>
            </a:endParaRPr>
          </a:p>
          <a:p>
            <a:pPr marL="531813" indent="-265113" algn="just"/>
            <a:r>
              <a:rPr lang="vi-VN" dirty="0" smtClean="0">
                <a:solidFill>
                  <a:srgbClr val="FF0000"/>
                </a:solidFill>
                <a:latin typeface="Arial" pitchFamily="34" charset="0"/>
                <a:cs typeface="Arial" pitchFamily="34" charset="0"/>
              </a:rPr>
              <a:t>(i) từ 12 tháng trở xuống kể từ ngày kết thúc kỳ kế toán, và </a:t>
            </a:r>
            <a:endParaRPr lang="en-US" dirty="0" smtClean="0">
              <a:solidFill>
                <a:srgbClr val="FF0000"/>
              </a:solidFill>
              <a:latin typeface="Arial" pitchFamily="34" charset="0"/>
              <a:cs typeface="Arial" pitchFamily="34" charset="0"/>
            </a:endParaRPr>
          </a:p>
          <a:p>
            <a:pPr marL="531813" indent="-265113" algn="just"/>
            <a:r>
              <a:rPr lang="vi-VN" dirty="0" smtClean="0">
                <a:solidFill>
                  <a:srgbClr val="FF0000"/>
                </a:solidFill>
                <a:latin typeface="Arial" pitchFamily="34" charset="0"/>
                <a:cs typeface="Arial" pitchFamily="34" charset="0"/>
              </a:rPr>
              <a:t>(ii) trên 12 tháng kể từ ngày kết thúc kỳ kế toán.</a:t>
            </a:r>
            <a:endParaRPr lang="en-US" sz="2200" b="1" i="1" dirty="0" smtClean="0">
              <a:solidFill>
                <a:srgbClr val="FF0000"/>
              </a:solidFill>
              <a:latin typeface=".VnHelvetInsH" pitchFamily="34" charset="0"/>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495520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defRPr/>
            </a:pPr>
            <a:r>
              <a:rPr lang="en-US" sz="2400" dirty="0" smtClean="0">
                <a:solidFill>
                  <a:srgbClr val="FF0000"/>
                </a:solidFill>
              </a:rPr>
              <a:t>(7.2) </a:t>
            </a:r>
            <a:r>
              <a:rPr lang="en-US" sz="2400" dirty="0" err="1" smtClean="0">
                <a:solidFill>
                  <a:srgbClr val="FF0000"/>
                </a:solidFill>
              </a:rPr>
              <a:t>Thỏa</a:t>
            </a:r>
            <a:r>
              <a:rPr lang="en-US" sz="2400" dirty="0" smtClean="0">
                <a:solidFill>
                  <a:srgbClr val="FF0000"/>
                </a:solidFill>
              </a:rPr>
              <a:t> </a:t>
            </a:r>
            <a:r>
              <a:rPr lang="en-US" sz="2400" dirty="0" err="1" smtClean="0">
                <a:solidFill>
                  <a:srgbClr val="FF0000"/>
                </a:solidFill>
              </a:rPr>
              <a:t>thuận</a:t>
            </a:r>
            <a:r>
              <a:rPr lang="en-US" sz="2400" dirty="0" smtClean="0">
                <a:solidFill>
                  <a:srgbClr val="FF0000"/>
                </a:solidFill>
              </a:rPr>
              <a:t> </a:t>
            </a:r>
            <a:r>
              <a:rPr lang="en-US" sz="2400" dirty="0" err="1" smtClean="0">
                <a:solidFill>
                  <a:srgbClr val="FF0000"/>
                </a:solidFill>
              </a:rPr>
              <a:t>gia</a:t>
            </a:r>
            <a:r>
              <a:rPr lang="en-US" sz="2400" dirty="0" smtClean="0">
                <a:solidFill>
                  <a:srgbClr val="FF0000"/>
                </a:solidFill>
              </a:rPr>
              <a:t> </a:t>
            </a:r>
            <a:r>
              <a:rPr lang="en-US" sz="2400" dirty="0" err="1" smtClean="0">
                <a:solidFill>
                  <a:srgbClr val="FF0000"/>
                </a:solidFill>
              </a:rPr>
              <a:t>hạn</a:t>
            </a:r>
            <a:r>
              <a:rPr lang="en-US" sz="2400" dirty="0" smtClean="0">
                <a:solidFill>
                  <a:srgbClr val="FF0000"/>
                </a:solidFill>
              </a:rPr>
              <a:t> </a:t>
            </a:r>
            <a:r>
              <a:rPr lang="en-US" sz="2400" dirty="0" err="1" smtClean="0">
                <a:solidFill>
                  <a:srgbClr val="FF0000"/>
                </a:solidFill>
              </a:rPr>
              <a:t>nợ</a:t>
            </a:r>
            <a:r>
              <a:rPr lang="en-US" sz="2400" dirty="0" smtClean="0">
                <a:solidFill>
                  <a:srgbClr val="FF0000"/>
                </a:solidFill>
              </a:rPr>
              <a:t> (</a:t>
            </a:r>
            <a:r>
              <a:rPr lang="en-US" sz="2400" dirty="0" err="1" smtClean="0">
                <a:solidFill>
                  <a:srgbClr val="FF0000"/>
                </a:solidFill>
              </a:rPr>
              <a:t>tái</a:t>
            </a:r>
            <a:r>
              <a:rPr lang="en-US" sz="2400" dirty="0" smtClean="0">
                <a:solidFill>
                  <a:srgbClr val="FF0000"/>
                </a:solidFill>
              </a:rPr>
              <a:t> </a:t>
            </a:r>
            <a:r>
              <a:rPr lang="en-US" sz="2400" dirty="0" err="1" smtClean="0">
                <a:solidFill>
                  <a:srgbClr val="FF0000"/>
                </a:solidFill>
              </a:rPr>
              <a:t>tài</a:t>
            </a:r>
            <a:r>
              <a:rPr lang="en-US" sz="2400" dirty="0" smtClean="0">
                <a:solidFill>
                  <a:srgbClr val="FF0000"/>
                </a:solidFill>
              </a:rPr>
              <a:t> </a:t>
            </a:r>
            <a:r>
              <a:rPr lang="en-US" sz="2400" dirty="0" err="1" smtClean="0">
                <a:solidFill>
                  <a:srgbClr val="FF0000"/>
                </a:solidFill>
              </a:rPr>
              <a:t>trợ</a:t>
            </a:r>
            <a:r>
              <a:rPr lang="en-US" sz="2400" dirty="0" smtClean="0">
                <a:solidFill>
                  <a:srgbClr val="FF0000"/>
                </a:solidFill>
              </a:rPr>
              <a:t>, </a:t>
            </a:r>
            <a:r>
              <a:rPr lang="en-US" sz="2400" dirty="0" err="1" smtClean="0">
                <a:solidFill>
                  <a:srgbClr val="FF0000"/>
                </a:solidFill>
              </a:rPr>
              <a:t>tái</a:t>
            </a:r>
            <a:r>
              <a:rPr lang="en-US" sz="2400" dirty="0" smtClean="0">
                <a:solidFill>
                  <a:srgbClr val="FF0000"/>
                </a:solidFill>
              </a:rPr>
              <a:t> </a:t>
            </a:r>
            <a:r>
              <a:rPr lang="en-US" sz="2400" dirty="0" err="1" smtClean="0">
                <a:solidFill>
                  <a:srgbClr val="FF0000"/>
                </a:solidFill>
              </a:rPr>
              <a:t>tục</a:t>
            </a:r>
            <a:r>
              <a:rPr lang="en-US" sz="2400" dirty="0" smtClean="0">
                <a:solidFill>
                  <a:srgbClr val="FF0000"/>
                </a:solidFill>
              </a:rPr>
              <a:t> </a:t>
            </a:r>
            <a:r>
              <a:rPr lang="en-US" sz="2400" dirty="0" err="1" smtClean="0">
                <a:solidFill>
                  <a:srgbClr val="FF0000"/>
                </a:solidFill>
              </a:rPr>
              <a:t>nợ</a:t>
            </a:r>
            <a:r>
              <a:rPr lang="en-US" sz="2400" dirty="0" smtClean="0">
                <a:solidFill>
                  <a:srgbClr val="FF0000"/>
                </a:solidFill>
              </a:rPr>
              <a:t> </a:t>
            </a:r>
            <a:r>
              <a:rPr lang="en-US" sz="2400" dirty="0" err="1" smtClean="0">
                <a:solidFill>
                  <a:srgbClr val="FF0000"/>
                </a:solidFill>
              </a:rPr>
              <a:t>phải</a:t>
            </a:r>
            <a:r>
              <a:rPr lang="en-US" sz="2400" dirty="0" smtClean="0">
                <a:solidFill>
                  <a:srgbClr val="FF0000"/>
                </a:solidFill>
              </a:rPr>
              <a:t> </a:t>
            </a:r>
            <a:r>
              <a:rPr lang="en-US" sz="2400" dirty="0" err="1" smtClean="0">
                <a:solidFill>
                  <a:srgbClr val="FF0000"/>
                </a:solidFill>
              </a:rPr>
              <a:t>trả</a:t>
            </a:r>
            <a:r>
              <a:rPr lang="en-US" sz="2400" dirty="0" smtClean="0">
                <a:solidFill>
                  <a:srgbClr val="FF0000"/>
                </a:solidFill>
              </a:rPr>
              <a:t>)</a:t>
            </a:r>
          </a:p>
          <a:p>
            <a:pPr algn="just">
              <a:defRPr/>
            </a:pPr>
            <a:endParaRPr lang="en-US" sz="2800" b="1" dirty="0" smtClean="0">
              <a:solidFill>
                <a:srgbClr val="FF0000"/>
              </a:solidFill>
            </a:endParaRPr>
          </a:p>
          <a:p>
            <a:pPr algn="just">
              <a:defRPr/>
            </a:pPr>
            <a:r>
              <a:rPr lang="en-US" sz="2200" dirty="0" err="1" smtClean="0">
                <a:solidFill>
                  <a:schemeClr val="tx1"/>
                </a:solidFill>
              </a:rPr>
              <a:t>Phải</a:t>
            </a:r>
            <a:r>
              <a:rPr lang="en-US" sz="2200" dirty="0" smtClean="0">
                <a:solidFill>
                  <a:schemeClr val="tx1"/>
                </a:solidFill>
              </a:rPr>
              <a:t> </a:t>
            </a:r>
            <a:r>
              <a:rPr lang="en-US" sz="2200" dirty="0" err="1" smtClean="0">
                <a:solidFill>
                  <a:schemeClr val="tx1"/>
                </a:solidFill>
              </a:rPr>
              <a:t>phân</a:t>
            </a:r>
            <a:r>
              <a:rPr lang="en-US" sz="2200" dirty="0" smtClean="0">
                <a:solidFill>
                  <a:schemeClr val="tx1"/>
                </a:solidFill>
              </a:rPr>
              <a:t> </a:t>
            </a:r>
            <a:r>
              <a:rPr lang="en-US" sz="2200" dirty="0" err="1" smtClean="0">
                <a:solidFill>
                  <a:schemeClr val="tx1"/>
                </a:solidFill>
              </a:rPr>
              <a:t>loại</a:t>
            </a:r>
            <a:r>
              <a:rPr lang="en-US" sz="2200" dirty="0" smtClean="0">
                <a:solidFill>
                  <a:schemeClr val="tx1"/>
                </a:solidFill>
              </a:rPr>
              <a:t> </a:t>
            </a:r>
            <a:r>
              <a:rPr lang="en-US" sz="2200" dirty="0" err="1" smtClean="0">
                <a:solidFill>
                  <a:schemeClr val="tx1"/>
                </a:solidFill>
              </a:rPr>
              <a:t>các</a:t>
            </a:r>
            <a:r>
              <a:rPr lang="en-US" sz="2200" dirty="0" smtClean="0">
                <a:solidFill>
                  <a:schemeClr val="tx1"/>
                </a:solidFill>
              </a:rPr>
              <a:t> </a:t>
            </a:r>
            <a:r>
              <a:rPr lang="en-US" sz="2200" dirty="0" err="1" smtClean="0">
                <a:solidFill>
                  <a:schemeClr val="tx1"/>
                </a:solidFill>
              </a:rPr>
              <a:t>khoản</a:t>
            </a:r>
            <a:r>
              <a:rPr lang="en-US" sz="2200" dirty="0" smtClean="0">
                <a:solidFill>
                  <a:schemeClr val="tx1"/>
                </a:solidFill>
              </a:rPr>
              <a:t> </a:t>
            </a:r>
            <a:r>
              <a:rPr lang="en-US" sz="2200" dirty="0" err="1" smtClean="0">
                <a:solidFill>
                  <a:schemeClr val="tx1"/>
                </a:solidFill>
              </a:rPr>
              <a:t>nợ</a:t>
            </a:r>
            <a:r>
              <a:rPr lang="en-US" sz="2200" dirty="0" smtClean="0">
                <a:solidFill>
                  <a:schemeClr val="tx1"/>
                </a:solidFill>
              </a:rPr>
              <a:t> </a:t>
            </a:r>
            <a:r>
              <a:rPr lang="en-US" sz="2200" dirty="0" err="1" smtClean="0">
                <a:solidFill>
                  <a:schemeClr val="tx1"/>
                </a:solidFill>
              </a:rPr>
              <a:t>tài</a:t>
            </a:r>
            <a:r>
              <a:rPr lang="en-US" sz="2200" dirty="0" smtClean="0">
                <a:solidFill>
                  <a:schemeClr val="tx1"/>
                </a:solidFill>
              </a:rPr>
              <a:t> chính </a:t>
            </a:r>
            <a:r>
              <a:rPr lang="en-US" sz="2200" dirty="0" err="1" smtClean="0">
                <a:solidFill>
                  <a:schemeClr val="tx1"/>
                </a:solidFill>
              </a:rPr>
              <a:t>là</a:t>
            </a:r>
            <a:r>
              <a:rPr lang="en-US" sz="2200" dirty="0" smtClean="0">
                <a:solidFill>
                  <a:schemeClr val="tx1"/>
                </a:solidFill>
              </a:rPr>
              <a:t> </a:t>
            </a:r>
            <a:r>
              <a:rPr lang="en-US" sz="2200" dirty="0" err="1" smtClean="0">
                <a:solidFill>
                  <a:schemeClr val="tx1"/>
                </a:solidFill>
              </a:rPr>
              <a:t>ngắn</a:t>
            </a:r>
            <a:r>
              <a:rPr lang="en-US" sz="2200" dirty="0" smtClean="0">
                <a:solidFill>
                  <a:schemeClr val="tx1"/>
                </a:solidFill>
              </a:rPr>
              <a:t> </a:t>
            </a:r>
            <a:r>
              <a:rPr lang="en-US" sz="2200" dirty="0" err="1" smtClean="0">
                <a:solidFill>
                  <a:schemeClr val="tx1"/>
                </a:solidFill>
              </a:rPr>
              <a:t>hạn</a:t>
            </a:r>
            <a:r>
              <a:rPr lang="en-US" sz="2200" dirty="0" smtClean="0">
                <a:solidFill>
                  <a:schemeClr val="tx1"/>
                </a:solidFill>
              </a:rPr>
              <a:t> </a:t>
            </a:r>
            <a:r>
              <a:rPr lang="en-US" sz="2200" dirty="0" err="1" smtClean="0">
                <a:solidFill>
                  <a:schemeClr val="tx1"/>
                </a:solidFill>
              </a:rPr>
              <a:t>khi</a:t>
            </a:r>
            <a:r>
              <a:rPr lang="en-US" sz="2200" dirty="0" smtClean="0">
                <a:solidFill>
                  <a:schemeClr val="tx1"/>
                </a:solidFill>
              </a:rPr>
              <a:t> </a:t>
            </a:r>
            <a:r>
              <a:rPr lang="en-US" sz="2200" dirty="0" err="1" smtClean="0">
                <a:solidFill>
                  <a:schemeClr val="tx1"/>
                </a:solidFill>
              </a:rPr>
              <a:t>chúng</a:t>
            </a:r>
            <a:r>
              <a:rPr lang="en-US" sz="2200" dirty="0" smtClean="0">
                <a:solidFill>
                  <a:schemeClr val="tx1"/>
                </a:solidFill>
              </a:rPr>
              <a:t> </a:t>
            </a:r>
            <a:r>
              <a:rPr lang="en-US" sz="2200" dirty="0" err="1" smtClean="0">
                <a:solidFill>
                  <a:schemeClr val="tx1"/>
                </a:solidFill>
              </a:rPr>
              <a:t>đến</a:t>
            </a:r>
            <a:r>
              <a:rPr lang="en-US" sz="2200" dirty="0" smtClean="0">
                <a:solidFill>
                  <a:schemeClr val="tx1"/>
                </a:solidFill>
              </a:rPr>
              <a:t> </a:t>
            </a:r>
            <a:r>
              <a:rPr lang="en-US" sz="2200" dirty="0" err="1" smtClean="0">
                <a:solidFill>
                  <a:schemeClr val="tx1"/>
                </a:solidFill>
              </a:rPr>
              <a:t>hạn</a:t>
            </a:r>
            <a:r>
              <a:rPr lang="en-US" sz="2200" dirty="0" smtClean="0">
                <a:solidFill>
                  <a:schemeClr val="tx1"/>
                </a:solidFill>
              </a:rPr>
              <a:t> thanh toán </a:t>
            </a:r>
            <a:r>
              <a:rPr lang="en-US" sz="2200" dirty="0" err="1" smtClean="0">
                <a:solidFill>
                  <a:schemeClr val="tx1"/>
                </a:solidFill>
              </a:rPr>
              <a:t>trong</a:t>
            </a:r>
            <a:r>
              <a:rPr lang="en-US" sz="2200" dirty="0" smtClean="0">
                <a:solidFill>
                  <a:schemeClr val="tx1"/>
                </a:solidFill>
              </a:rPr>
              <a:t> </a:t>
            </a:r>
            <a:r>
              <a:rPr lang="en-US" sz="2200" dirty="0" err="1" smtClean="0">
                <a:solidFill>
                  <a:schemeClr val="tx1"/>
                </a:solidFill>
              </a:rPr>
              <a:t>vòng</a:t>
            </a:r>
            <a:r>
              <a:rPr lang="en-US" sz="2200" dirty="0" smtClean="0">
                <a:solidFill>
                  <a:schemeClr val="tx1"/>
                </a:solidFill>
              </a:rPr>
              <a:t> 12 </a:t>
            </a:r>
            <a:r>
              <a:rPr lang="en-US" sz="2200" dirty="0" err="1" smtClean="0">
                <a:solidFill>
                  <a:schemeClr val="tx1"/>
                </a:solidFill>
              </a:rPr>
              <a:t>tháng</a:t>
            </a:r>
            <a:r>
              <a:rPr lang="en-US" sz="2200" dirty="0" smtClean="0">
                <a:solidFill>
                  <a:schemeClr val="tx1"/>
                </a:solidFill>
              </a:rPr>
              <a:t> </a:t>
            </a:r>
            <a:r>
              <a:rPr lang="en-US" sz="2200" dirty="0" err="1" smtClean="0">
                <a:solidFill>
                  <a:schemeClr val="tx1"/>
                </a:solidFill>
              </a:rPr>
              <a:t>kể</a:t>
            </a:r>
            <a:r>
              <a:rPr lang="en-US" sz="2200" dirty="0" smtClean="0">
                <a:solidFill>
                  <a:schemeClr val="tx1"/>
                </a:solidFill>
              </a:rPr>
              <a:t> </a:t>
            </a:r>
            <a:r>
              <a:rPr lang="en-US" sz="2200" dirty="0" err="1" smtClean="0">
                <a:solidFill>
                  <a:schemeClr val="tx1"/>
                </a:solidFill>
              </a:rPr>
              <a:t>cả</a:t>
            </a:r>
            <a:r>
              <a:rPr lang="en-US" sz="2200" dirty="0" smtClean="0">
                <a:solidFill>
                  <a:schemeClr val="tx1"/>
                </a:solidFill>
              </a:rPr>
              <a:t> </a:t>
            </a:r>
            <a:r>
              <a:rPr lang="en-US" sz="2200" dirty="0" err="1" smtClean="0">
                <a:solidFill>
                  <a:schemeClr val="tx1"/>
                </a:solidFill>
              </a:rPr>
              <a:t>khi</a:t>
            </a:r>
            <a:r>
              <a:rPr lang="en-US" sz="2200" dirty="0" smtClean="0">
                <a:solidFill>
                  <a:schemeClr val="tx1"/>
                </a:solidFill>
              </a:rPr>
              <a:t>: </a:t>
            </a:r>
          </a:p>
          <a:p>
            <a:pPr algn="just">
              <a:defRPr/>
            </a:pPr>
            <a:r>
              <a:rPr lang="en-US" sz="2200" dirty="0" smtClean="0">
                <a:solidFill>
                  <a:schemeClr val="tx1"/>
                </a:solidFill>
              </a:rPr>
              <a:t>(a) </a:t>
            </a:r>
            <a:r>
              <a:rPr lang="en-US" sz="2200" dirty="0" err="1" smtClean="0">
                <a:solidFill>
                  <a:schemeClr val="tx1"/>
                </a:solidFill>
              </a:rPr>
              <a:t>Kỳ</a:t>
            </a:r>
            <a:r>
              <a:rPr lang="en-US" sz="2200" dirty="0" smtClean="0">
                <a:solidFill>
                  <a:schemeClr val="tx1"/>
                </a:solidFill>
              </a:rPr>
              <a:t> </a:t>
            </a:r>
            <a:r>
              <a:rPr lang="en-US" sz="2200" dirty="0" err="1" smtClean="0">
                <a:solidFill>
                  <a:schemeClr val="tx1"/>
                </a:solidFill>
              </a:rPr>
              <a:t>hạn</a:t>
            </a:r>
            <a:r>
              <a:rPr lang="en-US" sz="2200" dirty="0" smtClean="0">
                <a:solidFill>
                  <a:schemeClr val="tx1"/>
                </a:solidFill>
              </a:rPr>
              <a:t> thanh toán </a:t>
            </a:r>
            <a:r>
              <a:rPr lang="en-US" sz="2200" dirty="0" err="1" smtClean="0">
                <a:solidFill>
                  <a:schemeClr val="tx1"/>
                </a:solidFill>
              </a:rPr>
              <a:t>gốc</a:t>
            </a:r>
            <a:r>
              <a:rPr lang="en-US" sz="2200" dirty="0" smtClean="0">
                <a:solidFill>
                  <a:schemeClr val="tx1"/>
                </a:solidFill>
              </a:rPr>
              <a:t> </a:t>
            </a:r>
            <a:r>
              <a:rPr lang="en-US" sz="2200" dirty="0" err="1" smtClean="0">
                <a:solidFill>
                  <a:schemeClr val="tx1"/>
                </a:solidFill>
              </a:rPr>
              <a:t>dài</a:t>
            </a:r>
            <a:r>
              <a:rPr lang="en-US" sz="2200" dirty="0" smtClean="0">
                <a:solidFill>
                  <a:schemeClr val="tx1"/>
                </a:solidFill>
              </a:rPr>
              <a:t> </a:t>
            </a:r>
            <a:r>
              <a:rPr lang="en-US" sz="2200" dirty="0" err="1" smtClean="0">
                <a:solidFill>
                  <a:schemeClr val="tx1"/>
                </a:solidFill>
              </a:rPr>
              <a:t>hơn</a:t>
            </a:r>
            <a:r>
              <a:rPr lang="en-US" sz="2200" dirty="0" smtClean="0">
                <a:solidFill>
                  <a:schemeClr val="tx1"/>
                </a:solidFill>
              </a:rPr>
              <a:t> 12 </a:t>
            </a:r>
            <a:r>
              <a:rPr lang="en-US" sz="2200" dirty="0" err="1" smtClean="0">
                <a:solidFill>
                  <a:schemeClr val="tx1"/>
                </a:solidFill>
              </a:rPr>
              <a:t>tháng</a:t>
            </a:r>
            <a:r>
              <a:rPr lang="en-US" sz="2200" dirty="0" smtClean="0">
                <a:solidFill>
                  <a:schemeClr val="tx1"/>
                </a:solidFill>
              </a:rPr>
              <a:t>, và</a:t>
            </a:r>
          </a:p>
          <a:p>
            <a:pPr marL="358775" indent="-358775" algn="just">
              <a:defRPr/>
            </a:pPr>
            <a:r>
              <a:rPr lang="en-US" sz="2200" dirty="0" smtClean="0">
                <a:solidFill>
                  <a:schemeClr val="tx1"/>
                </a:solidFill>
              </a:rPr>
              <a:t>(b) </a:t>
            </a:r>
            <a:r>
              <a:rPr lang="en-US" sz="2200" dirty="0" err="1" smtClean="0">
                <a:solidFill>
                  <a:srgbClr val="FF0000"/>
                </a:solidFill>
              </a:rPr>
              <a:t>thỏa</a:t>
            </a:r>
            <a:r>
              <a:rPr lang="en-US" sz="2200" dirty="0" smtClean="0">
                <a:solidFill>
                  <a:srgbClr val="FF0000"/>
                </a:solidFill>
              </a:rPr>
              <a:t> </a:t>
            </a:r>
            <a:r>
              <a:rPr lang="en-US" sz="2200" dirty="0" err="1" smtClean="0">
                <a:solidFill>
                  <a:srgbClr val="FF0000"/>
                </a:solidFill>
              </a:rPr>
              <a:t>thuận</a:t>
            </a:r>
            <a:r>
              <a:rPr lang="en-US" sz="2200" dirty="0" smtClean="0">
                <a:solidFill>
                  <a:srgbClr val="FF0000"/>
                </a:solidFill>
              </a:rPr>
              <a:t> </a:t>
            </a:r>
            <a:r>
              <a:rPr lang="en-US" sz="2200" dirty="0" err="1" smtClean="0">
                <a:solidFill>
                  <a:srgbClr val="FF0000"/>
                </a:solidFill>
              </a:rPr>
              <a:t>để</a:t>
            </a:r>
            <a:r>
              <a:rPr lang="en-US" sz="2200" dirty="0" smtClean="0">
                <a:solidFill>
                  <a:srgbClr val="FF0000"/>
                </a:solidFill>
              </a:rPr>
              <a:t> </a:t>
            </a:r>
            <a:r>
              <a:rPr lang="en-US" sz="2200" dirty="0" err="1" smtClean="0">
                <a:solidFill>
                  <a:srgbClr val="FF0000"/>
                </a:solidFill>
              </a:rPr>
              <a:t>tái</a:t>
            </a:r>
            <a:r>
              <a:rPr lang="en-US" sz="2200" dirty="0" smtClean="0">
                <a:solidFill>
                  <a:srgbClr val="FF0000"/>
                </a:solidFill>
              </a:rPr>
              <a:t> </a:t>
            </a:r>
            <a:r>
              <a:rPr lang="en-US" sz="2200" dirty="0" err="1" smtClean="0">
                <a:solidFill>
                  <a:srgbClr val="FF0000"/>
                </a:solidFill>
              </a:rPr>
              <a:t>tài</a:t>
            </a:r>
            <a:r>
              <a:rPr lang="en-US" sz="2200" dirty="0" smtClean="0">
                <a:solidFill>
                  <a:srgbClr val="FF0000"/>
                </a:solidFill>
              </a:rPr>
              <a:t> </a:t>
            </a:r>
            <a:r>
              <a:rPr lang="en-US" sz="2200" dirty="0" err="1" smtClean="0">
                <a:solidFill>
                  <a:srgbClr val="FF0000"/>
                </a:solidFill>
              </a:rPr>
              <a:t>trợ</a:t>
            </a:r>
            <a:r>
              <a:rPr lang="en-US" sz="2200" dirty="0" smtClean="0">
                <a:solidFill>
                  <a:srgbClr val="FF0000"/>
                </a:solidFill>
              </a:rPr>
              <a:t> </a:t>
            </a:r>
            <a:r>
              <a:rPr lang="en-US" sz="2200" dirty="0" err="1" smtClean="0">
                <a:solidFill>
                  <a:srgbClr val="FF0000"/>
                </a:solidFill>
              </a:rPr>
              <a:t>hoặc</a:t>
            </a:r>
            <a:r>
              <a:rPr lang="en-US" sz="2200" dirty="0" smtClean="0">
                <a:solidFill>
                  <a:srgbClr val="FF0000"/>
                </a:solidFill>
              </a:rPr>
              <a:t> </a:t>
            </a:r>
            <a:r>
              <a:rPr lang="en-US" sz="2200" dirty="0" err="1" smtClean="0">
                <a:solidFill>
                  <a:srgbClr val="FF0000"/>
                </a:solidFill>
              </a:rPr>
              <a:t>cơ</a:t>
            </a:r>
            <a:r>
              <a:rPr lang="en-US" sz="2200" dirty="0" smtClean="0">
                <a:solidFill>
                  <a:srgbClr val="FF0000"/>
                </a:solidFill>
              </a:rPr>
              <a:t> </a:t>
            </a:r>
            <a:r>
              <a:rPr lang="en-US" sz="2200" dirty="0" err="1" smtClean="0">
                <a:solidFill>
                  <a:srgbClr val="FF0000"/>
                </a:solidFill>
              </a:rPr>
              <a:t>cấu</a:t>
            </a:r>
            <a:r>
              <a:rPr lang="en-US" sz="2200" dirty="0" smtClean="0">
                <a:solidFill>
                  <a:srgbClr val="FF0000"/>
                </a:solidFill>
              </a:rPr>
              <a:t> </a:t>
            </a:r>
            <a:r>
              <a:rPr lang="en-US" sz="2200" dirty="0" err="1" smtClean="0">
                <a:solidFill>
                  <a:srgbClr val="FF0000"/>
                </a:solidFill>
              </a:rPr>
              <a:t>lại</a:t>
            </a:r>
            <a:r>
              <a:rPr lang="en-US" sz="2200" dirty="0" smtClean="0">
                <a:solidFill>
                  <a:srgbClr val="FF0000"/>
                </a:solidFill>
              </a:rPr>
              <a:t> </a:t>
            </a:r>
            <a:r>
              <a:rPr lang="en-US" sz="2200" dirty="0" err="1" smtClean="0">
                <a:solidFill>
                  <a:srgbClr val="FF0000"/>
                </a:solidFill>
              </a:rPr>
              <a:t>điều</a:t>
            </a:r>
            <a:r>
              <a:rPr lang="en-US" sz="2200" dirty="0" smtClean="0">
                <a:solidFill>
                  <a:srgbClr val="FF0000"/>
                </a:solidFill>
              </a:rPr>
              <a:t> </a:t>
            </a:r>
            <a:r>
              <a:rPr lang="en-US" sz="2200" dirty="0" err="1" smtClean="0">
                <a:solidFill>
                  <a:srgbClr val="FF0000"/>
                </a:solidFill>
              </a:rPr>
              <a:t>khoản</a:t>
            </a:r>
            <a:r>
              <a:rPr lang="en-US" sz="2200" dirty="0" smtClean="0">
                <a:solidFill>
                  <a:srgbClr val="FF0000"/>
                </a:solidFill>
              </a:rPr>
              <a:t> thanh toán </a:t>
            </a:r>
            <a:r>
              <a:rPr lang="en-US" sz="2200" dirty="0" err="1" smtClean="0">
                <a:solidFill>
                  <a:srgbClr val="FF0000"/>
                </a:solidFill>
              </a:rPr>
              <a:t>trên</a:t>
            </a:r>
            <a:r>
              <a:rPr lang="en-US" sz="2200" dirty="0" smtClean="0">
                <a:solidFill>
                  <a:srgbClr val="FF0000"/>
                </a:solidFill>
              </a:rPr>
              <a:t> </a:t>
            </a:r>
            <a:r>
              <a:rPr lang="en-US" sz="2200" dirty="0" err="1" smtClean="0">
                <a:solidFill>
                  <a:srgbClr val="FF0000"/>
                </a:solidFill>
              </a:rPr>
              <a:t>cơ</a:t>
            </a:r>
            <a:r>
              <a:rPr lang="en-US" sz="2200" dirty="0" smtClean="0">
                <a:solidFill>
                  <a:srgbClr val="FF0000"/>
                </a:solidFill>
              </a:rPr>
              <a:t> </a:t>
            </a:r>
            <a:r>
              <a:rPr lang="en-US" sz="2200" dirty="0" err="1" smtClean="0">
                <a:solidFill>
                  <a:srgbClr val="FF0000"/>
                </a:solidFill>
              </a:rPr>
              <a:t>sở</a:t>
            </a:r>
            <a:r>
              <a:rPr lang="en-US" sz="2200" dirty="0" smtClean="0">
                <a:solidFill>
                  <a:srgbClr val="FF0000"/>
                </a:solidFill>
              </a:rPr>
              <a:t> </a:t>
            </a:r>
            <a:r>
              <a:rPr lang="en-US" sz="2200" dirty="0" err="1" smtClean="0">
                <a:solidFill>
                  <a:srgbClr val="FF0000"/>
                </a:solidFill>
              </a:rPr>
              <a:t>dài</a:t>
            </a:r>
            <a:r>
              <a:rPr lang="en-US" sz="2200" dirty="0" smtClean="0">
                <a:solidFill>
                  <a:srgbClr val="FF0000"/>
                </a:solidFill>
              </a:rPr>
              <a:t> </a:t>
            </a:r>
            <a:r>
              <a:rPr lang="en-US" sz="2200" dirty="0" err="1" smtClean="0">
                <a:solidFill>
                  <a:srgbClr val="FF0000"/>
                </a:solidFill>
              </a:rPr>
              <a:t>hạn</a:t>
            </a:r>
            <a:r>
              <a:rPr lang="en-US" sz="2200" dirty="0" smtClean="0">
                <a:solidFill>
                  <a:srgbClr val="FF0000"/>
                </a:solidFill>
              </a:rPr>
              <a:t> </a:t>
            </a:r>
            <a:r>
              <a:rPr lang="en-US" sz="2200" dirty="0" err="1" smtClean="0">
                <a:solidFill>
                  <a:srgbClr val="FF0000"/>
                </a:solidFill>
              </a:rPr>
              <a:t>được</a:t>
            </a:r>
            <a:r>
              <a:rPr lang="en-US" sz="2200" dirty="0" smtClean="0">
                <a:solidFill>
                  <a:srgbClr val="FF0000"/>
                </a:solidFill>
              </a:rPr>
              <a:t> </a:t>
            </a:r>
            <a:r>
              <a:rPr lang="en-US" sz="2200" dirty="0" err="1" smtClean="0">
                <a:solidFill>
                  <a:srgbClr val="FF0000"/>
                </a:solidFill>
              </a:rPr>
              <a:t>chấp</a:t>
            </a:r>
            <a:r>
              <a:rPr lang="en-US" sz="2200" dirty="0" smtClean="0">
                <a:solidFill>
                  <a:srgbClr val="FF0000"/>
                </a:solidFill>
              </a:rPr>
              <a:t> </a:t>
            </a:r>
            <a:r>
              <a:rPr lang="en-US" sz="2200" dirty="0" err="1" smtClean="0">
                <a:solidFill>
                  <a:srgbClr val="FF0000"/>
                </a:solidFill>
              </a:rPr>
              <a:t>nhận</a:t>
            </a:r>
            <a:r>
              <a:rPr lang="en-US" sz="2200" dirty="0" smtClean="0">
                <a:solidFill>
                  <a:srgbClr val="FF0000"/>
                </a:solidFill>
              </a:rPr>
              <a:t> </a:t>
            </a:r>
            <a:r>
              <a:rPr lang="en-US" sz="2200" dirty="0" err="1" smtClean="0">
                <a:solidFill>
                  <a:srgbClr val="FF0000"/>
                </a:solidFill>
              </a:rPr>
              <a:t>sau</a:t>
            </a:r>
            <a:r>
              <a:rPr lang="en-US" sz="2200" dirty="0" smtClean="0">
                <a:solidFill>
                  <a:srgbClr val="FF0000"/>
                </a:solidFill>
              </a:rPr>
              <a:t> </a:t>
            </a:r>
            <a:r>
              <a:rPr lang="en-US" sz="2200" dirty="0" err="1" smtClean="0">
                <a:solidFill>
                  <a:srgbClr val="FF0000"/>
                </a:solidFill>
              </a:rPr>
              <a:t>ngày</a:t>
            </a:r>
            <a:r>
              <a:rPr lang="en-US" sz="2200" dirty="0" smtClean="0">
                <a:solidFill>
                  <a:srgbClr val="FF0000"/>
                </a:solidFill>
              </a:rPr>
              <a:t> </a:t>
            </a:r>
            <a:r>
              <a:rPr lang="en-US" sz="2200" dirty="0" err="1" smtClean="0">
                <a:solidFill>
                  <a:srgbClr val="FF0000"/>
                </a:solidFill>
              </a:rPr>
              <a:t>báo</a:t>
            </a:r>
            <a:r>
              <a:rPr lang="en-US" sz="2200" dirty="0" smtClean="0">
                <a:solidFill>
                  <a:srgbClr val="FF0000"/>
                </a:solidFill>
              </a:rPr>
              <a:t> </a:t>
            </a:r>
            <a:r>
              <a:rPr lang="en-US" sz="2200" dirty="0" err="1" smtClean="0">
                <a:solidFill>
                  <a:srgbClr val="FF0000"/>
                </a:solidFill>
              </a:rPr>
              <a:t>cáo</a:t>
            </a:r>
            <a:r>
              <a:rPr lang="en-US" sz="2200" dirty="0" smtClean="0">
                <a:solidFill>
                  <a:srgbClr val="FF0000"/>
                </a:solidFill>
              </a:rPr>
              <a:t> và </a:t>
            </a:r>
            <a:r>
              <a:rPr lang="en-US" sz="2200" dirty="0" err="1" smtClean="0">
                <a:solidFill>
                  <a:srgbClr val="FF0000"/>
                </a:solidFill>
              </a:rPr>
              <a:t>trước</a:t>
            </a:r>
            <a:r>
              <a:rPr lang="en-US" sz="2200" dirty="0" smtClean="0">
                <a:solidFill>
                  <a:srgbClr val="FF0000"/>
                </a:solidFill>
              </a:rPr>
              <a:t> </a:t>
            </a:r>
            <a:r>
              <a:rPr lang="en-US" sz="2200" dirty="0" err="1" smtClean="0">
                <a:solidFill>
                  <a:srgbClr val="FF0000"/>
                </a:solidFill>
              </a:rPr>
              <a:t>khi</a:t>
            </a:r>
            <a:r>
              <a:rPr lang="en-US" sz="2200" dirty="0" smtClean="0">
                <a:solidFill>
                  <a:srgbClr val="FF0000"/>
                </a:solidFill>
              </a:rPr>
              <a:t> BCTC </a:t>
            </a:r>
            <a:r>
              <a:rPr lang="en-US" sz="2200" dirty="0" err="1" smtClean="0">
                <a:solidFill>
                  <a:srgbClr val="FF0000"/>
                </a:solidFill>
              </a:rPr>
              <a:t>được</a:t>
            </a:r>
            <a:r>
              <a:rPr lang="en-US" sz="2200" dirty="0" smtClean="0">
                <a:solidFill>
                  <a:srgbClr val="FF0000"/>
                </a:solidFill>
              </a:rPr>
              <a:t> </a:t>
            </a:r>
            <a:r>
              <a:rPr lang="en-US" sz="2200" dirty="0" err="1" smtClean="0">
                <a:solidFill>
                  <a:srgbClr val="FF0000"/>
                </a:solidFill>
              </a:rPr>
              <a:t>phát</a:t>
            </a:r>
            <a:r>
              <a:rPr lang="en-US" sz="2200" dirty="0" smtClean="0">
                <a:solidFill>
                  <a:srgbClr val="FF0000"/>
                </a:solidFill>
              </a:rPr>
              <a:t> hành;</a:t>
            </a:r>
            <a:endParaRPr lang="en-US" sz="2200" b="1" dirty="0" smtClean="0">
              <a:solidFill>
                <a:srgbClr val="FF0000"/>
              </a:solidFill>
            </a:endParaRPr>
          </a:p>
          <a:p>
            <a:pPr algn="just">
              <a:defRPr/>
            </a:pPr>
            <a:endParaRPr lang="en-US" sz="2200" b="1" dirty="0" smtClean="0">
              <a:solidFill>
                <a:srgbClr val="FF0000"/>
              </a:solidFill>
            </a:endParaRPr>
          </a:p>
          <a:p>
            <a:pPr algn="just">
              <a:defRPr/>
            </a:pPr>
            <a:r>
              <a:rPr lang="en-US" sz="2200" b="1" dirty="0" err="1" smtClean="0">
                <a:solidFill>
                  <a:srgbClr val="FF0000"/>
                </a:solidFill>
              </a:rPr>
              <a:t>Đối</a:t>
            </a:r>
            <a:r>
              <a:rPr lang="en-US" sz="2200" b="1" dirty="0" smtClean="0">
                <a:solidFill>
                  <a:srgbClr val="FF0000"/>
                </a:solidFill>
              </a:rPr>
              <a:t> </a:t>
            </a:r>
            <a:r>
              <a:rPr lang="en-US" sz="2200" b="1" dirty="0" err="1" smtClean="0">
                <a:solidFill>
                  <a:srgbClr val="FF0000"/>
                </a:solidFill>
              </a:rPr>
              <a:t>với</a:t>
            </a:r>
            <a:r>
              <a:rPr lang="en-US" sz="2200" b="1" dirty="0" smtClean="0">
                <a:solidFill>
                  <a:srgbClr val="FF0000"/>
                </a:solidFill>
              </a:rPr>
              <a:t> </a:t>
            </a:r>
            <a:r>
              <a:rPr lang="en-US" sz="2200" b="1" dirty="0" err="1" smtClean="0">
                <a:solidFill>
                  <a:srgbClr val="FF0000"/>
                </a:solidFill>
              </a:rPr>
              <a:t>thỏa</a:t>
            </a:r>
            <a:r>
              <a:rPr lang="en-US" sz="2200" b="1" dirty="0" smtClean="0">
                <a:solidFill>
                  <a:srgbClr val="FF0000"/>
                </a:solidFill>
              </a:rPr>
              <a:t> </a:t>
            </a:r>
            <a:r>
              <a:rPr lang="en-US" sz="2200" b="1" dirty="0" err="1" smtClean="0">
                <a:solidFill>
                  <a:srgbClr val="FF0000"/>
                </a:solidFill>
              </a:rPr>
              <a:t>thuận</a:t>
            </a:r>
            <a:r>
              <a:rPr lang="en-US" sz="2200" b="1" dirty="0" smtClean="0">
                <a:solidFill>
                  <a:srgbClr val="FF0000"/>
                </a:solidFill>
              </a:rPr>
              <a:t> </a:t>
            </a:r>
            <a:r>
              <a:rPr lang="en-US" sz="2200" b="1" dirty="0" err="1" smtClean="0">
                <a:solidFill>
                  <a:srgbClr val="FF0000"/>
                </a:solidFill>
              </a:rPr>
              <a:t>tái</a:t>
            </a:r>
            <a:r>
              <a:rPr lang="en-US" sz="2200" b="1" dirty="0" smtClean="0">
                <a:solidFill>
                  <a:srgbClr val="FF0000"/>
                </a:solidFill>
              </a:rPr>
              <a:t> </a:t>
            </a:r>
            <a:r>
              <a:rPr lang="en-US" sz="2200" b="1" dirty="0" err="1" smtClean="0">
                <a:solidFill>
                  <a:srgbClr val="FF0000"/>
                </a:solidFill>
              </a:rPr>
              <a:t>tài</a:t>
            </a:r>
            <a:r>
              <a:rPr lang="en-US" sz="2200" b="1" dirty="0" smtClean="0">
                <a:solidFill>
                  <a:srgbClr val="FF0000"/>
                </a:solidFill>
              </a:rPr>
              <a:t> </a:t>
            </a:r>
            <a:r>
              <a:rPr lang="en-US" sz="2200" b="1" dirty="0" err="1" smtClean="0">
                <a:solidFill>
                  <a:srgbClr val="FF0000"/>
                </a:solidFill>
              </a:rPr>
              <a:t>trợ</a:t>
            </a:r>
            <a:r>
              <a:rPr lang="en-US" sz="2200" b="1" dirty="0" smtClean="0">
                <a:solidFill>
                  <a:srgbClr val="FF0000"/>
                </a:solidFill>
              </a:rPr>
              <a:t> </a:t>
            </a:r>
            <a:r>
              <a:rPr lang="en-US" sz="2200" b="1" dirty="0" err="1" smtClean="0">
                <a:solidFill>
                  <a:srgbClr val="FF0000"/>
                </a:solidFill>
              </a:rPr>
              <a:t>đã</a:t>
            </a:r>
            <a:r>
              <a:rPr lang="en-US" sz="2200" b="1" dirty="0" smtClean="0">
                <a:solidFill>
                  <a:srgbClr val="FF0000"/>
                </a:solidFill>
              </a:rPr>
              <a:t> </a:t>
            </a:r>
            <a:r>
              <a:rPr lang="en-US" sz="2200" b="1" dirty="0" err="1" smtClean="0">
                <a:solidFill>
                  <a:srgbClr val="FF0000"/>
                </a:solidFill>
              </a:rPr>
              <a:t>được</a:t>
            </a:r>
            <a:r>
              <a:rPr lang="en-US" sz="2200" b="1" dirty="0" smtClean="0">
                <a:solidFill>
                  <a:srgbClr val="FF0000"/>
                </a:solidFill>
              </a:rPr>
              <a:t> </a:t>
            </a:r>
            <a:r>
              <a:rPr lang="en-US" sz="2200" b="1" dirty="0" err="1" smtClean="0">
                <a:solidFill>
                  <a:srgbClr val="FF0000"/>
                </a:solidFill>
              </a:rPr>
              <a:t>quy</a:t>
            </a:r>
            <a:r>
              <a:rPr lang="en-US" sz="2200" b="1" dirty="0" smtClean="0">
                <a:solidFill>
                  <a:srgbClr val="FF0000"/>
                </a:solidFill>
              </a:rPr>
              <a:t> </a:t>
            </a:r>
            <a:r>
              <a:rPr lang="en-US" sz="2200" b="1" dirty="0" err="1" smtClean="0">
                <a:solidFill>
                  <a:srgbClr val="FF0000"/>
                </a:solidFill>
              </a:rPr>
              <a:t>định</a:t>
            </a:r>
            <a:r>
              <a:rPr lang="en-US" sz="2200" b="1" dirty="0" smtClean="0">
                <a:solidFill>
                  <a:srgbClr val="FF0000"/>
                </a:solidFill>
              </a:rPr>
              <a:t> </a:t>
            </a:r>
            <a:r>
              <a:rPr lang="en-US" sz="2200" b="1" dirty="0" err="1" smtClean="0">
                <a:solidFill>
                  <a:srgbClr val="FF0000"/>
                </a:solidFill>
              </a:rPr>
              <a:t>sẵn</a:t>
            </a:r>
            <a:r>
              <a:rPr lang="en-US" sz="2200" b="1" dirty="0" smtClean="0">
                <a:solidFill>
                  <a:srgbClr val="FF0000"/>
                </a:solidFill>
              </a:rPr>
              <a:t> </a:t>
            </a:r>
            <a:r>
              <a:rPr lang="en-US" sz="2200" b="1" dirty="0" err="1" smtClean="0">
                <a:solidFill>
                  <a:srgbClr val="FF0000"/>
                </a:solidFill>
              </a:rPr>
              <a:t>trong</a:t>
            </a:r>
            <a:r>
              <a:rPr lang="en-US" sz="2200" b="1" dirty="0" smtClean="0">
                <a:solidFill>
                  <a:srgbClr val="FF0000"/>
                </a:solidFill>
              </a:rPr>
              <a:t> </a:t>
            </a:r>
            <a:r>
              <a:rPr lang="en-US" sz="2200" b="1" dirty="0" err="1" smtClean="0">
                <a:solidFill>
                  <a:srgbClr val="FF0000"/>
                </a:solidFill>
              </a:rPr>
              <a:t>hợp</a:t>
            </a:r>
            <a:r>
              <a:rPr lang="en-US" sz="2200" b="1" dirty="0" smtClean="0">
                <a:solidFill>
                  <a:srgbClr val="FF0000"/>
                </a:solidFill>
              </a:rPr>
              <a:t> </a:t>
            </a:r>
            <a:r>
              <a:rPr lang="en-US" sz="2200" b="1" dirty="0" err="1" smtClean="0">
                <a:solidFill>
                  <a:srgbClr val="FF0000"/>
                </a:solidFill>
              </a:rPr>
              <a:t>đồng</a:t>
            </a:r>
            <a:r>
              <a:rPr lang="en-US" sz="2200" b="1" dirty="0" smtClean="0">
                <a:solidFill>
                  <a:srgbClr val="FF0000"/>
                </a:solidFill>
              </a:rPr>
              <a:t> </a:t>
            </a:r>
            <a:r>
              <a:rPr lang="en-US" sz="2200" b="1" dirty="0" err="1" smtClean="0">
                <a:solidFill>
                  <a:srgbClr val="FF0000"/>
                </a:solidFill>
              </a:rPr>
              <a:t>vay</a:t>
            </a:r>
            <a:r>
              <a:rPr lang="en-US" sz="2200" b="1" dirty="0" smtClean="0">
                <a:solidFill>
                  <a:srgbClr val="FF0000"/>
                </a:solidFill>
              </a:rPr>
              <a:t>: </a:t>
            </a:r>
            <a:r>
              <a:rPr lang="en-US" sz="2200" dirty="0" err="1" smtClean="0">
                <a:solidFill>
                  <a:srgbClr val="FF0000"/>
                </a:solidFill>
              </a:rPr>
              <a:t>Nếu</a:t>
            </a:r>
            <a:r>
              <a:rPr lang="en-US" sz="2200" dirty="0" smtClean="0">
                <a:solidFill>
                  <a:srgbClr val="FF0000"/>
                </a:solidFill>
              </a:rPr>
              <a:t> </a:t>
            </a:r>
            <a:r>
              <a:rPr lang="en-US" sz="2200" dirty="0" err="1" smtClean="0">
                <a:solidFill>
                  <a:srgbClr val="FF0000"/>
                </a:solidFill>
              </a:rPr>
              <a:t>đơn</a:t>
            </a:r>
            <a:r>
              <a:rPr lang="en-US" sz="2200" dirty="0" smtClean="0">
                <a:solidFill>
                  <a:srgbClr val="FF0000"/>
                </a:solidFill>
              </a:rPr>
              <a:t> </a:t>
            </a:r>
            <a:r>
              <a:rPr lang="en-US" sz="2200" dirty="0" err="1" smtClean="0">
                <a:solidFill>
                  <a:srgbClr val="FF0000"/>
                </a:solidFill>
              </a:rPr>
              <a:t>vị</a:t>
            </a:r>
            <a:r>
              <a:rPr lang="en-US" sz="2200" dirty="0" smtClean="0">
                <a:solidFill>
                  <a:srgbClr val="FF0000"/>
                </a:solidFill>
              </a:rPr>
              <a:t> </a:t>
            </a:r>
            <a:r>
              <a:rPr lang="en-US" sz="2200" dirty="0" err="1" smtClean="0">
                <a:solidFill>
                  <a:srgbClr val="FF0000"/>
                </a:solidFill>
              </a:rPr>
              <a:t>dự</a:t>
            </a:r>
            <a:r>
              <a:rPr lang="en-US" sz="2200" dirty="0" smtClean="0">
                <a:solidFill>
                  <a:srgbClr val="FF0000"/>
                </a:solidFill>
              </a:rPr>
              <a:t> </a:t>
            </a:r>
            <a:r>
              <a:rPr lang="en-US" sz="2200" dirty="0" err="1" smtClean="0">
                <a:solidFill>
                  <a:srgbClr val="FF0000"/>
                </a:solidFill>
              </a:rPr>
              <a:t>kiến</a:t>
            </a:r>
            <a:r>
              <a:rPr lang="en-US" sz="2200" dirty="0" smtClean="0">
                <a:solidFill>
                  <a:srgbClr val="FF0000"/>
                </a:solidFill>
              </a:rPr>
              <a:t> và </a:t>
            </a:r>
            <a:r>
              <a:rPr lang="en-US" sz="2200" dirty="0" err="1" smtClean="0">
                <a:solidFill>
                  <a:srgbClr val="FF0000"/>
                </a:solidFill>
              </a:rPr>
              <a:t>có</a:t>
            </a:r>
            <a:r>
              <a:rPr lang="en-US" sz="2200" dirty="0" smtClean="0">
                <a:solidFill>
                  <a:srgbClr val="FF0000"/>
                </a:solidFill>
              </a:rPr>
              <a:t> </a:t>
            </a:r>
            <a:r>
              <a:rPr lang="en-US" sz="2200" dirty="0" err="1" smtClean="0">
                <a:solidFill>
                  <a:srgbClr val="FF0000"/>
                </a:solidFill>
              </a:rPr>
              <a:t>quyền</a:t>
            </a:r>
            <a:r>
              <a:rPr lang="en-US" sz="2200" dirty="0" smtClean="0">
                <a:solidFill>
                  <a:srgbClr val="FF0000"/>
                </a:solidFill>
              </a:rPr>
              <a:t> </a:t>
            </a:r>
            <a:r>
              <a:rPr lang="en-US" sz="2200" dirty="0" err="1" smtClean="0">
                <a:solidFill>
                  <a:srgbClr val="FF0000"/>
                </a:solidFill>
              </a:rPr>
              <a:t>tự</a:t>
            </a:r>
            <a:r>
              <a:rPr lang="en-US" sz="2200" dirty="0" smtClean="0">
                <a:solidFill>
                  <a:srgbClr val="FF0000"/>
                </a:solidFill>
              </a:rPr>
              <a:t> </a:t>
            </a:r>
            <a:r>
              <a:rPr lang="en-US" sz="2200" dirty="0" err="1" smtClean="0">
                <a:solidFill>
                  <a:srgbClr val="FF0000"/>
                </a:solidFill>
              </a:rPr>
              <a:t>quyết</a:t>
            </a:r>
            <a:r>
              <a:rPr lang="en-US" sz="2200" dirty="0" smtClean="0">
                <a:solidFill>
                  <a:srgbClr val="FF0000"/>
                </a:solidFill>
              </a:rPr>
              <a:t> </a:t>
            </a:r>
            <a:r>
              <a:rPr lang="en-US" sz="2200" dirty="0" err="1" smtClean="0">
                <a:solidFill>
                  <a:srgbClr val="FF0000"/>
                </a:solidFill>
              </a:rPr>
              <a:t>việc</a:t>
            </a:r>
            <a:r>
              <a:rPr lang="en-US" sz="2200" dirty="0" smtClean="0">
                <a:solidFill>
                  <a:srgbClr val="FF0000"/>
                </a:solidFill>
              </a:rPr>
              <a:t> </a:t>
            </a:r>
            <a:r>
              <a:rPr lang="en-US" sz="2200" dirty="0" err="1" smtClean="0">
                <a:solidFill>
                  <a:srgbClr val="FF0000"/>
                </a:solidFill>
              </a:rPr>
              <a:t>được</a:t>
            </a:r>
            <a:r>
              <a:rPr lang="en-US" sz="2200" dirty="0" smtClean="0">
                <a:solidFill>
                  <a:srgbClr val="FF0000"/>
                </a:solidFill>
              </a:rPr>
              <a:t> </a:t>
            </a:r>
            <a:r>
              <a:rPr lang="en-US" sz="2200" dirty="0" err="1" smtClean="0">
                <a:solidFill>
                  <a:srgbClr val="FF0000"/>
                </a:solidFill>
              </a:rPr>
              <a:t>tiếp</a:t>
            </a:r>
            <a:r>
              <a:rPr lang="en-US" sz="2200" dirty="0" smtClean="0">
                <a:solidFill>
                  <a:srgbClr val="FF0000"/>
                </a:solidFill>
              </a:rPr>
              <a:t> </a:t>
            </a:r>
            <a:r>
              <a:rPr lang="en-US" sz="2200" dirty="0" err="1" smtClean="0">
                <a:solidFill>
                  <a:srgbClr val="FF0000"/>
                </a:solidFill>
              </a:rPr>
              <a:t>tục</a:t>
            </a:r>
            <a:r>
              <a:rPr lang="en-US" sz="2200" dirty="0" smtClean="0">
                <a:solidFill>
                  <a:srgbClr val="FF0000"/>
                </a:solidFill>
              </a:rPr>
              <a:t> </a:t>
            </a:r>
            <a:r>
              <a:rPr lang="en-US" sz="2200" dirty="0" err="1" smtClean="0">
                <a:solidFill>
                  <a:srgbClr val="FF0000"/>
                </a:solidFill>
              </a:rPr>
              <a:t>tái</a:t>
            </a:r>
            <a:r>
              <a:rPr lang="en-US" sz="2200" dirty="0" smtClean="0">
                <a:solidFill>
                  <a:srgbClr val="FF0000"/>
                </a:solidFill>
              </a:rPr>
              <a:t> </a:t>
            </a:r>
            <a:r>
              <a:rPr lang="en-US" sz="2200" dirty="0" err="1" smtClean="0">
                <a:solidFill>
                  <a:srgbClr val="FF0000"/>
                </a:solidFill>
              </a:rPr>
              <a:t>tài</a:t>
            </a:r>
            <a:r>
              <a:rPr lang="en-US" sz="2200" dirty="0" smtClean="0">
                <a:solidFill>
                  <a:srgbClr val="FF0000"/>
                </a:solidFill>
              </a:rPr>
              <a:t> </a:t>
            </a:r>
            <a:r>
              <a:rPr lang="en-US" sz="2200" dirty="0" err="1" smtClean="0">
                <a:solidFill>
                  <a:srgbClr val="FF0000"/>
                </a:solidFill>
              </a:rPr>
              <a:t>trợ</a:t>
            </a:r>
            <a:r>
              <a:rPr lang="en-US" sz="2200" dirty="0" smtClean="0">
                <a:solidFill>
                  <a:srgbClr val="FF0000"/>
                </a:solidFill>
              </a:rPr>
              <a:t> </a:t>
            </a:r>
            <a:r>
              <a:rPr lang="en-US" sz="2200" dirty="0" err="1" smtClean="0">
                <a:solidFill>
                  <a:srgbClr val="FF0000"/>
                </a:solidFill>
              </a:rPr>
              <a:t>hoặc</a:t>
            </a:r>
            <a:r>
              <a:rPr lang="en-US" sz="2200" dirty="0" smtClean="0">
                <a:solidFill>
                  <a:srgbClr val="FF0000"/>
                </a:solidFill>
              </a:rPr>
              <a:t> </a:t>
            </a:r>
            <a:r>
              <a:rPr lang="en-US" sz="2200" dirty="0" err="1" smtClean="0">
                <a:solidFill>
                  <a:srgbClr val="FF0000"/>
                </a:solidFill>
              </a:rPr>
              <a:t>tái</a:t>
            </a:r>
            <a:r>
              <a:rPr lang="en-US" sz="2200" dirty="0" smtClean="0">
                <a:solidFill>
                  <a:srgbClr val="FF0000"/>
                </a:solidFill>
              </a:rPr>
              <a:t> </a:t>
            </a:r>
            <a:r>
              <a:rPr lang="en-US" sz="2200" dirty="0" err="1" smtClean="0">
                <a:solidFill>
                  <a:srgbClr val="FF0000"/>
                </a:solidFill>
              </a:rPr>
              <a:t>tục</a:t>
            </a:r>
            <a:r>
              <a:rPr lang="en-US" sz="2200" dirty="0" smtClean="0">
                <a:solidFill>
                  <a:srgbClr val="FF0000"/>
                </a:solidFill>
              </a:rPr>
              <a:t> </a:t>
            </a:r>
            <a:r>
              <a:rPr lang="en-US" sz="2200" dirty="0" err="1" smtClean="0">
                <a:solidFill>
                  <a:srgbClr val="FF0000"/>
                </a:solidFill>
              </a:rPr>
              <a:t>kỳ</a:t>
            </a:r>
            <a:r>
              <a:rPr lang="en-US" sz="2200" dirty="0" smtClean="0">
                <a:solidFill>
                  <a:srgbClr val="FF0000"/>
                </a:solidFill>
              </a:rPr>
              <a:t> </a:t>
            </a:r>
            <a:r>
              <a:rPr lang="en-US" sz="2200" dirty="0" err="1" smtClean="0">
                <a:solidFill>
                  <a:srgbClr val="FF0000"/>
                </a:solidFill>
              </a:rPr>
              <a:t>hạn</a:t>
            </a:r>
            <a:r>
              <a:rPr lang="en-US" sz="2200" dirty="0" smtClean="0">
                <a:solidFill>
                  <a:srgbClr val="FF0000"/>
                </a:solidFill>
              </a:rPr>
              <a:t> thanh toán </a:t>
            </a:r>
            <a:r>
              <a:rPr lang="en-US" sz="2200" dirty="0" err="1" smtClean="0">
                <a:solidFill>
                  <a:srgbClr val="FF0000"/>
                </a:solidFill>
              </a:rPr>
              <a:t>của</a:t>
            </a:r>
            <a:r>
              <a:rPr lang="en-US" sz="2200" dirty="0" smtClean="0">
                <a:solidFill>
                  <a:srgbClr val="FF0000"/>
                </a:solidFill>
              </a:rPr>
              <a:t> </a:t>
            </a:r>
            <a:r>
              <a:rPr lang="en-US" sz="2200" dirty="0" err="1" smtClean="0">
                <a:solidFill>
                  <a:srgbClr val="FF0000"/>
                </a:solidFill>
              </a:rPr>
              <a:t>khoản</a:t>
            </a:r>
            <a:r>
              <a:rPr lang="en-US" sz="2200" dirty="0" smtClean="0">
                <a:solidFill>
                  <a:srgbClr val="FF0000"/>
                </a:solidFill>
              </a:rPr>
              <a:t> </a:t>
            </a:r>
            <a:r>
              <a:rPr lang="en-US" sz="2200" dirty="0" err="1" smtClean="0">
                <a:solidFill>
                  <a:srgbClr val="FF0000"/>
                </a:solidFill>
              </a:rPr>
              <a:t>vay</a:t>
            </a:r>
            <a:r>
              <a:rPr lang="en-US" sz="2200" dirty="0" smtClean="0">
                <a:solidFill>
                  <a:srgbClr val="FF0000"/>
                </a:solidFill>
              </a:rPr>
              <a:t> </a:t>
            </a:r>
            <a:r>
              <a:rPr lang="en-US" sz="2200" dirty="0" err="1" smtClean="0">
                <a:solidFill>
                  <a:srgbClr val="FF0000"/>
                </a:solidFill>
              </a:rPr>
              <a:t>trong</a:t>
            </a:r>
            <a:r>
              <a:rPr lang="en-US" sz="2200" dirty="0" smtClean="0">
                <a:solidFill>
                  <a:srgbClr val="FF0000"/>
                </a:solidFill>
              </a:rPr>
              <a:t> </a:t>
            </a:r>
            <a:r>
              <a:rPr lang="en-US" sz="2200" dirty="0" err="1" smtClean="0">
                <a:solidFill>
                  <a:srgbClr val="FF0000"/>
                </a:solidFill>
              </a:rPr>
              <a:t>vòng</a:t>
            </a:r>
            <a:r>
              <a:rPr lang="en-US" sz="2200" dirty="0" smtClean="0">
                <a:solidFill>
                  <a:srgbClr val="FF0000"/>
                </a:solidFill>
              </a:rPr>
              <a:t> 12 </a:t>
            </a:r>
            <a:r>
              <a:rPr lang="en-US" sz="2200" dirty="0" err="1" smtClean="0">
                <a:solidFill>
                  <a:srgbClr val="FF0000"/>
                </a:solidFill>
              </a:rPr>
              <a:t>tháng</a:t>
            </a:r>
            <a:r>
              <a:rPr lang="en-US" sz="2200" dirty="0" smtClean="0">
                <a:solidFill>
                  <a:srgbClr val="FF0000"/>
                </a:solidFill>
              </a:rPr>
              <a:t> </a:t>
            </a:r>
            <a:r>
              <a:rPr lang="en-US" sz="2200" dirty="0" err="1" smtClean="0">
                <a:solidFill>
                  <a:srgbClr val="FF0000"/>
                </a:solidFill>
              </a:rPr>
              <a:t>thì</a:t>
            </a:r>
            <a:r>
              <a:rPr lang="en-US" sz="2200" dirty="0" smtClean="0">
                <a:solidFill>
                  <a:srgbClr val="FF0000"/>
                </a:solidFill>
              </a:rPr>
              <a:t> </a:t>
            </a:r>
            <a:r>
              <a:rPr lang="en-US" sz="2200" dirty="0" err="1" smtClean="0">
                <a:solidFill>
                  <a:srgbClr val="FF0000"/>
                </a:solidFill>
              </a:rPr>
              <a:t>phải</a:t>
            </a:r>
            <a:r>
              <a:rPr lang="en-US" sz="2200" dirty="0" smtClean="0">
                <a:solidFill>
                  <a:srgbClr val="FF0000"/>
                </a:solidFill>
              </a:rPr>
              <a:t> </a:t>
            </a:r>
            <a:r>
              <a:rPr lang="en-US" sz="2200" dirty="0" err="1" smtClean="0">
                <a:solidFill>
                  <a:srgbClr val="FF0000"/>
                </a:solidFill>
              </a:rPr>
              <a:t>phân</a:t>
            </a:r>
            <a:r>
              <a:rPr lang="en-US" sz="2200" dirty="0" smtClean="0">
                <a:solidFill>
                  <a:srgbClr val="FF0000"/>
                </a:solidFill>
              </a:rPr>
              <a:t> </a:t>
            </a:r>
            <a:r>
              <a:rPr lang="en-US" sz="2200" dirty="0" err="1" smtClean="0">
                <a:solidFill>
                  <a:srgbClr val="FF0000"/>
                </a:solidFill>
              </a:rPr>
              <a:t>loại</a:t>
            </a:r>
            <a:r>
              <a:rPr lang="en-US" sz="2200" dirty="0" smtClean="0">
                <a:solidFill>
                  <a:srgbClr val="FF0000"/>
                </a:solidFill>
              </a:rPr>
              <a:t> </a:t>
            </a:r>
            <a:r>
              <a:rPr lang="en-US" sz="2200" dirty="0" err="1" smtClean="0">
                <a:solidFill>
                  <a:srgbClr val="FF0000"/>
                </a:solidFill>
              </a:rPr>
              <a:t>là</a:t>
            </a:r>
            <a:r>
              <a:rPr lang="en-US" sz="2200" dirty="0" smtClean="0">
                <a:solidFill>
                  <a:srgbClr val="FF0000"/>
                </a:solidFill>
              </a:rPr>
              <a:t> </a:t>
            </a:r>
            <a:r>
              <a:rPr lang="en-US" sz="2200" dirty="0" err="1" smtClean="0">
                <a:solidFill>
                  <a:srgbClr val="FF0000"/>
                </a:solidFill>
              </a:rPr>
              <a:t>dài</a:t>
            </a:r>
            <a:r>
              <a:rPr lang="en-US" sz="2200" dirty="0" smtClean="0">
                <a:solidFill>
                  <a:srgbClr val="FF0000"/>
                </a:solidFill>
              </a:rPr>
              <a:t> </a:t>
            </a:r>
            <a:r>
              <a:rPr lang="en-US" sz="2200" dirty="0" err="1" smtClean="0">
                <a:solidFill>
                  <a:srgbClr val="FF0000"/>
                </a:solidFill>
              </a:rPr>
              <a:t>hạn</a:t>
            </a:r>
            <a:r>
              <a:rPr lang="en-US" sz="2200" dirty="0" smtClean="0">
                <a:solidFill>
                  <a:srgbClr val="FF0000"/>
                </a:solidFill>
              </a:rPr>
              <a:t>, </a:t>
            </a:r>
            <a:r>
              <a:rPr lang="en-US" sz="2200" dirty="0" err="1" smtClean="0">
                <a:solidFill>
                  <a:srgbClr val="FF0000"/>
                </a:solidFill>
              </a:rPr>
              <a:t>kể</a:t>
            </a:r>
            <a:r>
              <a:rPr lang="en-US" sz="2200" dirty="0" smtClean="0">
                <a:solidFill>
                  <a:srgbClr val="FF0000"/>
                </a:solidFill>
              </a:rPr>
              <a:t> </a:t>
            </a:r>
            <a:r>
              <a:rPr lang="en-US" sz="2200" dirty="0" err="1" smtClean="0">
                <a:solidFill>
                  <a:srgbClr val="FF0000"/>
                </a:solidFill>
              </a:rPr>
              <a:t>cả</a:t>
            </a:r>
            <a:r>
              <a:rPr lang="en-US" sz="2200" dirty="0" smtClean="0">
                <a:solidFill>
                  <a:srgbClr val="FF0000"/>
                </a:solidFill>
              </a:rPr>
              <a:t> </a:t>
            </a:r>
            <a:r>
              <a:rPr lang="en-US" sz="2200" dirty="0" err="1" smtClean="0">
                <a:solidFill>
                  <a:srgbClr val="FF0000"/>
                </a:solidFill>
              </a:rPr>
              <a:t>khi</a:t>
            </a:r>
            <a:r>
              <a:rPr lang="en-US" sz="2200" dirty="0" smtClean="0">
                <a:solidFill>
                  <a:srgbClr val="FF0000"/>
                </a:solidFill>
              </a:rPr>
              <a:t> </a:t>
            </a:r>
            <a:r>
              <a:rPr lang="en-US" sz="2200" dirty="0" err="1" smtClean="0">
                <a:solidFill>
                  <a:srgbClr val="FF0000"/>
                </a:solidFill>
              </a:rPr>
              <a:t>đến</a:t>
            </a:r>
            <a:r>
              <a:rPr lang="en-US" sz="2200" dirty="0" smtClean="0">
                <a:solidFill>
                  <a:srgbClr val="FF0000"/>
                </a:solidFill>
              </a:rPr>
              <a:t> </a:t>
            </a:r>
            <a:r>
              <a:rPr lang="en-US" sz="2200" dirty="0" err="1" smtClean="0">
                <a:solidFill>
                  <a:srgbClr val="FF0000"/>
                </a:solidFill>
              </a:rPr>
              <a:t>hạn</a:t>
            </a:r>
            <a:r>
              <a:rPr lang="en-US" sz="2200" dirty="0" smtClean="0">
                <a:solidFill>
                  <a:srgbClr val="FF0000"/>
                </a:solidFill>
              </a:rPr>
              <a:t> </a:t>
            </a:r>
            <a:r>
              <a:rPr lang="en-US" sz="2200" dirty="0" err="1" smtClean="0">
                <a:solidFill>
                  <a:srgbClr val="FF0000"/>
                </a:solidFill>
              </a:rPr>
              <a:t>trong</a:t>
            </a:r>
            <a:r>
              <a:rPr lang="en-US" sz="2200" dirty="0" smtClean="0">
                <a:solidFill>
                  <a:srgbClr val="FF0000"/>
                </a:solidFill>
              </a:rPr>
              <a:t> </a:t>
            </a:r>
            <a:r>
              <a:rPr lang="en-US" sz="2200" dirty="0" err="1" smtClean="0">
                <a:solidFill>
                  <a:srgbClr val="FF0000"/>
                </a:solidFill>
              </a:rPr>
              <a:t>khoảng</a:t>
            </a:r>
            <a:r>
              <a:rPr lang="en-US" sz="2200" dirty="0" smtClean="0">
                <a:solidFill>
                  <a:srgbClr val="FF0000"/>
                </a:solidFill>
              </a:rPr>
              <a:t> </a:t>
            </a:r>
            <a:r>
              <a:rPr lang="en-US" sz="2200" dirty="0" err="1" smtClean="0">
                <a:solidFill>
                  <a:srgbClr val="FF0000"/>
                </a:solidFill>
              </a:rPr>
              <a:t>thời</a:t>
            </a:r>
            <a:r>
              <a:rPr lang="en-US" sz="2200" dirty="0" smtClean="0">
                <a:solidFill>
                  <a:srgbClr val="FF0000"/>
                </a:solidFill>
              </a:rPr>
              <a:t> </a:t>
            </a:r>
            <a:r>
              <a:rPr lang="en-US" sz="2200" dirty="0" err="1" smtClean="0">
                <a:solidFill>
                  <a:srgbClr val="FF0000"/>
                </a:solidFill>
              </a:rPr>
              <a:t>gian</a:t>
            </a:r>
            <a:r>
              <a:rPr lang="en-US" sz="2200" dirty="0" smtClean="0">
                <a:solidFill>
                  <a:srgbClr val="FF0000"/>
                </a:solidFill>
              </a:rPr>
              <a:t> </a:t>
            </a:r>
            <a:r>
              <a:rPr lang="en-US" sz="2200" dirty="0" err="1" smtClean="0">
                <a:solidFill>
                  <a:srgbClr val="FF0000"/>
                </a:solidFill>
              </a:rPr>
              <a:t>ngắn</a:t>
            </a:r>
            <a:r>
              <a:rPr lang="en-US" sz="2200" dirty="0" smtClean="0">
                <a:solidFill>
                  <a:srgbClr val="FF0000"/>
                </a:solidFill>
              </a:rPr>
              <a:t> </a:t>
            </a:r>
            <a:r>
              <a:rPr lang="en-US" sz="2200" dirty="0" err="1" smtClean="0">
                <a:solidFill>
                  <a:srgbClr val="FF0000"/>
                </a:solidFill>
              </a:rPr>
              <a:t>hơn</a:t>
            </a:r>
            <a:r>
              <a:rPr lang="en-US" sz="2200" dirty="0" smtClean="0">
                <a:solidFill>
                  <a:srgbClr val="FF0000"/>
                </a:solidFill>
              </a:rPr>
              <a:t> </a:t>
            </a:r>
            <a:r>
              <a:rPr lang="en-US" sz="2200" b="1" dirty="0" smtClean="0">
                <a:solidFill>
                  <a:srgbClr val="FF0000"/>
                </a:solidFill>
              </a:rPr>
              <a:t>(</a:t>
            </a:r>
            <a:r>
              <a:rPr lang="en-US" sz="2200" b="1" dirty="0" err="1" smtClean="0">
                <a:solidFill>
                  <a:srgbClr val="FF0000"/>
                </a:solidFill>
              </a:rPr>
              <a:t>Bản</a:t>
            </a:r>
            <a:r>
              <a:rPr lang="en-US" sz="2200" b="1" dirty="0" smtClean="0">
                <a:solidFill>
                  <a:srgbClr val="FF0000"/>
                </a:solidFill>
              </a:rPr>
              <a:t> </a:t>
            </a:r>
            <a:r>
              <a:rPr lang="en-US" sz="2200" b="1" dirty="0" err="1" smtClean="0">
                <a:solidFill>
                  <a:srgbClr val="FF0000"/>
                </a:solidFill>
              </a:rPr>
              <a:t>chất</a:t>
            </a:r>
            <a:r>
              <a:rPr lang="en-US" sz="2200" b="1" dirty="0" smtClean="0">
                <a:solidFill>
                  <a:srgbClr val="FF0000"/>
                </a:solidFill>
              </a:rPr>
              <a:t> </a:t>
            </a:r>
            <a:r>
              <a:rPr lang="en-US" sz="2200" b="1" dirty="0" err="1" smtClean="0">
                <a:solidFill>
                  <a:srgbClr val="FF0000"/>
                </a:solidFill>
              </a:rPr>
              <a:t>là</a:t>
            </a:r>
            <a:r>
              <a:rPr lang="en-US" sz="2200" b="1" dirty="0" smtClean="0">
                <a:solidFill>
                  <a:srgbClr val="FF0000"/>
                </a:solidFill>
              </a:rPr>
              <a:t> </a:t>
            </a:r>
            <a:r>
              <a:rPr lang="en-US" sz="2200" b="1" dirty="0" err="1" smtClean="0">
                <a:solidFill>
                  <a:srgbClr val="FF0000"/>
                </a:solidFill>
              </a:rPr>
              <a:t>gia</a:t>
            </a:r>
            <a:r>
              <a:rPr lang="en-US" sz="2200" b="1" dirty="0" smtClean="0">
                <a:solidFill>
                  <a:srgbClr val="FF0000"/>
                </a:solidFill>
              </a:rPr>
              <a:t> </a:t>
            </a:r>
            <a:r>
              <a:rPr lang="en-US" sz="2200" b="1" dirty="0" err="1" smtClean="0">
                <a:solidFill>
                  <a:srgbClr val="FF0000"/>
                </a:solidFill>
              </a:rPr>
              <a:t>hạn</a:t>
            </a:r>
            <a:r>
              <a:rPr lang="en-US" sz="2200" b="1" dirty="0" smtClean="0">
                <a:solidFill>
                  <a:srgbClr val="FF0000"/>
                </a:solidFill>
              </a:rPr>
              <a:t> </a:t>
            </a:r>
            <a:r>
              <a:rPr lang="en-US" sz="2200" b="1" dirty="0" err="1" smtClean="0">
                <a:solidFill>
                  <a:srgbClr val="FF0000"/>
                </a:solidFill>
              </a:rPr>
              <a:t>khoản</a:t>
            </a:r>
            <a:r>
              <a:rPr lang="en-US" sz="2200" b="1" dirty="0" smtClean="0">
                <a:solidFill>
                  <a:srgbClr val="FF0000"/>
                </a:solidFill>
              </a:rPr>
              <a:t> </a:t>
            </a:r>
            <a:r>
              <a:rPr lang="en-US" sz="2200" b="1" dirty="0" err="1" smtClean="0">
                <a:solidFill>
                  <a:srgbClr val="FF0000"/>
                </a:solidFill>
              </a:rPr>
              <a:t>vay</a:t>
            </a:r>
            <a:r>
              <a:rPr lang="en-US" sz="2200" b="1" dirty="0" smtClean="0">
                <a:solidFill>
                  <a:srgbClr val="FF0000"/>
                </a:solidFill>
              </a:rPr>
              <a:t> cũ) </a:t>
            </a: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449353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defRPr/>
            </a:pPr>
            <a:r>
              <a:rPr lang="en-US" sz="2400" dirty="0" smtClean="0">
                <a:solidFill>
                  <a:srgbClr val="FF0000"/>
                </a:solidFill>
              </a:rPr>
              <a:t>(7.3) </a:t>
            </a:r>
            <a:r>
              <a:rPr lang="en-US" sz="2400" dirty="0" err="1" smtClean="0">
                <a:solidFill>
                  <a:srgbClr val="FF0000"/>
                </a:solidFill>
              </a:rPr>
              <a:t>Khi</a:t>
            </a:r>
            <a:r>
              <a:rPr lang="en-US" sz="2400" dirty="0" smtClean="0">
                <a:solidFill>
                  <a:srgbClr val="FF0000"/>
                </a:solidFill>
              </a:rPr>
              <a:t> vi phạm </a:t>
            </a:r>
            <a:r>
              <a:rPr lang="en-US" sz="2400" dirty="0" err="1" smtClean="0">
                <a:solidFill>
                  <a:srgbClr val="FF0000"/>
                </a:solidFill>
              </a:rPr>
              <a:t>điều</a:t>
            </a:r>
            <a:r>
              <a:rPr lang="en-US" sz="2400" dirty="0" smtClean="0">
                <a:solidFill>
                  <a:srgbClr val="FF0000"/>
                </a:solidFill>
              </a:rPr>
              <a:t> </a:t>
            </a:r>
            <a:r>
              <a:rPr lang="en-US" sz="2400" dirty="0" err="1" smtClean="0">
                <a:solidFill>
                  <a:srgbClr val="FF0000"/>
                </a:solidFill>
              </a:rPr>
              <a:t>khoản</a:t>
            </a:r>
            <a:r>
              <a:rPr lang="en-US" sz="2400" dirty="0" smtClean="0">
                <a:solidFill>
                  <a:srgbClr val="FF0000"/>
                </a:solidFill>
              </a:rPr>
              <a:t> </a:t>
            </a:r>
            <a:r>
              <a:rPr lang="en-US" sz="2400" dirty="0" err="1" smtClean="0">
                <a:solidFill>
                  <a:srgbClr val="FF0000"/>
                </a:solidFill>
              </a:rPr>
              <a:t>vay</a:t>
            </a:r>
            <a:endParaRPr lang="en-US" sz="2400" dirty="0" smtClean="0">
              <a:solidFill>
                <a:srgbClr val="FF0000"/>
              </a:solidFill>
            </a:endParaRPr>
          </a:p>
          <a:p>
            <a:pPr algn="just">
              <a:defRPr/>
            </a:pPr>
            <a:endParaRPr lang="en-US" sz="2000" b="1" dirty="0" smtClean="0">
              <a:solidFill>
                <a:srgbClr val="FF0000"/>
              </a:solidFill>
            </a:endParaRPr>
          </a:p>
          <a:p>
            <a:pPr marL="228600" indent="-228600" algn="just">
              <a:buClr>
                <a:schemeClr val="tx1"/>
              </a:buClr>
              <a:buFont typeface="Wingdings" pitchFamily="2" charset="2"/>
              <a:buChar char="ü"/>
              <a:defRPr/>
            </a:pPr>
            <a:r>
              <a:rPr lang="en-US" sz="2200" dirty="0" err="1" smtClean="0">
                <a:solidFill>
                  <a:srgbClr val="FF0000"/>
                </a:solidFill>
              </a:rPr>
              <a:t>Khi</a:t>
            </a:r>
            <a:r>
              <a:rPr lang="en-US" sz="2200" dirty="0" smtClean="0">
                <a:solidFill>
                  <a:srgbClr val="FF0000"/>
                </a:solidFill>
              </a:rPr>
              <a:t> vi phạm </a:t>
            </a:r>
            <a:r>
              <a:rPr lang="en-US" sz="2200" dirty="0" err="1" smtClean="0">
                <a:solidFill>
                  <a:srgbClr val="FF0000"/>
                </a:solidFill>
              </a:rPr>
              <a:t>điều</a:t>
            </a:r>
            <a:r>
              <a:rPr lang="en-US" sz="2200" dirty="0" smtClean="0">
                <a:solidFill>
                  <a:srgbClr val="FF0000"/>
                </a:solidFill>
              </a:rPr>
              <a:t> </a:t>
            </a:r>
            <a:r>
              <a:rPr lang="en-US" sz="2200" dirty="0" err="1" smtClean="0">
                <a:solidFill>
                  <a:srgbClr val="FF0000"/>
                </a:solidFill>
              </a:rPr>
              <a:t>khoản</a:t>
            </a:r>
            <a:r>
              <a:rPr lang="en-US" sz="2200" dirty="0" smtClean="0">
                <a:solidFill>
                  <a:srgbClr val="FF0000"/>
                </a:solidFill>
              </a:rPr>
              <a:t> </a:t>
            </a:r>
            <a:r>
              <a:rPr lang="en-US" sz="2200" dirty="0" err="1" smtClean="0">
                <a:solidFill>
                  <a:srgbClr val="FF0000"/>
                </a:solidFill>
              </a:rPr>
              <a:t>của</a:t>
            </a:r>
            <a:r>
              <a:rPr lang="en-US" sz="2200" dirty="0" smtClean="0">
                <a:solidFill>
                  <a:srgbClr val="FF0000"/>
                </a:solidFill>
              </a:rPr>
              <a:t> </a:t>
            </a:r>
            <a:r>
              <a:rPr lang="en-US" sz="2200" dirty="0" err="1" smtClean="0">
                <a:solidFill>
                  <a:srgbClr val="FF0000"/>
                </a:solidFill>
              </a:rPr>
              <a:t>hợp</a:t>
            </a:r>
            <a:r>
              <a:rPr lang="en-US" sz="2200" dirty="0" smtClean="0">
                <a:solidFill>
                  <a:srgbClr val="FF0000"/>
                </a:solidFill>
              </a:rPr>
              <a:t> </a:t>
            </a:r>
            <a:r>
              <a:rPr lang="en-US" sz="2200" dirty="0" err="1" smtClean="0">
                <a:solidFill>
                  <a:srgbClr val="FF0000"/>
                </a:solidFill>
              </a:rPr>
              <a:t>đồng</a:t>
            </a:r>
            <a:r>
              <a:rPr lang="en-US" sz="2200" dirty="0" smtClean="0">
                <a:solidFill>
                  <a:srgbClr val="FF0000"/>
                </a:solidFill>
              </a:rPr>
              <a:t> </a:t>
            </a:r>
            <a:r>
              <a:rPr lang="en-US" sz="2200" dirty="0" err="1" smtClean="0">
                <a:solidFill>
                  <a:srgbClr val="FF0000"/>
                </a:solidFill>
              </a:rPr>
              <a:t>vay</a:t>
            </a:r>
            <a:r>
              <a:rPr lang="en-US" sz="2200" dirty="0" smtClean="0">
                <a:solidFill>
                  <a:srgbClr val="FF0000"/>
                </a:solidFill>
              </a:rPr>
              <a:t> </a:t>
            </a:r>
            <a:r>
              <a:rPr lang="en-US" sz="2200" dirty="0" err="1" smtClean="0">
                <a:solidFill>
                  <a:srgbClr val="FF0000"/>
                </a:solidFill>
              </a:rPr>
              <a:t>dài</a:t>
            </a:r>
            <a:r>
              <a:rPr lang="en-US" sz="2200" dirty="0" smtClean="0">
                <a:solidFill>
                  <a:srgbClr val="FF0000"/>
                </a:solidFill>
              </a:rPr>
              <a:t> </a:t>
            </a:r>
            <a:r>
              <a:rPr lang="en-US" sz="2200" dirty="0" err="1" smtClean="0">
                <a:solidFill>
                  <a:srgbClr val="FF0000"/>
                </a:solidFill>
              </a:rPr>
              <a:t>hạn</a:t>
            </a:r>
            <a:r>
              <a:rPr lang="en-US" sz="2200" dirty="0" smtClean="0">
                <a:solidFill>
                  <a:srgbClr val="FF0000"/>
                </a:solidFill>
              </a:rPr>
              <a:t> </a:t>
            </a:r>
            <a:r>
              <a:rPr lang="en-US" sz="2200" dirty="0" err="1" smtClean="0">
                <a:solidFill>
                  <a:srgbClr val="FF0000"/>
                </a:solidFill>
              </a:rPr>
              <a:t>trước</a:t>
            </a:r>
            <a:r>
              <a:rPr lang="en-US" sz="2200" dirty="0" smtClean="0">
                <a:solidFill>
                  <a:srgbClr val="FF0000"/>
                </a:solidFill>
              </a:rPr>
              <a:t> </a:t>
            </a:r>
            <a:r>
              <a:rPr lang="en-US" sz="2200" dirty="0" err="1" smtClean="0">
                <a:solidFill>
                  <a:srgbClr val="FF0000"/>
                </a:solidFill>
              </a:rPr>
              <a:t>hoặc</a:t>
            </a:r>
            <a:r>
              <a:rPr lang="en-US" sz="2200" dirty="0" smtClean="0">
                <a:solidFill>
                  <a:srgbClr val="FF0000"/>
                </a:solidFill>
              </a:rPr>
              <a:t> </a:t>
            </a:r>
            <a:r>
              <a:rPr lang="en-US" sz="2200" dirty="0" err="1" smtClean="0">
                <a:solidFill>
                  <a:srgbClr val="FF0000"/>
                </a:solidFill>
              </a:rPr>
              <a:t>vào</a:t>
            </a:r>
            <a:r>
              <a:rPr lang="en-US" sz="2200" dirty="0" smtClean="0">
                <a:solidFill>
                  <a:srgbClr val="FF0000"/>
                </a:solidFill>
              </a:rPr>
              <a:t> </a:t>
            </a:r>
            <a:r>
              <a:rPr lang="en-US" sz="2200" dirty="0" err="1" smtClean="0">
                <a:solidFill>
                  <a:srgbClr val="FF0000"/>
                </a:solidFill>
              </a:rPr>
              <a:t>ngày</a:t>
            </a:r>
            <a:r>
              <a:rPr lang="en-US" sz="2200" dirty="0" smtClean="0">
                <a:solidFill>
                  <a:srgbClr val="FF0000"/>
                </a:solidFill>
              </a:rPr>
              <a:t> </a:t>
            </a:r>
            <a:r>
              <a:rPr lang="en-US" sz="2200" dirty="0" err="1" smtClean="0">
                <a:solidFill>
                  <a:srgbClr val="FF0000"/>
                </a:solidFill>
              </a:rPr>
              <a:t>báo</a:t>
            </a:r>
            <a:r>
              <a:rPr lang="en-US" sz="2200" dirty="0" smtClean="0">
                <a:solidFill>
                  <a:srgbClr val="FF0000"/>
                </a:solidFill>
              </a:rPr>
              <a:t> </a:t>
            </a:r>
            <a:r>
              <a:rPr lang="en-US" sz="2200" dirty="0" err="1" smtClean="0">
                <a:solidFill>
                  <a:srgbClr val="FF0000"/>
                </a:solidFill>
              </a:rPr>
              <a:t>cáo</a:t>
            </a:r>
            <a:r>
              <a:rPr lang="en-US" sz="2200" dirty="0" smtClean="0">
                <a:solidFill>
                  <a:srgbClr val="FF0000"/>
                </a:solidFill>
              </a:rPr>
              <a:t> </a:t>
            </a:r>
            <a:r>
              <a:rPr lang="en-US" sz="2200" dirty="0" err="1" smtClean="0">
                <a:solidFill>
                  <a:srgbClr val="FF0000"/>
                </a:solidFill>
              </a:rPr>
              <a:t>dẫn</a:t>
            </a:r>
            <a:r>
              <a:rPr lang="en-US" sz="2200" dirty="0" smtClean="0">
                <a:solidFill>
                  <a:srgbClr val="FF0000"/>
                </a:solidFill>
              </a:rPr>
              <a:t> </a:t>
            </a:r>
            <a:r>
              <a:rPr lang="en-US" sz="2200" dirty="0" err="1" smtClean="0">
                <a:solidFill>
                  <a:srgbClr val="FF0000"/>
                </a:solidFill>
              </a:rPr>
              <a:t>đến</a:t>
            </a:r>
            <a:r>
              <a:rPr lang="en-US" sz="2200" dirty="0" smtClean="0">
                <a:solidFill>
                  <a:srgbClr val="FF0000"/>
                </a:solidFill>
              </a:rPr>
              <a:t> </a:t>
            </a:r>
            <a:r>
              <a:rPr lang="en-US" sz="2200" dirty="0" err="1" smtClean="0">
                <a:solidFill>
                  <a:srgbClr val="FF0000"/>
                </a:solidFill>
              </a:rPr>
              <a:t>việc</a:t>
            </a:r>
            <a:r>
              <a:rPr lang="en-US" sz="2200" dirty="0" smtClean="0">
                <a:solidFill>
                  <a:srgbClr val="FF0000"/>
                </a:solidFill>
              </a:rPr>
              <a:t> </a:t>
            </a:r>
            <a:r>
              <a:rPr lang="en-US" sz="2200" dirty="0" err="1" smtClean="0">
                <a:solidFill>
                  <a:srgbClr val="FF0000"/>
                </a:solidFill>
              </a:rPr>
              <a:t>khoản</a:t>
            </a:r>
            <a:r>
              <a:rPr lang="en-US" sz="2200" dirty="0" smtClean="0">
                <a:solidFill>
                  <a:srgbClr val="FF0000"/>
                </a:solidFill>
              </a:rPr>
              <a:t> </a:t>
            </a:r>
            <a:r>
              <a:rPr lang="en-US" sz="2200" dirty="0" err="1" smtClean="0">
                <a:solidFill>
                  <a:srgbClr val="FF0000"/>
                </a:solidFill>
              </a:rPr>
              <a:t>nợ</a:t>
            </a:r>
            <a:r>
              <a:rPr lang="en-US" sz="2200" dirty="0" smtClean="0">
                <a:solidFill>
                  <a:srgbClr val="FF0000"/>
                </a:solidFill>
              </a:rPr>
              <a:t> </a:t>
            </a:r>
            <a:r>
              <a:rPr lang="en-US" sz="2200" dirty="0" err="1" smtClean="0">
                <a:solidFill>
                  <a:srgbClr val="FF0000"/>
                </a:solidFill>
              </a:rPr>
              <a:t>phải</a:t>
            </a:r>
            <a:r>
              <a:rPr lang="en-US" sz="2200" dirty="0" smtClean="0">
                <a:solidFill>
                  <a:srgbClr val="FF0000"/>
                </a:solidFill>
              </a:rPr>
              <a:t> </a:t>
            </a:r>
            <a:r>
              <a:rPr lang="en-US" sz="2200" dirty="0" err="1" smtClean="0">
                <a:solidFill>
                  <a:srgbClr val="FF0000"/>
                </a:solidFill>
              </a:rPr>
              <a:t>trả</a:t>
            </a:r>
            <a:r>
              <a:rPr lang="en-US" sz="2200" dirty="0" smtClean="0">
                <a:solidFill>
                  <a:srgbClr val="FF0000"/>
                </a:solidFill>
              </a:rPr>
              <a:t> </a:t>
            </a:r>
            <a:r>
              <a:rPr lang="en-US" sz="2200" dirty="0" err="1" smtClean="0">
                <a:solidFill>
                  <a:srgbClr val="FF0000"/>
                </a:solidFill>
              </a:rPr>
              <a:t>dài</a:t>
            </a:r>
            <a:r>
              <a:rPr lang="en-US" sz="2200" dirty="0" smtClean="0">
                <a:solidFill>
                  <a:srgbClr val="FF0000"/>
                </a:solidFill>
              </a:rPr>
              <a:t> </a:t>
            </a:r>
            <a:r>
              <a:rPr lang="en-US" sz="2200" dirty="0" err="1" smtClean="0">
                <a:solidFill>
                  <a:srgbClr val="FF0000"/>
                </a:solidFill>
              </a:rPr>
              <a:t>hạn</a:t>
            </a:r>
            <a:r>
              <a:rPr lang="en-US" sz="2200" dirty="0" smtClean="0">
                <a:solidFill>
                  <a:srgbClr val="FF0000"/>
                </a:solidFill>
              </a:rPr>
              <a:t> </a:t>
            </a:r>
            <a:r>
              <a:rPr lang="en-US" sz="2200" dirty="0" err="1" smtClean="0">
                <a:solidFill>
                  <a:srgbClr val="FF0000"/>
                </a:solidFill>
              </a:rPr>
              <a:t>trở</a:t>
            </a:r>
            <a:r>
              <a:rPr lang="en-US" sz="2200" dirty="0" smtClean="0">
                <a:solidFill>
                  <a:srgbClr val="FF0000"/>
                </a:solidFill>
              </a:rPr>
              <a:t> </a:t>
            </a:r>
            <a:r>
              <a:rPr lang="en-US" sz="2200" dirty="0" err="1" smtClean="0">
                <a:solidFill>
                  <a:srgbClr val="FF0000"/>
                </a:solidFill>
              </a:rPr>
              <a:t>thành</a:t>
            </a:r>
            <a:r>
              <a:rPr lang="en-US" sz="2200" dirty="0" smtClean="0">
                <a:solidFill>
                  <a:srgbClr val="FF0000"/>
                </a:solidFill>
              </a:rPr>
              <a:t> </a:t>
            </a:r>
            <a:r>
              <a:rPr lang="en-US" sz="2200" dirty="0" err="1" smtClean="0">
                <a:solidFill>
                  <a:srgbClr val="FF0000"/>
                </a:solidFill>
              </a:rPr>
              <a:t>khoản</a:t>
            </a:r>
            <a:r>
              <a:rPr lang="en-US" sz="2200" dirty="0" smtClean="0">
                <a:solidFill>
                  <a:srgbClr val="FF0000"/>
                </a:solidFill>
              </a:rPr>
              <a:t> </a:t>
            </a:r>
            <a:r>
              <a:rPr lang="en-US" sz="2200" dirty="0" err="1" smtClean="0">
                <a:solidFill>
                  <a:srgbClr val="FF0000"/>
                </a:solidFill>
              </a:rPr>
              <a:t>phải</a:t>
            </a:r>
            <a:r>
              <a:rPr lang="en-US" sz="2200" dirty="0" smtClean="0">
                <a:solidFill>
                  <a:srgbClr val="FF0000"/>
                </a:solidFill>
              </a:rPr>
              <a:t> </a:t>
            </a:r>
            <a:r>
              <a:rPr lang="en-US" sz="2200" dirty="0" err="1" smtClean="0">
                <a:solidFill>
                  <a:srgbClr val="FF0000"/>
                </a:solidFill>
              </a:rPr>
              <a:t>trả</a:t>
            </a:r>
            <a:r>
              <a:rPr lang="en-US" sz="2200" dirty="0" smtClean="0">
                <a:solidFill>
                  <a:srgbClr val="FF0000"/>
                </a:solidFill>
              </a:rPr>
              <a:t> </a:t>
            </a:r>
            <a:r>
              <a:rPr lang="en-US" sz="2200" dirty="0" err="1" smtClean="0">
                <a:solidFill>
                  <a:srgbClr val="FF0000"/>
                </a:solidFill>
              </a:rPr>
              <a:t>theo</a:t>
            </a:r>
            <a:r>
              <a:rPr lang="en-US" sz="2200" dirty="0" smtClean="0">
                <a:solidFill>
                  <a:srgbClr val="FF0000"/>
                </a:solidFill>
              </a:rPr>
              <a:t> </a:t>
            </a:r>
            <a:r>
              <a:rPr lang="en-US" sz="2200" dirty="0" err="1" smtClean="0">
                <a:solidFill>
                  <a:srgbClr val="FF0000"/>
                </a:solidFill>
              </a:rPr>
              <a:t>yêu</a:t>
            </a:r>
            <a:r>
              <a:rPr lang="en-US" sz="2200" dirty="0" smtClean="0">
                <a:solidFill>
                  <a:srgbClr val="FF0000"/>
                </a:solidFill>
              </a:rPr>
              <a:t> </a:t>
            </a:r>
            <a:r>
              <a:rPr lang="en-US" sz="2200" dirty="0" err="1" smtClean="0">
                <a:solidFill>
                  <a:srgbClr val="FF0000"/>
                </a:solidFill>
              </a:rPr>
              <a:t>cầu</a:t>
            </a:r>
            <a:r>
              <a:rPr lang="en-US" sz="2200" dirty="0" smtClean="0">
                <a:solidFill>
                  <a:srgbClr val="FF0000"/>
                </a:solidFill>
              </a:rPr>
              <a:t> </a:t>
            </a:r>
            <a:r>
              <a:rPr lang="en-US" sz="2200" dirty="0" err="1" smtClean="0">
                <a:solidFill>
                  <a:srgbClr val="FF0000"/>
                </a:solidFill>
              </a:rPr>
              <a:t>thì</a:t>
            </a:r>
            <a:r>
              <a:rPr lang="en-US" sz="2200" dirty="0" smtClean="0">
                <a:solidFill>
                  <a:srgbClr val="FF0000"/>
                </a:solidFill>
              </a:rPr>
              <a:t> </a:t>
            </a:r>
            <a:r>
              <a:rPr lang="en-US" sz="2200" dirty="0" err="1" smtClean="0">
                <a:solidFill>
                  <a:srgbClr val="FF0000"/>
                </a:solidFill>
              </a:rPr>
              <a:t>phải</a:t>
            </a:r>
            <a:r>
              <a:rPr lang="en-US" sz="2200" dirty="0" smtClean="0">
                <a:solidFill>
                  <a:srgbClr val="FF0000"/>
                </a:solidFill>
              </a:rPr>
              <a:t> </a:t>
            </a:r>
            <a:r>
              <a:rPr lang="en-US" sz="2200" dirty="0" err="1" smtClean="0">
                <a:solidFill>
                  <a:srgbClr val="FF0000"/>
                </a:solidFill>
              </a:rPr>
              <a:t>phân</a:t>
            </a:r>
            <a:r>
              <a:rPr lang="en-US" sz="2200" dirty="0" smtClean="0">
                <a:solidFill>
                  <a:srgbClr val="FF0000"/>
                </a:solidFill>
              </a:rPr>
              <a:t> </a:t>
            </a:r>
            <a:r>
              <a:rPr lang="en-US" sz="2200" dirty="0" err="1" smtClean="0">
                <a:solidFill>
                  <a:srgbClr val="FF0000"/>
                </a:solidFill>
              </a:rPr>
              <a:t>loại</a:t>
            </a:r>
            <a:r>
              <a:rPr lang="en-US" sz="2200" dirty="0" smtClean="0">
                <a:solidFill>
                  <a:srgbClr val="FF0000"/>
                </a:solidFill>
              </a:rPr>
              <a:t> </a:t>
            </a:r>
            <a:r>
              <a:rPr lang="en-US" sz="2200" dirty="0" err="1" smtClean="0">
                <a:solidFill>
                  <a:srgbClr val="FF0000"/>
                </a:solidFill>
              </a:rPr>
              <a:t>là</a:t>
            </a:r>
            <a:r>
              <a:rPr lang="en-US" sz="2200" dirty="0" smtClean="0">
                <a:solidFill>
                  <a:srgbClr val="FF0000"/>
                </a:solidFill>
              </a:rPr>
              <a:t> </a:t>
            </a:r>
            <a:r>
              <a:rPr lang="en-US" sz="2200" dirty="0" err="1" smtClean="0">
                <a:solidFill>
                  <a:srgbClr val="FF0000"/>
                </a:solidFill>
              </a:rPr>
              <a:t>nợ</a:t>
            </a:r>
            <a:r>
              <a:rPr lang="en-US" sz="2200" dirty="0" smtClean="0">
                <a:solidFill>
                  <a:srgbClr val="FF0000"/>
                </a:solidFill>
              </a:rPr>
              <a:t> </a:t>
            </a:r>
            <a:r>
              <a:rPr lang="en-US" sz="2200" dirty="0" err="1" smtClean="0">
                <a:solidFill>
                  <a:srgbClr val="FF0000"/>
                </a:solidFill>
              </a:rPr>
              <a:t>ngắn</a:t>
            </a:r>
            <a:r>
              <a:rPr lang="en-US" sz="2200" dirty="0" smtClean="0">
                <a:solidFill>
                  <a:srgbClr val="FF0000"/>
                </a:solidFill>
              </a:rPr>
              <a:t> </a:t>
            </a:r>
            <a:r>
              <a:rPr lang="en-US" sz="2200" dirty="0" err="1" smtClean="0">
                <a:solidFill>
                  <a:srgbClr val="FF0000"/>
                </a:solidFill>
              </a:rPr>
              <a:t>hạn</a:t>
            </a:r>
            <a:r>
              <a:rPr lang="en-US" sz="2200" dirty="0" smtClean="0">
                <a:solidFill>
                  <a:srgbClr val="FF0000"/>
                </a:solidFill>
              </a:rPr>
              <a:t>, </a:t>
            </a:r>
            <a:r>
              <a:rPr lang="en-US" sz="2200" dirty="0" err="1" smtClean="0">
                <a:solidFill>
                  <a:srgbClr val="FF0000"/>
                </a:solidFill>
              </a:rPr>
              <a:t>kể</a:t>
            </a:r>
            <a:r>
              <a:rPr lang="en-US" sz="2200" dirty="0" smtClean="0">
                <a:solidFill>
                  <a:srgbClr val="FF0000"/>
                </a:solidFill>
              </a:rPr>
              <a:t> </a:t>
            </a:r>
            <a:r>
              <a:rPr lang="en-US" sz="2200" dirty="0" err="1" smtClean="0">
                <a:solidFill>
                  <a:srgbClr val="FF0000"/>
                </a:solidFill>
              </a:rPr>
              <a:t>cả</a:t>
            </a:r>
            <a:r>
              <a:rPr lang="en-US" sz="2200" dirty="0" smtClean="0">
                <a:solidFill>
                  <a:srgbClr val="FF0000"/>
                </a:solidFill>
              </a:rPr>
              <a:t> </a:t>
            </a:r>
            <a:r>
              <a:rPr lang="en-US" sz="2200" dirty="0" err="1" smtClean="0">
                <a:solidFill>
                  <a:srgbClr val="FF0000"/>
                </a:solidFill>
              </a:rPr>
              <a:t>khi</a:t>
            </a:r>
            <a:r>
              <a:rPr lang="en-US" sz="2200" dirty="0" smtClean="0">
                <a:solidFill>
                  <a:srgbClr val="FF0000"/>
                </a:solidFill>
              </a:rPr>
              <a:t> </a:t>
            </a:r>
            <a:r>
              <a:rPr lang="en-US" sz="2200" dirty="0" err="1" smtClean="0">
                <a:solidFill>
                  <a:srgbClr val="FF0000"/>
                </a:solidFill>
              </a:rPr>
              <a:t>sau</a:t>
            </a:r>
            <a:r>
              <a:rPr lang="en-US" sz="2200" dirty="0" smtClean="0">
                <a:solidFill>
                  <a:srgbClr val="FF0000"/>
                </a:solidFill>
              </a:rPr>
              <a:t> </a:t>
            </a:r>
            <a:r>
              <a:rPr lang="en-US" sz="2200" dirty="0" err="1" smtClean="0">
                <a:solidFill>
                  <a:srgbClr val="FF0000"/>
                </a:solidFill>
              </a:rPr>
              <a:t>ngày</a:t>
            </a:r>
            <a:r>
              <a:rPr lang="en-US" sz="2200" dirty="0" smtClean="0">
                <a:solidFill>
                  <a:srgbClr val="FF0000"/>
                </a:solidFill>
              </a:rPr>
              <a:t> </a:t>
            </a:r>
            <a:r>
              <a:rPr lang="en-US" sz="2200" dirty="0" err="1" smtClean="0">
                <a:solidFill>
                  <a:srgbClr val="FF0000"/>
                </a:solidFill>
              </a:rPr>
              <a:t>báo</a:t>
            </a:r>
            <a:r>
              <a:rPr lang="en-US" sz="2200" dirty="0" smtClean="0">
                <a:solidFill>
                  <a:srgbClr val="FF0000"/>
                </a:solidFill>
              </a:rPr>
              <a:t> </a:t>
            </a:r>
            <a:r>
              <a:rPr lang="en-US" sz="2200" dirty="0" err="1" smtClean="0">
                <a:solidFill>
                  <a:srgbClr val="FF0000"/>
                </a:solidFill>
              </a:rPr>
              <a:t>cáo</a:t>
            </a:r>
            <a:r>
              <a:rPr lang="en-US" sz="2200" dirty="0" smtClean="0">
                <a:solidFill>
                  <a:srgbClr val="FF0000"/>
                </a:solidFill>
              </a:rPr>
              <a:t> và </a:t>
            </a:r>
            <a:r>
              <a:rPr lang="en-US" sz="2200" dirty="0" err="1" smtClean="0">
                <a:solidFill>
                  <a:srgbClr val="FF0000"/>
                </a:solidFill>
              </a:rPr>
              <a:t>trước</a:t>
            </a:r>
            <a:r>
              <a:rPr lang="en-US" sz="2200" dirty="0" smtClean="0">
                <a:solidFill>
                  <a:srgbClr val="FF0000"/>
                </a:solidFill>
              </a:rPr>
              <a:t> </a:t>
            </a:r>
            <a:r>
              <a:rPr lang="en-US" sz="2200" dirty="0" err="1" smtClean="0">
                <a:solidFill>
                  <a:srgbClr val="FF0000"/>
                </a:solidFill>
              </a:rPr>
              <a:t>khi</a:t>
            </a:r>
            <a:r>
              <a:rPr lang="en-US" sz="2200" dirty="0" smtClean="0">
                <a:solidFill>
                  <a:srgbClr val="FF0000"/>
                </a:solidFill>
              </a:rPr>
              <a:t> BCTC </a:t>
            </a:r>
            <a:r>
              <a:rPr lang="en-US" sz="2200" dirty="0" err="1" smtClean="0">
                <a:solidFill>
                  <a:srgbClr val="FF0000"/>
                </a:solidFill>
              </a:rPr>
              <a:t>được</a:t>
            </a:r>
            <a:r>
              <a:rPr lang="en-US" sz="2200" dirty="0" smtClean="0">
                <a:solidFill>
                  <a:srgbClr val="FF0000"/>
                </a:solidFill>
              </a:rPr>
              <a:t> </a:t>
            </a:r>
            <a:r>
              <a:rPr lang="en-US" sz="2200" dirty="0" err="1" smtClean="0">
                <a:solidFill>
                  <a:srgbClr val="FF0000"/>
                </a:solidFill>
              </a:rPr>
              <a:t>phát</a:t>
            </a:r>
            <a:r>
              <a:rPr lang="en-US" sz="2200" dirty="0" smtClean="0">
                <a:solidFill>
                  <a:srgbClr val="FF0000"/>
                </a:solidFill>
              </a:rPr>
              <a:t> hành, </a:t>
            </a:r>
            <a:r>
              <a:rPr lang="en-US" sz="2200" dirty="0" err="1" smtClean="0">
                <a:solidFill>
                  <a:srgbClr val="FF0000"/>
                </a:solidFill>
              </a:rPr>
              <a:t>bên</a:t>
            </a:r>
            <a:r>
              <a:rPr lang="en-US" sz="2200" dirty="0" smtClean="0">
                <a:solidFill>
                  <a:srgbClr val="FF0000"/>
                </a:solidFill>
              </a:rPr>
              <a:t> </a:t>
            </a:r>
            <a:r>
              <a:rPr lang="en-US" sz="2200" dirty="0" err="1" smtClean="0">
                <a:solidFill>
                  <a:srgbClr val="FF0000"/>
                </a:solidFill>
              </a:rPr>
              <a:t>cho</a:t>
            </a:r>
            <a:r>
              <a:rPr lang="en-US" sz="2200" dirty="0" smtClean="0">
                <a:solidFill>
                  <a:srgbClr val="FF0000"/>
                </a:solidFill>
              </a:rPr>
              <a:t> </a:t>
            </a:r>
            <a:r>
              <a:rPr lang="en-US" sz="2200" dirty="0" err="1" smtClean="0">
                <a:solidFill>
                  <a:srgbClr val="FF0000"/>
                </a:solidFill>
              </a:rPr>
              <a:t>vay</a:t>
            </a:r>
            <a:r>
              <a:rPr lang="en-US" sz="2200" dirty="0" smtClean="0">
                <a:solidFill>
                  <a:srgbClr val="FF0000"/>
                </a:solidFill>
              </a:rPr>
              <a:t> </a:t>
            </a:r>
            <a:r>
              <a:rPr lang="en-US" sz="2200" dirty="0" err="1" smtClean="0">
                <a:solidFill>
                  <a:srgbClr val="FF0000"/>
                </a:solidFill>
              </a:rPr>
              <a:t>không</a:t>
            </a:r>
            <a:r>
              <a:rPr lang="en-US" sz="2200" dirty="0" smtClean="0">
                <a:solidFill>
                  <a:srgbClr val="FF0000"/>
                </a:solidFill>
              </a:rPr>
              <a:t> </a:t>
            </a:r>
            <a:r>
              <a:rPr lang="en-US" sz="2200" dirty="0" err="1" smtClean="0">
                <a:solidFill>
                  <a:srgbClr val="FF0000"/>
                </a:solidFill>
              </a:rPr>
              <a:t>yêu</a:t>
            </a:r>
            <a:r>
              <a:rPr lang="en-US" sz="2200" dirty="0" smtClean="0">
                <a:solidFill>
                  <a:srgbClr val="FF0000"/>
                </a:solidFill>
              </a:rPr>
              <a:t> </a:t>
            </a:r>
            <a:r>
              <a:rPr lang="en-US" sz="2200" dirty="0" err="1" smtClean="0">
                <a:solidFill>
                  <a:srgbClr val="FF0000"/>
                </a:solidFill>
              </a:rPr>
              <a:t>cầu</a:t>
            </a:r>
            <a:r>
              <a:rPr lang="en-US" sz="2200" dirty="0" smtClean="0">
                <a:solidFill>
                  <a:srgbClr val="FF0000"/>
                </a:solidFill>
              </a:rPr>
              <a:t> </a:t>
            </a:r>
            <a:r>
              <a:rPr lang="en-US" sz="2200" dirty="0" err="1" smtClean="0">
                <a:solidFill>
                  <a:srgbClr val="FF0000"/>
                </a:solidFill>
              </a:rPr>
              <a:t>phải</a:t>
            </a:r>
            <a:r>
              <a:rPr lang="en-US" sz="2200" dirty="0" smtClean="0">
                <a:solidFill>
                  <a:srgbClr val="FF0000"/>
                </a:solidFill>
              </a:rPr>
              <a:t> thanh toán </a:t>
            </a:r>
            <a:r>
              <a:rPr lang="en-US" sz="2200" dirty="0" err="1" smtClean="0">
                <a:solidFill>
                  <a:srgbClr val="FF0000"/>
                </a:solidFill>
              </a:rPr>
              <a:t>ngay</a:t>
            </a:r>
            <a:r>
              <a:rPr lang="en-US" sz="2200" dirty="0" smtClean="0">
                <a:solidFill>
                  <a:srgbClr val="FF0000"/>
                </a:solidFill>
              </a:rPr>
              <a:t> (do </a:t>
            </a:r>
            <a:r>
              <a:rPr lang="en-US" sz="2200" dirty="0" err="1" smtClean="0">
                <a:solidFill>
                  <a:srgbClr val="FF0000"/>
                </a:solidFill>
              </a:rPr>
              <a:t>vào</a:t>
            </a:r>
            <a:r>
              <a:rPr lang="en-US" sz="2200" dirty="0" smtClean="0">
                <a:solidFill>
                  <a:srgbClr val="FF0000"/>
                </a:solidFill>
              </a:rPr>
              <a:t> </a:t>
            </a:r>
            <a:r>
              <a:rPr lang="en-US" sz="2200" dirty="0" err="1" smtClean="0">
                <a:solidFill>
                  <a:srgbClr val="FF0000"/>
                </a:solidFill>
              </a:rPr>
              <a:t>ngày</a:t>
            </a:r>
            <a:r>
              <a:rPr lang="en-US" sz="2200" dirty="0" smtClean="0">
                <a:solidFill>
                  <a:srgbClr val="FF0000"/>
                </a:solidFill>
              </a:rPr>
              <a:t> </a:t>
            </a:r>
            <a:r>
              <a:rPr lang="en-US" sz="2200" dirty="0" err="1" smtClean="0">
                <a:solidFill>
                  <a:srgbClr val="FF0000"/>
                </a:solidFill>
              </a:rPr>
              <a:t>báo</a:t>
            </a:r>
            <a:r>
              <a:rPr lang="en-US" sz="2200" dirty="0" smtClean="0">
                <a:solidFill>
                  <a:srgbClr val="FF0000"/>
                </a:solidFill>
              </a:rPr>
              <a:t> </a:t>
            </a:r>
            <a:r>
              <a:rPr lang="en-US" sz="2200" dirty="0" err="1" smtClean="0">
                <a:solidFill>
                  <a:srgbClr val="FF0000"/>
                </a:solidFill>
              </a:rPr>
              <a:t>cáo</a:t>
            </a:r>
            <a:r>
              <a:rPr lang="en-US" sz="2200" dirty="0" smtClean="0">
                <a:solidFill>
                  <a:srgbClr val="FF0000"/>
                </a:solidFill>
              </a:rPr>
              <a:t> </a:t>
            </a:r>
            <a:r>
              <a:rPr lang="en-US" sz="2200" dirty="0" err="1" smtClean="0">
                <a:solidFill>
                  <a:srgbClr val="FF0000"/>
                </a:solidFill>
              </a:rPr>
              <a:t>đơn</a:t>
            </a:r>
            <a:r>
              <a:rPr lang="en-US" sz="2200" dirty="0" smtClean="0">
                <a:solidFill>
                  <a:srgbClr val="FF0000"/>
                </a:solidFill>
              </a:rPr>
              <a:t> </a:t>
            </a:r>
            <a:r>
              <a:rPr lang="en-US" sz="2200" dirty="0" err="1" smtClean="0">
                <a:solidFill>
                  <a:srgbClr val="FF0000"/>
                </a:solidFill>
              </a:rPr>
              <a:t>vị</a:t>
            </a:r>
            <a:r>
              <a:rPr lang="en-US" sz="2200" dirty="0" smtClean="0">
                <a:solidFill>
                  <a:srgbClr val="FF0000"/>
                </a:solidFill>
              </a:rPr>
              <a:t> </a:t>
            </a:r>
            <a:r>
              <a:rPr lang="en-US" sz="2200" dirty="0" err="1" smtClean="0">
                <a:solidFill>
                  <a:srgbClr val="FF0000"/>
                </a:solidFill>
              </a:rPr>
              <a:t>không</a:t>
            </a:r>
            <a:r>
              <a:rPr lang="en-US" sz="2200" dirty="0" smtClean="0">
                <a:solidFill>
                  <a:srgbClr val="FF0000"/>
                </a:solidFill>
              </a:rPr>
              <a:t> </a:t>
            </a:r>
            <a:r>
              <a:rPr lang="en-US" sz="2200" dirty="0" err="1" smtClean="0">
                <a:solidFill>
                  <a:srgbClr val="FF0000"/>
                </a:solidFill>
              </a:rPr>
              <a:t>có</a:t>
            </a:r>
            <a:r>
              <a:rPr lang="en-US" sz="2200" dirty="0" smtClean="0">
                <a:solidFill>
                  <a:srgbClr val="FF0000"/>
                </a:solidFill>
              </a:rPr>
              <a:t> </a:t>
            </a:r>
            <a:r>
              <a:rPr lang="en-US" sz="2200" dirty="0" err="1" smtClean="0">
                <a:solidFill>
                  <a:srgbClr val="FF0000"/>
                </a:solidFill>
              </a:rPr>
              <a:t>quyền</a:t>
            </a:r>
            <a:r>
              <a:rPr lang="en-US" sz="2200" dirty="0" smtClean="0">
                <a:solidFill>
                  <a:srgbClr val="FF0000"/>
                </a:solidFill>
              </a:rPr>
              <a:t> </a:t>
            </a:r>
            <a:r>
              <a:rPr lang="en-US" sz="2200" dirty="0" err="1" smtClean="0">
                <a:solidFill>
                  <a:srgbClr val="FF0000"/>
                </a:solidFill>
              </a:rPr>
              <a:t>trì</a:t>
            </a:r>
            <a:r>
              <a:rPr lang="en-US" sz="2200" dirty="0" smtClean="0">
                <a:solidFill>
                  <a:srgbClr val="FF0000"/>
                </a:solidFill>
              </a:rPr>
              <a:t> </a:t>
            </a:r>
            <a:r>
              <a:rPr lang="en-US" sz="2200" dirty="0" err="1" smtClean="0">
                <a:solidFill>
                  <a:srgbClr val="FF0000"/>
                </a:solidFill>
              </a:rPr>
              <a:t>hoãn</a:t>
            </a:r>
            <a:r>
              <a:rPr lang="en-US" sz="2200" dirty="0" smtClean="0">
                <a:solidFill>
                  <a:srgbClr val="FF0000"/>
                </a:solidFill>
              </a:rPr>
              <a:t> </a:t>
            </a:r>
            <a:r>
              <a:rPr lang="en-US" sz="2200" dirty="0" err="1" smtClean="0">
                <a:solidFill>
                  <a:srgbClr val="FF0000"/>
                </a:solidFill>
              </a:rPr>
              <a:t>vô</a:t>
            </a:r>
            <a:r>
              <a:rPr lang="en-US" sz="2200" dirty="0" smtClean="0">
                <a:solidFill>
                  <a:srgbClr val="FF0000"/>
                </a:solidFill>
              </a:rPr>
              <a:t> </a:t>
            </a:r>
            <a:r>
              <a:rPr lang="en-US" sz="2200" dirty="0" err="1" smtClean="0">
                <a:solidFill>
                  <a:srgbClr val="FF0000"/>
                </a:solidFill>
              </a:rPr>
              <a:t>điều</a:t>
            </a:r>
            <a:r>
              <a:rPr lang="en-US" sz="2200" dirty="0" smtClean="0">
                <a:solidFill>
                  <a:srgbClr val="FF0000"/>
                </a:solidFill>
              </a:rPr>
              <a:t> </a:t>
            </a:r>
            <a:r>
              <a:rPr lang="en-US" sz="2200" dirty="0" err="1" smtClean="0">
                <a:solidFill>
                  <a:srgbClr val="FF0000"/>
                </a:solidFill>
              </a:rPr>
              <a:t>kiện</a:t>
            </a:r>
            <a:r>
              <a:rPr lang="en-US" sz="2200" dirty="0" smtClean="0">
                <a:solidFill>
                  <a:srgbClr val="FF0000"/>
                </a:solidFill>
              </a:rPr>
              <a:t> </a:t>
            </a:r>
            <a:r>
              <a:rPr lang="en-US" sz="2200" dirty="0" err="1" smtClean="0">
                <a:solidFill>
                  <a:srgbClr val="FF0000"/>
                </a:solidFill>
              </a:rPr>
              <a:t>việc</a:t>
            </a:r>
            <a:r>
              <a:rPr lang="en-US" sz="2200" dirty="0" smtClean="0">
                <a:solidFill>
                  <a:srgbClr val="FF0000"/>
                </a:solidFill>
              </a:rPr>
              <a:t> thanh toán </a:t>
            </a:r>
            <a:r>
              <a:rPr lang="en-US" sz="2200" dirty="0" err="1" smtClean="0">
                <a:solidFill>
                  <a:srgbClr val="FF0000"/>
                </a:solidFill>
              </a:rPr>
              <a:t>trong</a:t>
            </a:r>
            <a:r>
              <a:rPr lang="en-US" sz="2200" dirty="0" smtClean="0">
                <a:solidFill>
                  <a:srgbClr val="FF0000"/>
                </a:solidFill>
              </a:rPr>
              <a:t> </a:t>
            </a:r>
            <a:r>
              <a:rPr lang="en-US" sz="2200" dirty="0" err="1" smtClean="0">
                <a:solidFill>
                  <a:srgbClr val="FF0000"/>
                </a:solidFill>
              </a:rPr>
              <a:t>vòng</a:t>
            </a:r>
            <a:r>
              <a:rPr lang="en-US" sz="2200" dirty="0" smtClean="0">
                <a:solidFill>
                  <a:srgbClr val="FF0000"/>
                </a:solidFill>
              </a:rPr>
              <a:t> </a:t>
            </a:r>
            <a:r>
              <a:rPr lang="en-US" sz="2200" dirty="0" err="1" smtClean="0">
                <a:solidFill>
                  <a:srgbClr val="FF0000"/>
                </a:solidFill>
              </a:rPr>
              <a:t>ít</a:t>
            </a:r>
            <a:r>
              <a:rPr lang="en-US" sz="2200" dirty="0" smtClean="0">
                <a:solidFill>
                  <a:srgbClr val="FF0000"/>
                </a:solidFill>
              </a:rPr>
              <a:t> </a:t>
            </a:r>
            <a:r>
              <a:rPr lang="en-US" sz="2200" dirty="0" err="1" smtClean="0">
                <a:solidFill>
                  <a:srgbClr val="FF0000"/>
                </a:solidFill>
              </a:rPr>
              <a:t>nhất</a:t>
            </a:r>
            <a:r>
              <a:rPr lang="en-US" sz="2200" dirty="0" smtClean="0">
                <a:solidFill>
                  <a:srgbClr val="FF0000"/>
                </a:solidFill>
              </a:rPr>
              <a:t> </a:t>
            </a:r>
            <a:r>
              <a:rPr lang="en-US" sz="2200" dirty="0" err="1" smtClean="0">
                <a:solidFill>
                  <a:srgbClr val="FF0000"/>
                </a:solidFill>
              </a:rPr>
              <a:t>là</a:t>
            </a:r>
            <a:r>
              <a:rPr lang="en-US" sz="2200" dirty="0" smtClean="0">
                <a:solidFill>
                  <a:srgbClr val="FF0000"/>
                </a:solidFill>
              </a:rPr>
              <a:t> 12 </a:t>
            </a:r>
            <a:r>
              <a:rPr lang="en-US" sz="2200" dirty="0" err="1" smtClean="0">
                <a:solidFill>
                  <a:srgbClr val="FF0000"/>
                </a:solidFill>
              </a:rPr>
              <a:t>tháng</a:t>
            </a:r>
            <a:r>
              <a:rPr lang="en-US" sz="2200" dirty="0" smtClean="0">
                <a:solidFill>
                  <a:srgbClr val="FF0000"/>
                </a:solidFill>
              </a:rPr>
              <a:t>).  </a:t>
            </a:r>
          </a:p>
          <a:p>
            <a:pPr marL="228600" indent="-228600" algn="just">
              <a:buClr>
                <a:schemeClr val="tx1"/>
              </a:buClr>
              <a:buFont typeface="Wingdings" pitchFamily="2" charset="2"/>
              <a:buChar char="ü"/>
              <a:defRPr/>
            </a:pPr>
            <a:endParaRPr lang="en-US" sz="2200" dirty="0" smtClean="0">
              <a:solidFill>
                <a:srgbClr val="FF0000"/>
              </a:solidFill>
            </a:endParaRPr>
          </a:p>
          <a:p>
            <a:pPr marL="228600" indent="-228600" algn="just">
              <a:buClr>
                <a:schemeClr val="tx1"/>
              </a:buClr>
              <a:buFont typeface="Wingdings" pitchFamily="2" charset="2"/>
              <a:buChar char="ü"/>
              <a:defRPr/>
            </a:pPr>
            <a:r>
              <a:rPr lang="en-US" sz="2200" dirty="0" err="1" smtClean="0">
                <a:solidFill>
                  <a:srgbClr val="FF0000"/>
                </a:solidFill>
              </a:rPr>
              <a:t>Tuy</a:t>
            </a:r>
            <a:r>
              <a:rPr lang="en-US" sz="2200" dirty="0" smtClean="0">
                <a:solidFill>
                  <a:srgbClr val="FF0000"/>
                </a:solidFill>
              </a:rPr>
              <a:t> </a:t>
            </a:r>
            <a:r>
              <a:rPr lang="en-US" sz="2200" dirty="0" err="1" smtClean="0">
                <a:solidFill>
                  <a:srgbClr val="FF0000"/>
                </a:solidFill>
              </a:rPr>
              <a:t>nhiên</a:t>
            </a:r>
            <a:r>
              <a:rPr lang="en-US" sz="2200" dirty="0" smtClean="0">
                <a:solidFill>
                  <a:srgbClr val="FF0000"/>
                </a:solidFill>
              </a:rPr>
              <a:t>, </a:t>
            </a:r>
            <a:r>
              <a:rPr lang="en-US" sz="2200" dirty="0" err="1" smtClean="0">
                <a:solidFill>
                  <a:srgbClr val="FF0000"/>
                </a:solidFill>
              </a:rPr>
              <a:t>vẫn</a:t>
            </a:r>
            <a:r>
              <a:rPr lang="en-US" sz="2200" dirty="0" smtClean="0">
                <a:solidFill>
                  <a:srgbClr val="FF0000"/>
                </a:solidFill>
              </a:rPr>
              <a:t> </a:t>
            </a:r>
            <a:r>
              <a:rPr lang="en-US" sz="2200" dirty="0" err="1" smtClean="0">
                <a:solidFill>
                  <a:srgbClr val="FF0000"/>
                </a:solidFill>
              </a:rPr>
              <a:t>phân</a:t>
            </a:r>
            <a:r>
              <a:rPr lang="en-US" sz="2200" dirty="0" smtClean="0">
                <a:solidFill>
                  <a:srgbClr val="FF0000"/>
                </a:solidFill>
              </a:rPr>
              <a:t> </a:t>
            </a:r>
            <a:r>
              <a:rPr lang="en-US" sz="2200" dirty="0" err="1" smtClean="0">
                <a:solidFill>
                  <a:srgbClr val="FF0000"/>
                </a:solidFill>
              </a:rPr>
              <a:t>loại</a:t>
            </a:r>
            <a:r>
              <a:rPr lang="en-US" sz="2200" dirty="0" smtClean="0">
                <a:solidFill>
                  <a:srgbClr val="FF0000"/>
                </a:solidFill>
              </a:rPr>
              <a:t> </a:t>
            </a:r>
            <a:r>
              <a:rPr lang="en-US" sz="2200" dirty="0" err="1" smtClean="0">
                <a:solidFill>
                  <a:srgbClr val="FF0000"/>
                </a:solidFill>
              </a:rPr>
              <a:t>là</a:t>
            </a:r>
            <a:r>
              <a:rPr lang="en-US" sz="2200" dirty="0" smtClean="0">
                <a:solidFill>
                  <a:srgbClr val="FF0000"/>
                </a:solidFill>
              </a:rPr>
              <a:t> </a:t>
            </a:r>
            <a:r>
              <a:rPr lang="en-US" sz="2200" dirty="0" err="1" smtClean="0">
                <a:solidFill>
                  <a:srgbClr val="FF0000"/>
                </a:solidFill>
              </a:rPr>
              <a:t>dài</a:t>
            </a:r>
            <a:r>
              <a:rPr lang="en-US" sz="2200" dirty="0" smtClean="0">
                <a:solidFill>
                  <a:srgbClr val="FF0000"/>
                </a:solidFill>
              </a:rPr>
              <a:t> </a:t>
            </a:r>
            <a:r>
              <a:rPr lang="en-US" sz="2200" dirty="0" err="1" smtClean="0">
                <a:solidFill>
                  <a:srgbClr val="FF0000"/>
                </a:solidFill>
              </a:rPr>
              <a:t>hạn</a:t>
            </a:r>
            <a:r>
              <a:rPr lang="en-US" sz="2200" dirty="0" smtClean="0">
                <a:solidFill>
                  <a:srgbClr val="FF0000"/>
                </a:solidFill>
              </a:rPr>
              <a:t> </a:t>
            </a:r>
            <a:r>
              <a:rPr lang="en-US" sz="2200" dirty="0" err="1" smtClean="0">
                <a:solidFill>
                  <a:srgbClr val="FF0000"/>
                </a:solidFill>
              </a:rPr>
              <a:t>nếu</a:t>
            </a:r>
            <a:r>
              <a:rPr lang="en-US" sz="2200" dirty="0" smtClean="0">
                <a:solidFill>
                  <a:srgbClr val="FF0000"/>
                </a:solidFill>
              </a:rPr>
              <a:t> </a:t>
            </a:r>
            <a:r>
              <a:rPr lang="en-US" sz="2200" dirty="0" err="1" smtClean="0">
                <a:solidFill>
                  <a:srgbClr val="FF0000"/>
                </a:solidFill>
              </a:rPr>
              <a:t>khi</a:t>
            </a:r>
            <a:r>
              <a:rPr lang="en-US" sz="2200" dirty="0" smtClean="0">
                <a:solidFill>
                  <a:srgbClr val="FF0000"/>
                </a:solidFill>
              </a:rPr>
              <a:t> </a:t>
            </a:r>
            <a:r>
              <a:rPr lang="en-US" sz="2200" dirty="0" err="1" smtClean="0">
                <a:solidFill>
                  <a:srgbClr val="FF0000"/>
                </a:solidFill>
              </a:rPr>
              <a:t>kết</a:t>
            </a:r>
            <a:r>
              <a:rPr lang="en-US" sz="2200" dirty="0" smtClean="0">
                <a:solidFill>
                  <a:srgbClr val="FF0000"/>
                </a:solidFill>
              </a:rPr>
              <a:t> </a:t>
            </a:r>
            <a:r>
              <a:rPr lang="en-US" sz="2200" dirty="0" err="1" smtClean="0">
                <a:solidFill>
                  <a:srgbClr val="FF0000"/>
                </a:solidFill>
              </a:rPr>
              <a:t>thúc</a:t>
            </a:r>
            <a:r>
              <a:rPr lang="en-US" sz="2200" dirty="0" smtClean="0">
                <a:solidFill>
                  <a:srgbClr val="FF0000"/>
                </a:solidFill>
              </a:rPr>
              <a:t> </a:t>
            </a:r>
            <a:r>
              <a:rPr lang="en-US" sz="2200" dirty="0" err="1" smtClean="0">
                <a:solidFill>
                  <a:srgbClr val="FF0000"/>
                </a:solidFill>
              </a:rPr>
              <a:t>kỳ</a:t>
            </a:r>
            <a:r>
              <a:rPr lang="en-US" sz="2200" dirty="0" smtClean="0">
                <a:solidFill>
                  <a:srgbClr val="FF0000"/>
                </a:solidFill>
              </a:rPr>
              <a:t> </a:t>
            </a:r>
            <a:r>
              <a:rPr lang="en-US" sz="2200" dirty="0" err="1" smtClean="0">
                <a:solidFill>
                  <a:srgbClr val="FF0000"/>
                </a:solidFill>
              </a:rPr>
              <a:t>báo</a:t>
            </a:r>
            <a:r>
              <a:rPr lang="en-US" sz="2200" dirty="0" smtClean="0">
                <a:solidFill>
                  <a:srgbClr val="FF0000"/>
                </a:solidFill>
              </a:rPr>
              <a:t> </a:t>
            </a:r>
            <a:r>
              <a:rPr lang="en-US" sz="2200" dirty="0" err="1" smtClean="0">
                <a:solidFill>
                  <a:srgbClr val="FF0000"/>
                </a:solidFill>
              </a:rPr>
              <a:t>cáo</a:t>
            </a:r>
            <a:r>
              <a:rPr lang="en-US" sz="2200" dirty="0" smtClean="0">
                <a:solidFill>
                  <a:srgbClr val="FF0000"/>
                </a:solidFill>
              </a:rPr>
              <a:t> </a:t>
            </a:r>
            <a:r>
              <a:rPr lang="en-US" sz="2200" dirty="0" err="1" smtClean="0">
                <a:solidFill>
                  <a:srgbClr val="FF0000"/>
                </a:solidFill>
              </a:rPr>
              <a:t>bên</a:t>
            </a:r>
            <a:r>
              <a:rPr lang="en-US" sz="2200" dirty="0" smtClean="0">
                <a:solidFill>
                  <a:srgbClr val="FF0000"/>
                </a:solidFill>
              </a:rPr>
              <a:t> </a:t>
            </a:r>
            <a:r>
              <a:rPr lang="en-US" sz="2200" dirty="0" err="1" smtClean="0">
                <a:solidFill>
                  <a:srgbClr val="FF0000"/>
                </a:solidFill>
              </a:rPr>
              <a:t>cho</a:t>
            </a:r>
            <a:r>
              <a:rPr lang="en-US" sz="2200" dirty="0" smtClean="0">
                <a:solidFill>
                  <a:srgbClr val="FF0000"/>
                </a:solidFill>
              </a:rPr>
              <a:t> </a:t>
            </a:r>
            <a:r>
              <a:rPr lang="en-US" sz="2200" dirty="0" err="1" smtClean="0">
                <a:solidFill>
                  <a:srgbClr val="FF0000"/>
                </a:solidFill>
              </a:rPr>
              <a:t>vay</a:t>
            </a:r>
            <a:r>
              <a:rPr lang="en-US" sz="2200" dirty="0" smtClean="0">
                <a:solidFill>
                  <a:srgbClr val="FF0000"/>
                </a:solidFill>
              </a:rPr>
              <a:t> </a:t>
            </a:r>
            <a:r>
              <a:rPr lang="en-US" sz="2200" dirty="0" err="1" smtClean="0">
                <a:solidFill>
                  <a:srgbClr val="FF0000"/>
                </a:solidFill>
              </a:rPr>
              <a:t>đồng</a:t>
            </a:r>
            <a:r>
              <a:rPr lang="en-US" sz="2200" dirty="0" smtClean="0">
                <a:solidFill>
                  <a:srgbClr val="FF0000"/>
                </a:solidFill>
              </a:rPr>
              <a:t> ý </a:t>
            </a:r>
            <a:r>
              <a:rPr lang="en-US" sz="2200" dirty="0" err="1" smtClean="0">
                <a:solidFill>
                  <a:srgbClr val="FF0000"/>
                </a:solidFill>
              </a:rPr>
              <a:t>cho</a:t>
            </a:r>
            <a:r>
              <a:rPr lang="en-US" sz="2200" dirty="0" smtClean="0">
                <a:solidFill>
                  <a:srgbClr val="FF0000"/>
                </a:solidFill>
              </a:rPr>
              <a:t> </a:t>
            </a:r>
            <a:r>
              <a:rPr lang="en-US" sz="2200" dirty="0" err="1" smtClean="0">
                <a:solidFill>
                  <a:srgbClr val="FF0000"/>
                </a:solidFill>
              </a:rPr>
              <a:t>phép</a:t>
            </a:r>
            <a:r>
              <a:rPr lang="en-US" sz="2200" dirty="0" smtClean="0">
                <a:solidFill>
                  <a:srgbClr val="FF0000"/>
                </a:solidFill>
              </a:rPr>
              <a:t> </a:t>
            </a:r>
            <a:r>
              <a:rPr lang="en-US" sz="2200" dirty="0" err="1" smtClean="0">
                <a:solidFill>
                  <a:srgbClr val="FF0000"/>
                </a:solidFill>
              </a:rPr>
              <a:t>một</a:t>
            </a:r>
            <a:r>
              <a:rPr lang="en-US" sz="2200" dirty="0" smtClean="0">
                <a:solidFill>
                  <a:srgbClr val="FF0000"/>
                </a:solidFill>
              </a:rPr>
              <a:t> </a:t>
            </a:r>
            <a:r>
              <a:rPr lang="en-US" sz="2200" dirty="0" err="1" smtClean="0">
                <a:solidFill>
                  <a:srgbClr val="FF0000"/>
                </a:solidFill>
              </a:rPr>
              <a:t>khoảng</a:t>
            </a:r>
            <a:r>
              <a:rPr lang="en-US" sz="2200" dirty="0" smtClean="0">
                <a:solidFill>
                  <a:srgbClr val="FF0000"/>
                </a:solidFill>
              </a:rPr>
              <a:t> </a:t>
            </a:r>
            <a:r>
              <a:rPr lang="en-US" sz="2200" dirty="0" err="1" smtClean="0">
                <a:solidFill>
                  <a:srgbClr val="FF0000"/>
                </a:solidFill>
              </a:rPr>
              <a:t>thời</a:t>
            </a:r>
            <a:r>
              <a:rPr lang="en-US" sz="2200" dirty="0" smtClean="0">
                <a:solidFill>
                  <a:srgbClr val="FF0000"/>
                </a:solidFill>
              </a:rPr>
              <a:t> </a:t>
            </a:r>
            <a:r>
              <a:rPr lang="en-US" sz="2200" dirty="0" err="1" smtClean="0">
                <a:solidFill>
                  <a:srgbClr val="FF0000"/>
                </a:solidFill>
              </a:rPr>
              <a:t>gian</a:t>
            </a:r>
            <a:r>
              <a:rPr lang="en-US" sz="2200" dirty="0" smtClean="0">
                <a:solidFill>
                  <a:srgbClr val="FF0000"/>
                </a:solidFill>
              </a:rPr>
              <a:t> </a:t>
            </a:r>
            <a:r>
              <a:rPr lang="en-US" sz="2200" dirty="0" err="1" smtClean="0">
                <a:solidFill>
                  <a:srgbClr val="FF0000"/>
                </a:solidFill>
              </a:rPr>
              <a:t>ân</a:t>
            </a:r>
            <a:r>
              <a:rPr lang="en-US" sz="2200" dirty="0" smtClean="0">
                <a:solidFill>
                  <a:srgbClr val="FF0000"/>
                </a:solidFill>
              </a:rPr>
              <a:t> </a:t>
            </a:r>
            <a:r>
              <a:rPr lang="en-US" sz="2200" dirty="0" err="1" smtClean="0">
                <a:solidFill>
                  <a:srgbClr val="FF0000"/>
                </a:solidFill>
              </a:rPr>
              <a:t>hạn</a:t>
            </a:r>
            <a:r>
              <a:rPr lang="en-US" sz="2200" dirty="0" smtClean="0">
                <a:solidFill>
                  <a:srgbClr val="FF0000"/>
                </a:solidFill>
              </a:rPr>
              <a:t> </a:t>
            </a:r>
            <a:r>
              <a:rPr lang="en-US" sz="2200" dirty="0" err="1" smtClean="0">
                <a:solidFill>
                  <a:srgbClr val="FF0000"/>
                </a:solidFill>
              </a:rPr>
              <a:t>ít</a:t>
            </a:r>
            <a:r>
              <a:rPr lang="en-US" sz="2200" dirty="0" smtClean="0">
                <a:solidFill>
                  <a:srgbClr val="FF0000"/>
                </a:solidFill>
              </a:rPr>
              <a:t> </a:t>
            </a:r>
            <a:r>
              <a:rPr lang="en-US" sz="2200" dirty="0" err="1" smtClean="0">
                <a:solidFill>
                  <a:srgbClr val="FF0000"/>
                </a:solidFill>
              </a:rPr>
              <a:t>nhất</a:t>
            </a:r>
            <a:r>
              <a:rPr lang="en-US" sz="2200" dirty="0" smtClean="0">
                <a:solidFill>
                  <a:srgbClr val="FF0000"/>
                </a:solidFill>
              </a:rPr>
              <a:t> </a:t>
            </a:r>
            <a:r>
              <a:rPr lang="en-US" sz="2200" dirty="0" err="1" smtClean="0">
                <a:solidFill>
                  <a:srgbClr val="FF0000"/>
                </a:solidFill>
              </a:rPr>
              <a:t>là</a:t>
            </a:r>
            <a:r>
              <a:rPr lang="en-US" sz="2200" dirty="0" smtClean="0">
                <a:solidFill>
                  <a:srgbClr val="FF0000"/>
                </a:solidFill>
              </a:rPr>
              <a:t> 12 </a:t>
            </a:r>
            <a:r>
              <a:rPr lang="en-US" sz="2200" dirty="0" err="1" smtClean="0">
                <a:solidFill>
                  <a:srgbClr val="FF0000"/>
                </a:solidFill>
              </a:rPr>
              <a:t>tháng</a:t>
            </a:r>
            <a:r>
              <a:rPr lang="en-US" sz="2200" dirty="0" smtClean="0">
                <a:solidFill>
                  <a:srgbClr val="FF0000"/>
                </a:solidFill>
              </a:rPr>
              <a:t> </a:t>
            </a:r>
            <a:r>
              <a:rPr lang="en-US" sz="2200" dirty="0" err="1" smtClean="0">
                <a:solidFill>
                  <a:srgbClr val="FF0000"/>
                </a:solidFill>
              </a:rPr>
              <a:t>để</a:t>
            </a:r>
            <a:r>
              <a:rPr lang="en-US" sz="2200" dirty="0" smtClean="0">
                <a:solidFill>
                  <a:srgbClr val="FF0000"/>
                </a:solidFill>
              </a:rPr>
              <a:t> </a:t>
            </a:r>
            <a:r>
              <a:rPr lang="en-US" sz="2200" dirty="0" err="1" smtClean="0">
                <a:solidFill>
                  <a:srgbClr val="FF0000"/>
                </a:solidFill>
              </a:rPr>
              <a:t>đơn</a:t>
            </a:r>
            <a:r>
              <a:rPr lang="en-US" sz="2200" dirty="0" smtClean="0">
                <a:solidFill>
                  <a:srgbClr val="FF0000"/>
                </a:solidFill>
              </a:rPr>
              <a:t> </a:t>
            </a:r>
            <a:r>
              <a:rPr lang="en-US" sz="2200" dirty="0" err="1" smtClean="0">
                <a:solidFill>
                  <a:srgbClr val="FF0000"/>
                </a:solidFill>
              </a:rPr>
              <a:t>vị</a:t>
            </a:r>
            <a:r>
              <a:rPr lang="en-US" sz="2200" dirty="0" smtClean="0">
                <a:solidFill>
                  <a:srgbClr val="FF0000"/>
                </a:solidFill>
              </a:rPr>
              <a:t> </a:t>
            </a:r>
            <a:r>
              <a:rPr lang="en-US" sz="2200" dirty="0" err="1" smtClean="0">
                <a:solidFill>
                  <a:srgbClr val="FF0000"/>
                </a:solidFill>
              </a:rPr>
              <a:t>có</a:t>
            </a:r>
            <a:r>
              <a:rPr lang="en-US" sz="2200" dirty="0" smtClean="0">
                <a:solidFill>
                  <a:srgbClr val="FF0000"/>
                </a:solidFill>
              </a:rPr>
              <a:t> </a:t>
            </a:r>
            <a:r>
              <a:rPr lang="en-US" sz="2200" dirty="0" err="1" smtClean="0">
                <a:solidFill>
                  <a:srgbClr val="FF0000"/>
                </a:solidFill>
              </a:rPr>
              <a:t>thể</a:t>
            </a:r>
            <a:r>
              <a:rPr lang="en-US" sz="2200" dirty="0" smtClean="0">
                <a:solidFill>
                  <a:srgbClr val="FF0000"/>
                </a:solidFill>
              </a:rPr>
              <a:t> </a:t>
            </a:r>
            <a:r>
              <a:rPr lang="en-US" sz="2200" dirty="0" err="1" smtClean="0">
                <a:solidFill>
                  <a:srgbClr val="FF0000"/>
                </a:solidFill>
              </a:rPr>
              <a:t>khắc</a:t>
            </a:r>
            <a:r>
              <a:rPr lang="en-US" sz="2200" dirty="0" smtClean="0">
                <a:solidFill>
                  <a:srgbClr val="FF0000"/>
                </a:solidFill>
              </a:rPr>
              <a:t> </a:t>
            </a:r>
            <a:r>
              <a:rPr lang="en-US" sz="2200" dirty="0" err="1" smtClean="0">
                <a:solidFill>
                  <a:srgbClr val="FF0000"/>
                </a:solidFill>
              </a:rPr>
              <a:t>phục</a:t>
            </a:r>
            <a:r>
              <a:rPr lang="en-US" sz="2200" dirty="0" smtClean="0">
                <a:solidFill>
                  <a:srgbClr val="FF0000"/>
                </a:solidFill>
              </a:rPr>
              <a:t> vi phạm và </a:t>
            </a:r>
            <a:r>
              <a:rPr lang="en-US" sz="2200" dirty="0" err="1" smtClean="0">
                <a:solidFill>
                  <a:srgbClr val="FF0000"/>
                </a:solidFill>
              </a:rPr>
              <a:t>trong</a:t>
            </a:r>
            <a:r>
              <a:rPr lang="en-US" sz="2200" dirty="0" smtClean="0">
                <a:solidFill>
                  <a:srgbClr val="FF0000"/>
                </a:solidFill>
              </a:rPr>
              <a:t> </a:t>
            </a:r>
            <a:r>
              <a:rPr lang="en-US" sz="2200" dirty="0" err="1" smtClean="0">
                <a:solidFill>
                  <a:srgbClr val="FF0000"/>
                </a:solidFill>
              </a:rPr>
              <a:t>suốt</a:t>
            </a:r>
            <a:r>
              <a:rPr lang="en-US" sz="2200" dirty="0" smtClean="0">
                <a:solidFill>
                  <a:srgbClr val="FF0000"/>
                </a:solidFill>
              </a:rPr>
              <a:t> </a:t>
            </a:r>
            <a:r>
              <a:rPr lang="en-US" sz="2200" dirty="0" err="1" smtClean="0">
                <a:solidFill>
                  <a:srgbClr val="FF0000"/>
                </a:solidFill>
              </a:rPr>
              <a:t>khoảng</a:t>
            </a:r>
            <a:r>
              <a:rPr lang="en-US" sz="2200" dirty="0" smtClean="0">
                <a:solidFill>
                  <a:srgbClr val="FF0000"/>
                </a:solidFill>
              </a:rPr>
              <a:t> </a:t>
            </a:r>
            <a:r>
              <a:rPr lang="en-US" sz="2200" dirty="0" err="1" smtClean="0">
                <a:solidFill>
                  <a:srgbClr val="FF0000"/>
                </a:solidFill>
              </a:rPr>
              <a:t>thời</a:t>
            </a:r>
            <a:r>
              <a:rPr lang="en-US" sz="2200" dirty="0" smtClean="0">
                <a:solidFill>
                  <a:srgbClr val="FF0000"/>
                </a:solidFill>
              </a:rPr>
              <a:t> </a:t>
            </a:r>
            <a:r>
              <a:rPr lang="en-US" sz="2200" dirty="0" err="1" smtClean="0">
                <a:solidFill>
                  <a:srgbClr val="FF0000"/>
                </a:solidFill>
              </a:rPr>
              <a:t>gian</a:t>
            </a:r>
            <a:r>
              <a:rPr lang="en-US" sz="2200" dirty="0" smtClean="0">
                <a:solidFill>
                  <a:srgbClr val="FF0000"/>
                </a:solidFill>
              </a:rPr>
              <a:t> </a:t>
            </a:r>
            <a:r>
              <a:rPr lang="en-US" sz="2200" dirty="0" err="1" smtClean="0">
                <a:solidFill>
                  <a:srgbClr val="FF0000"/>
                </a:solidFill>
              </a:rPr>
              <a:t>này</a:t>
            </a:r>
            <a:r>
              <a:rPr lang="en-US" sz="2200" dirty="0" smtClean="0">
                <a:solidFill>
                  <a:srgbClr val="FF0000"/>
                </a:solidFill>
              </a:rPr>
              <a:t> </a:t>
            </a:r>
            <a:r>
              <a:rPr lang="en-US" sz="2200" dirty="0" err="1" smtClean="0">
                <a:solidFill>
                  <a:srgbClr val="FF0000"/>
                </a:solidFill>
              </a:rPr>
              <a:t>bên</a:t>
            </a:r>
            <a:r>
              <a:rPr lang="en-US" sz="2200" dirty="0" smtClean="0">
                <a:solidFill>
                  <a:srgbClr val="FF0000"/>
                </a:solidFill>
              </a:rPr>
              <a:t> </a:t>
            </a:r>
            <a:r>
              <a:rPr lang="en-US" sz="2200" dirty="0" err="1" smtClean="0">
                <a:solidFill>
                  <a:srgbClr val="FF0000"/>
                </a:solidFill>
              </a:rPr>
              <a:t>cho</a:t>
            </a:r>
            <a:r>
              <a:rPr lang="en-US" sz="2200" dirty="0" smtClean="0">
                <a:solidFill>
                  <a:srgbClr val="FF0000"/>
                </a:solidFill>
              </a:rPr>
              <a:t> </a:t>
            </a:r>
            <a:r>
              <a:rPr lang="en-US" sz="2200" dirty="0" err="1" smtClean="0">
                <a:solidFill>
                  <a:srgbClr val="FF0000"/>
                </a:solidFill>
              </a:rPr>
              <a:t>vay</a:t>
            </a:r>
            <a:r>
              <a:rPr lang="en-US" sz="2200" dirty="0" smtClean="0">
                <a:solidFill>
                  <a:srgbClr val="FF0000"/>
                </a:solidFill>
              </a:rPr>
              <a:t> </a:t>
            </a:r>
            <a:r>
              <a:rPr lang="en-US" sz="2200" dirty="0" err="1" smtClean="0">
                <a:solidFill>
                  <a:srgbClr val="FF0000"/>
                </a:solidFill>
              </a:rPr>
              <a:t>không</a:t>
            </a:r>
            <a:r>
              <a:rPr lang="en-US" sz="2200" dirty="0" smtClean="0">
                <a:solidFill>
                  <a:srgbClr val="FF0000"/>
                </a:solidFill>
              </a:rPr>
              <a:t> </a:t>
            </a:r>
            <a:r>
              <a:rPr lang="en-US" sz="2200" dirty="0" err="1" smtClean="0">
                <a:solidFill>
                  <a:srgbClr val="FF0000"/>
                </a:solidFill>
              </a:rPr>
              <a:t>thể</a:t>
            </a:r>
            <a:r>
              <a:rPr lang="en-US" sz="2200" dirty="0" smtClean="0">
                <a:solidFill>
                  <a:srgbClr val="FF0000"/>
                </a:solidFill>
              </a:rPr>
              <a:t> </a:t>
            </a:r>
            <a:r>
              <a:rPr lang="en-US" sz="2200" dirty="0" err="1" smtClean="0">
                <a:solidFill>
                  <a:srgbClr val="FF0000"/>
                </a:solidFill>
              </a:rPr>
              <a:t>yêu</a:t>
            </a:r>
            <a:r>
              <a:rPr lang="en-US" sz="2200" dirty="0" smtClean="0">
                <a:solidFill>
                  <a:srgbClr val="FF0000"/>
                </a:solidFill>
              </a:rPr>
              <a:t> </a:t>
            </a:r>
            <a:r>
              <a:rPr lang="en-US" sz="2200" dirty="0" err="1" smtClean="0">
                <a:solidFill>
                  <a:srgbClr val="FF0000"/>
                </a:solidFill>
              </a:rPr>
              <a:t>cầu</a:t>
            </a:r>
            <a:r>
              <a:rPr lang="en-US" sz="2200" dirty="0" smtClean="0">
                <a:solidFill>
                  <a:srgbClr val="FF0000"/>
                </a:solidFill>
              </a:rPr>
              <a:t> </a:t>
            </a:r>
            <a:r>
              <a:rPr lang="en-US" sz="2200" dirty="0" err="1" smtClean="0">
                <a:solidFill>
                  <a:srgbClr val="FF0000"/>
                </a:solidFill>
              </a:rPr>
              <a:t>hoàn</a:t>
            </a:r>
            <a:r>
              <a:rPr lang="en-US" sz="2200" dirty="0" smtClean="0">
                <a:solidFill>
                  <a:srgbClr val="FF0000"/>
                </a:solidFill>
              </a:rPr>
              <a:t> </a:t>
            </a:r>
            <a:r>
              <a:rPr lang="en-US" sz="2200" dirty="0" err="1" smtClean="0">
                <a:solidFill>
                  <a:srgbClr val="FF0000"/>
                </a:solidFill>
              </a:rPr>
              <a:t>trả</a:t>
            </a:r>
            <a:r>
              <a:rPr lang="en-US" sz="2200" dirty="0" smtClean="0">
                <a:solidFill>
                  <a:srgbClr val="FF0000"/>
                </a:solidFill>
              </a:rPr>
              <a:t> </a:t>
            </a:r>
            <a:r>
              <a:rPr lang="en-US" sz="2200" dirty="0" err="1" smtClean="0">
                <a:solidFill>
                  <a:srgbClr val="FF0000"/>
                </a:solidFill>
              </a:rPr>
              <a:t>ngay</a:t>
            </a:r>
            <a:r>
              <a:rPr lang="en-US" sz="2200" dirty="0" smtClean="0">
                <a:solidFill>
                  <a:srgbClr val="FF0000"/>
                </a:solidFill>
              </a:rPr>
              <a:t> </a:t>
            </a:r>
            <a:r>
              <a:rPr lang="en-US" sz="2200" dirty="0" err="1" smtClean="0">
                <a:solidFill>
                  <a:srgbClr val="FF0000"/>
                </a:solidFill>
              </a:rPr>
              <a:t>lập</a:t>
            </a:r>
            <a:r>
              <a:rPr lang="en-US" sz="2200" dirty="0" smtClean="0">
                <a:solidFill>
                  <a:srgbClr val="FF0000"/>
                </a:solidFill>
              </a:rPr>
              <a:t> </a:t>
            </a:r>
            <a:r>
              <a:rPr lang="en-US" sz="2200" dirty="0" err="1" smtClean="0">
                <a:solidFill>
                  <a:srgbClr val="FF0000"/>
                </a:solidFill>
              </a:rPr>
              <a:t>tức</a:t>
            </a:r>
            <a:r>
              <a:rPr lang="en-US" sz="2200" dirty="0" smtClean="0">
                <a:solidFill>
                  <a:srgbClr val="FF0000"/>
                </a:solidFill>
              </a:rPr>
              <a:t>.</a:t>
            </a: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13986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defRPr/>
            </a:pPr>
            <a:r>
              <a:rPr lang="en-US" sz="2800" dirty="0" err="1" smtClean="0"/>
              <a:t>Lưu</a:t>
            </a:r>
            <a:r>
              <a:rPr lang="en-US" sz="2800" dirty="0" smtClean="0"/>
              <a:t> ý:</a:t>
            </a:r>
          </a:p>
          <a:p>
            <a:pPr algn="just">
              <a:defRPr/>
            </a:pPr>
            <a:endParaRPr lang="en-US" sz="2800" dirty="0" smtClean="0"/>
          </a:p>
          <a:p>
            <a:pPr algn="just">
              <a:defRPr/>
            </a:pPr>
            <a:r>
              <a:rPr lang="en-US" sz="2400" dirty="0" err="1" smtClean="0">
                <a:solidFill>
                  <a:srgbClr val="FF0000"/>
                </a:solidFill>
              </a:rPr>
              <a:t>Đối</a:t>
            </a:r>
            <a:r>
              <a:rPr lang="en-US" sz="2400" dirty="0" smtClean="0">
                <a:solidFill>
                  <a:srgbClr val="FF0000"/>
                </a:solidFill>
              </a:rPr>
              <a:t> </a:t>
            </a:r>
            <a:r>
              <a:rPr lang="en-US" sz="2400" dirty="0" err="1" smtClean="0">
                <a:solidFill>
                  <a:srgbClr val="FF0000"/>
                </a:solidFill>
              </a:rPr>
              <a:t>với</a:t>
            </a:r>
            <a:r>
              <a:rPr lang="en-US" sz="2400" dirty="0" smtClean="0">
                <a:solidFill>
                  <a:srgbClr val="FF0000"/>
                </a:solidFill>
              </a:rPr>
              <a:t> </a:t>
            </a:r>
            <a:r>
              <a:rPr lang="en-US" sz="2400" dirty="0" err="1" smtClean="0">
                <a:solidFill>
                  <a:srgbClr val="FF0000"/>
                </a:solidFill>
              </a:rPr>
              <a:t>các</a:t>
            </a:r>
            <a:r>
              <a:rPr lang="en-US" sz="2400" dirty="0" smtClean="0">
                <a:solidFill>
                  <a:srgbClr val="FF0000"/>
                </a:solidFill>
              </a:rPr>
              <a:t> </a:t>
            </a:r>
            <a:r>
              <a:rPr lang="en-US" sz="2400" dirty="0" err="1" smtClean="0">
                <a:solidFill>
                  <a:srgbClr val="FF0000"/>
                </a:solidFill>
              </a:rPr>
              <a:t>khoản</a:t>
            </a:r>
            <a:r>
              <a:rPr lang="en-US" sz="2400" dirty="0" smtClean="0">
                <a:solidFill>
                  <a:srgbClr val="FF0000"/>
                </a:solidFill>
              </a:rPr>
              <a:t> </a:t>
            </a:r>
            <a:r>
              <a:rPr lang="en-US" sz="2400" dirty="0" err="1" smtClean="0">
                <a:solidFill>
                  <a:srgbClr val="FF0000"/>
                </a:solidFill>
              </a:rPr>
              <a:t>vay</a:t>
            </a:r>
            <a:r>
              <a:rPr lang="en-US" sz="2400" dirty="0" smtClean="0">
                <a:solidFill>
                  <a:srgbClr val="FF0000"/>
                </a:solidFill>
              </a:rPr>
              <a:t> </a:t>
            </a:r>
            <a:r>
              <a:rPr lang="en-US" sz="2400" dirty="0" err="1" smtClean="0">
                <a:solidFill>
                  <a:srgbClr val="FF0000"/>
                </a:solidFill>
              </a:rPr>
              <a:t>được</a:t>
            </a:r>
            <a:r>
              <a:rPr lang="en-US" sz="2400" dirty="0" smtClean="0">
                <a:solidFill>
                  <a:srgbClr val="FF0000"/>
                </a:solidFill>
              </a:rPr>
              <a:t> </a:t>
            </a:r>
            <a:r>
              <a:rPr lang="en-US" sz="2400" dirty="0" err="1" smtClean="0">
                <a:solidFill>
                  <a:srgbClr val="FF0000"/>
                </a:solidFill>
              </a:rPr>
              <a:t>phân</a:t>
            </a:r>
            <a:r>
              <a:rPr lang="en-US" sz="2400" dirty="0" smtClean="0">
                <a:solidFill>
                  <a:srgbClr val="FF0000"/>
                </a:solidFill>
              </a:rPr>
              <a:t> </a:t>
            </a:r>
            <a:r>
              <a:rPr lang="en-US" sz="2400" dirty="0" err="1" smtClean="0">
                <a:solidFill>
                  <a:srgbClr val="FF0000"/>
                </a:solidFill>
              </a:rPr>
              <a:t>loại</a:t>
            </a:r>
            <a:r>
              <a:rPr lang="en-US" sz="2400" dirty="0" smtClean="0">
                <a:solidFill>
                  <a:srgbClr val="FF0000"/>
                </a:solidFill>
              </a:rPr>
              <a:t> </a:t>
            </a:r>
            <a:r>
              <a:rPr lang="en-US" sz="2400" dirty="0" err="1" smtClean="0">
                <a:solidFill>
                  <a:srgbClr val="FF0000"/>
                </a:solidFill>
              </a:rPr>
              <a:t>là</a:t>
            </a:r>
            <a:r>
              <a:rPr lang="en-US" sz="2400" dirty="0" smtClean="0">
                <a:solidFill>
                  <a:srgbClr val="FF0000"/>
                </a:solidFill>
              </a:rPr>
              <a:t> </a:t>
            </a:r>
            <a:r>
              <a:rPr lang="en-US" sz="2400" dirty="0" err="1" smtClean="0">
                <a:solidFill>
                  <a:srgbClr val="FF0000"/>
                </a:solidFill>
              </a:rPr>
              <a:t>nợ</a:t>
            </a:r>
            <a:r>
              <a:rPr lang="en-US" sz="2400" dirty="0" smtClean="0">
                <a:solidFill>
                  <a:srgbClr val="FF0000"/>
                </a:solidFill>
              </a:rPr>
              <a:t> </a:t>
            </a:r>
            <a:r>
              <a:rPr lang="en-US" sz="2400" dirty="0" err="1" smtClean="0">
                <a:solidFill>
                  <a:srgbClr val="FF0000"/>
                </a:solidFill>
              </a:rPr>
              <a:t>phải</a:t>
            </a:r>
            <a:r>
              <a:rPr lang="en-US" sz="2400" dirty="0" smtClean="0">
                <a:solidFill>
                  <a:srgbClr val="FF0000"/>
                </a:solidFill>
              </a:rPr>
              <a:t> </a:t>
            </a:r>
            <a:r>
              <a:rPr lang="en-US" sz="2400" dirty="0" err="1" smtClean="0">
                <a:solidFill>
                  <a:srgbClr val="FF0000"/>
                </a:solidFill>
              </a:rPr>
              <a:t>trả</a:t>
            </a:r>
            <a:r>
              <a:rPr lang="en-US" sz="2400" dirty="0" smtClean="0">
                <a:solidFill>
                  <a:srgbClr val="FF0000"/>
                </a:solidFill>
              </a:rPr>
              <a:t> </a:t>
            </a:r>
            <a:r>
              <a:rPr lang="en-US" sz="2400" dirty="0" err="1" smtClean="0">
                <a:solidFill>
                  <a:srgbClr val="FF0000"/>
                </a:solidFill>
              </a:rPr>
              <a:t>ngắn</a:t>
            </a:r>
            <a:r>
              <a:rPr lang="en-US" sz="2400" dirty="0" smtClean="0">
                <a:solidFill>
                  <a:srgbClr val="FF0000"/>
                </a:solidFill>
              </a:rPr>
              <a:t> </a:t>
            </a:r>
            <a:r>
              <a:rPr lang="en-US" sz="2400" dirty="0" err="1" smtClean="0">
                <a:solidFill>
                  <a:srgbClr val="FF0000"/>
                </a:solidFill>
              </a:rPr>
              <a:t>hạn</a:t>
            </a:r>
            <a:r>
              <a:rPr lang="en-US" sz="2400" dirty="0" smtClean="0">
                <a:solidFill>
                  <a:srgbClr val="FF0000"/>
                </a:solidFill>
              </a:rPr>
              <a:t>, </a:t>
            </a:r>
            <a:r>
              <a:rPr lang="en-US" sz="2400" dirty="0" err="1" smtClean="0">
                <a:solidFill>
                  <a:srgbClr val="FF0000"/>
                </a:solidFill>
              </a:rPr>
              <a:t>nếu</a:t>
            </a:r>
            <a:r>
              <a:rPr lang="en-US" sz="2400" dirty="0" smtClean="0">
                <a:solidFill>
                  <a:srgbClr val="FF0000"/>
                </a:solidFill>
              </a:rPr>
              <a:t> </a:t>
            </a:r>
            <a:r>
              <a:rPr lang="en-US" sz="2400" dirty="0" err="1" smtClean="0">
                <a:solidFill>
                  <a:srgbClr val="FF0000"/>
                </a:solidFill>
              </a:rPr>
              <a:t>các</a:t>
            </a:r>
            <a:r>
              <a:rPr lang="en-US" sz="2400" dirty="0" smtClean="0">
                <a:solidFill>
                  <a:srgbClr val="FF0000"/>
                </a:solidFill>
              </a:rPr>
              <a:t> </a:t>
            </a:r>
            <a:r>
              <a:rPr lang="en-US" sz="2400" dirty="0" err="1" smtClean="0">
                <a:solidFill>
                  <a:srgbClr val="FF0000"/>
                </a:solidFill>
              </a:rPr>
              <a:t>sự</a:t>
            </a:r>
            <a:r>
              <a:rPr lang="en-US" sz="2400" dirty="0" smtClean="0">
                <a:solidFill>
                  <a:srgbClr val="FF0000"/>
                </a:solidFill>
              </a:rPr>
              <a:t> </a:t>
            </a:r>
            <a:r>
              <a:rPr lang="en-US" sz="2400" dirty="0" err="1" smtClean="0">
                <a:solidFill>
                  <a:srgbClr val="FF0000"/>
                </a:solidFill>
              </a:rPr>
              <a:t>kiện</a:t>
            </a:r>
            <a:r>
              <a:rPr lang="en-US" sz="2400" dirty="0" smtClean="0">
                <a:solidFill>
                  <a:srgbClr val="FF0000"/>
                </a:solidFill>
              </a:rPr>
              <a:t> </a:t>
            </a:r>
            <a:r>
              <a:rPr lang="en-US" sz="2400" dirty="0" err="1" smtClean="0">
                <a:solidFill>
                  <a:srgbClr val="FF0000"/>
                </a:solidFill>
              </a:rPr>
              <a:t>sau</a:t>
            </a:r>
            <a:r>
              <a:rPr lang="en-US" sz="2400" dirty="0" smtClean="0">
                <a:solidFill>
                  <a:srgbClr val="FF0000"/>
                </a:solidFill>
              </a:rPr>
              <a:t> </a:t>
            </a:r>
            <a:r>
              <a:rPr lang="en-US" sz="2400" dirty="0" err="1" smtClean="0">
                <a:solidFill>
                  <a:srgbClr val="FF0000"/>
                </a:solidFill>
              </a:rPr>
              <a:t>đây</a:t>
            </a:r>
            <a:r>
              <a:rPr lang="en-US" sz="2400" dirty="0" smtClean="0">
                <a:solidFill>
                  <a:srgbClr val="FF0000"/>
                </a:solidFill>
              </a:rPr>
              <a:t> </a:t>
            </a:r>
            <a:r>
              <a:rPr lang="en-US" sz="2400" dirty="0" err="1" smtClean="0">
                <a:solidFill>
                  <a:srgbClr val="FF0000"/>
                </a:solidFill>
              </a:rPr>
              <a:t>xảy</a:t>
            </a:r>
            <a:r>
              <a:rPr lang="en-US" sz="2400" dirty="0" smtClean="0">
                <a:solidFill>
                  <a:srgbClr val="FF0000"/>
                </a:solidFill>
              </a:rPr>
              <a:t> </a:t>
            </a:r>
            <a:r>
              <a:rPr lang="en-US" sz="2400" dirty="0" err="1" smtClean="0">
                <a:solidFill>
                  <a:srgbClr val="FF0000"/>
                </a:solidFill>
              </a:rPr>
              <a:t>ra</a:t>
            </a:r>
            <a:r>
              <a:rPr lang="en-US" sz="2400" dirty="0" smtClean="0">
                <a:solidFill>
                  <a:srgbClr val="FF0000"/>
                </a:solidFill>
              </a:rPr>
              <a:t> </a:t>
            </a:r>
            <a:r>
              <a:rPr lang="en-US" sz="2400" dirty="0" err="1" smtClean="0">
                <a:solidFill>
                  <a:srgbClr val="FF0000"/>
                </a:solidFill>
              </a:rPr>
              <a:t>giữa</a:t>
            </a:r>
            <a:r>
              <a:rPr lang="en-US" sz="2400" dirty="0" smtClean="0">
                <a:solidFill>
                  <a:srgbClr val="FF0000"/>
                </a:solidFill>
              </a:rPr>
              <a:t> </a:t>
            </a:r>
            <a:r>
              <a:rPr lang="en-US" sz="2400" dirty="0" err="1" smtClean="0">
                <a:solidFill>
                  <a:srgbClr val="FF0000"/>
                </a:solidFill>
              </a:rPr>
              <a:t>thời</a:t>
            </a:r>
            <a:r>
              <a:rPr lang="en-US" sz="2400" dirty="0" smtClean="0">
                <a:solidFill>
                  <a:srgbClr val="FF0000"/>
                </a:solidFill>
              </a:rPr>
              <a:t> </a:t>
            </a:r>
            <a:r>
              <a:rPr lang="en-US" sz="2400" dirty="0" err="1" smtClean="0">
                <a:solidFill>
                  <a:srgbClr val="FF0000"/>
                </a:solidFill>
              </a:rPr>
              <a:t>điểm</a:t>
            </a:r>
            <a:r>
              <a:rPr lang="en-US" sz="2400" dirty="0" smtClean="0">
                <a:solidFill>
                  <a:srgbClr val="FF0000"/>
                </a:solidFill>
              </a:rPr>
              <a:t> </a:t>
            </a:r>
            <a:r>
              <a:rPr lang="en-US" sz="2400" dirty="0" err="1" smtClean="0">
                <a:solidFill>
                  <a:srgbClr val="FF0000"/>
                </a:solidFill>
              </a:rPr>
              <a:t>kết</a:t>
            </a:r>
            <a:r>
              <a:rPr lang="en-US" sz="2400" dirty="0" smtClean="0">
                <a:solidFill>
                  <a:srgbClr val="FF0000"/>
                </a:solidFill>
              </a:rPr>
              <a:t> </a:t>
            </a:r>
            <a:r>
              <a:rPr lang="en-US" sz="2400" dirty="0" err="1" smtClean="0">
                <a:solidFill>
                  <a:srgbClr val="FF0000"/>
                </a:solidFill>
              </a:rPr>
              <a:t>thúc</a:t>
            </a:r>
            <a:r>
              <a:rPr lang="en-US" sz="2400" dirty="0" smtClean="0">
                <a:solidFill>
                  <a:srgbClr val="FF0000"/>
                </a:solidFill>
              </a:rPr>
              <a:t> </a:t>
            </a:r>
            <a:r>
              <a:rPr lang="en-US" sz="2400" dirty="0" err="1" smtClean="0">
                <a:solidFill>
                  <a:srgbClr val="FF0000"/>
                </a:solidFill>
              </a:rPr>
              <a:t>kỳ</a:t>
            </a:r>
            <a:r>
              <a:rPr lang="en-US" sz="2400" dirty="0" smtClean="0">
                <a:solidFill>
                  <a:srgbClr val="FF0000"/>
                </a:solidFill>
              </a:rPr>
              <a:t> </a:t>
            </a:r>
            <a:r>
              <a:rPr lang="en-US" sz="2400" dirty="0" err="1" smtClean="0">
                <a:solidFill>
                  <a:srgbClr val="FF0000"/>
                </a:solidFill>
              </a:rPr>
              <a:t>báo</a:t>
            </a:r>
            <a:r>
              <a:rPr lang="en-US" sz="2400" dirty="0" smtClean="0">
                <a:solidFill>
                  <a:srgbClr val="FF0000"/>
                </a:solidFill>
              </a:rPr>
              <a:t> </a:t>
            </a:r>
            <a:r>
              <a:rPr lang="en-US" sz="2400" dirty="0" err="1" smtClean="0">
                <a:solidFill>
                  <a:srgbClr val="FF0000"/>
                </a:solidFill>
              </a:rPr>
              <a:t>cáo</a:t>
            </a:r>
            <a:r>
              <a:rPr lang="en-US" sz="2400" dirty="0" smtClean="0">
                <a:solidFill>
                  <a:srgbClr val="FF0000"/>
                </a:solidFill>
              </a:rPr>
              <a:t> và </a:t>
            </a:r>
            <a:r>
              <a:rPr lang="en-US" sz="2400" dirty="0" err="1" smtClean="0">
                <a:solidFill>
                  <a:srgbClr val="FF0000"/>
                </a:solidFill>
              </a:rPr>
              <a:t>ngày</a:t>
            </a:r>
            <a:r>
              <a:rPr lang="en-US" sz="2400" dirty="0" smtClean="0">
                <a:solidFill>
                  <a:srgbClr val="FF0000"/>
                </a:solidFill>
              </a:rPr>
              <a:t> </a:t>
            </a:r>
            <a:r>
              <a:rPr lang="en-US" sz="2400" dirty="0" err="1" smtClean="0">
                <a:solidFill>
                  <a:srgbClr val="FF0000"/>
                </a:solidFill>
              </a:rPr>
              <a:t>báo</a:t>
            </a:r>
            <a:r>
              <a:rPr lang="en-US" sz="2400" dirty="0" smtClean="0">
                <a:solidFill>
                  <a:srgbClr val="FF0000"/>
                </a:solidFill>
              </a:rPr>
              <a:t> </a:t>
            </a:r>
            <a:r>
              <a:rPr lang="en-US" sz="2400" dirty="0" err="1" smtClean="0">
                <a:solidFill>
                  <a:srgbClr val="FF0000"/>
                </a:solidFill>
              </a:rPr>
              <a:t>cáo</a:t>
            </a:r>
            <a:r>
              <a:rPr lang="en-US" sz="2400" dirty="0" smtClean="0">
                <a:solidFill>
                  <a:srgbClr val="FF0000"/>
                </a:solidFill>
              </a:rPr>
              <a:t> </a:t>
            </a:r>
            <a:r>
              <a:rPr lang="en-US" sz="2400" dirty="0" err="1" smtClean="0">
                <a:solidFill>
                  <a:srgbClr val="FF0000"/>
                </a:solidFill>
              </a:rPr>
              <a:t>tài</a:t>
            </a:r>
            <a:r>
              <a:rPr lang="en-US" sz="2400" dirty="0" smtClean="0">
                <a:solidFill>
                  <a:srgbClr val="FF0000"/>
                </a:solidFill>
              </a:rPr>
              <a:t> chính </a:t>
            </a:r>
            <a:r>
              <a:rPr lang="en-US" sz="2400" dirty="0" err="1" smtClean="0">
                <a:solidFill>
                  <a:srgbClr val="FF0000"/>
                </a:solidFill>
              </a:rPr>
              <a:t>được</a:t>
            </a:r>
            <a:r>
              <a:rPr lang="en-US" sz="2400" dirty="0" smtClean="0">
                <a:solidFill>
                  <a:srgbClr val="FF0000"/>
                </a:solidFill>
              </a:rPr>
              <a:t> </a:t>
            </a:r>
            <a:r>
              <a:rPr lang="en-US" sz="2400" dirty="0" err="1" smtClean="0">
                <a:solidFill>
                  <a:srgbClr val="FF0000"/>
                </a:solidFill>
              </a:rPr>
              <a:t>phê</a:t>
            </a:r>
            <a:r>
              <a:rPr lang="en-US" sz="2400" dirty="0" smtClean="0">
                <a:solidFill>
                  <a:srgbClr val="FF0000"/>
                </a:solidFill>
              </a:rPr>
              <a:t> </a:t>
            </a:r>
            <a:r>
              <a:rPr lang="en-US" sz="2400" dirty="0" err="1" smtClean="0">
                <a:solidFill>
                  <a:srgbClr val="FF0000"/>
                </a:solidFill>
              </a:rPr>
              <a:t>duyệt</a:t>
            </a:r>
            <a:r>
              <a:rPr lang="en-US" sz="2400" dirty="0" smtClean="0">
                <a:solidFill>
                  <a:srgbClr val="FF0000"/>
                </a:solidFill>
              </a:rPr>
              <a:t> </a:t>
            </a:r>
            <a:r>
              <a:rPr lang="en-US" sz="2400" dirty="0" err="1" smtClean="0">
                <a:solidFill>
                  <a:srgbClr val="FF0000"/>
                </a:solidFill>
              </a:rPr>
              <a:t>để</a:t>
            </a:r>
            <a:r>
              <a:rPr lang="en-US" sz="2400" dirty="0" smtClean="0">
                <a:solidFill>
                  <a:srgbClr val="FF0000"/>
                </a:solidFill>
              </a:rPr>
              <a:t> </a:t>
            </a:r>
            <a:r>
              <a:rPr lang="en-US" sz="2400" dirty="0" err="1" smtClean="0">
                <a:solidFill>
                  <a:srgbClr val="FF0000"/>
                </a:solidFill>
              </a:rPr>
              <a:t>phát</a:t>
            </a:r>
            <a:r>
              <a:rPr lang="en-US" sz="2400" dirty="0" smtClean="0">
                <a:solidFill>
                  <a:srgbClr val="FF0000"/>
                </a:solidFill>
              </a:rPr>
              <a:t> hành, </a:t>
            </a:r>
            <a:r>
              <a:rPr lang="en-US" sz="2400" dirty="0" err="1" smtClean="0">
                <a:solidFill>
                  <a:srgbClr val="FF0000"/>
                </a:solidFill>
              </a:rPr>
              <a:t>những</a:t>
            </a:r>
            <a:r>
              <a:rPr lang="en-US" sz="2400" dirty="0" smtClean="0">
                <a:solidFill>
                  <a:srgbClr val="FF0000"/>
                </a:solidFill>
              </a:rPr>
              <a:t> </a:t>
            </a:r>
            <a:r>
              <a:rPr lang="en-US" sz="2400" dirty="0" err="1" smtClean="0">
                <a:solidFill>
                  <a:srgbClr val="FF0000"/>
                </a:solidFill>
              </a:rPr>
              <a:t>sự</a:t>
            </a:r>
            <a:r>
              <a:rPr lang="en-US" sz="2400" dirty="0" smtClean="0">
                <a:solidFill>
                  <a:srgbClr val="FF0000"/>
                </a:solidFill>
              </a:rPr>
              <a:t> </a:t>
            </a:r>
            <a:r>
              <a:rPr lang="en-US" sz="2400" dirty="0" err="1" smtClean="0">
                <a:solidFill>
                  <a:srgbClr val="FF0000"/>
                </a:solidFill>
              </a:rPr>
              <a:t>kiện</a:t>
            </a:r>
            <a:r>
              <a:rPr lang="en-US" sz="2400" dirty="0" smtClean="0">
                <a:solidFill>
                  <a:srgbClr val="FF0000"/>
                </a:solidFill>
              </a:rPr>
              <a:t> </a:t>
            </a:r>
            <a:r>
              <a:rPr lang="en-US" sz="2400" dirty="0" err="1" smtClean="0">
                <a:solidFill>
                  <a:srgbClr val="FF0000"/>
                </a:solidFill>
              </a:rPr>
              <a:t>này</a:t>
            </a:r>
            <a:r>
              <a:rPr lang="en-US" sz="2400" dirty="0" smtClean="0">
                <a:solidFill>
                  <a:srgbClr val="FF0000"/>
                </a:solidFill>
              </a:rPr>
              <a:t> </a:t>
            </a:r>
            <a:r>
              <a:rPr lang="en-US" sz="2400" dirty="0" err="1" smtClean="0">
                <a:solidFill>
                  <a:srgbClr val="FF0000"/>
                </a:solidFill>
              </a:rPr>
              <a:t>được</a:t>
            </a:r>
            <a:r>
              <a:rPr lang="en-US" sz="2400" dirty="0" smtClean="0">
                <a:solidFill>
                  <a:srgbClr val="FF0000"/>
                </a:solidFill>
              </a:rPr>
              <a:t> </a:t>
            </a:r>
            <a:r>
              <a:rPr lang="en-US" sz="2400" dirty="0" err="1" smtClean="0">
                <a:solidFill>
                  <a:srgbClr val="FF0000"/>
                </a:solidFill>
              </a:rPr>
              <a:t>trình</a:t>
            </a:r>
            <a:r>
              <a:rPr lang="en-US" sz="2400" dirty="0" smtClean="0">
                <a:solidFill>
                  <a:srgbClr val="FF0000"/>
                </a:solidFill>
              </a:rPr>
              <a:t> </a:t>
            </a:r>
            <a:r>
              <a:rPr lang="en-US" sz="2400" dirty="0" err="1" smtClean="0">
                <a:solidFill>
                  <a:srgbClr val="FF0000"/>
                </a:solidFill>
              </a:rPr>
              <a:t>bày</a:t>
            </a:r>
            <a:r>
              <a:rPr lang="en-US" sz="2400" dirty="0" smtClean="0">
                <a:solidFill>
                  <a:srgbClr val="FF0000"/>
                </a:solidFill>
              </a:rPr>
              <a:t> </a:t>
            </a:r>
            <a:r>
              <a:rPr lang="en-US" sz="2400" dirty="0" err="1" smtClean="0">
                <a:solidFill>
                  <a:srgbClr val="FF0000"/>
                </a:solidFill>
              </a:rPr>
              <a:t>như</a:t>
            </a:r>
            <a:r>
              <a:rPr lang="en-US" sz="2400" dirty="0" smtClean="0">
                <a:solidFill>
                  <a:srgbClr val="FF0000"/>
                </a:solidFill>
              </a:rPr>
              <a:t> </a:t>
            </a:r>
            <a:r>
              <a:rPr lang="en-US" sz="2400" dirty="0" err="1" smtClean="0">
                <a:solidFill>
                  <a:srgbClr val="FF0000"/>
                </a:solidFill>
              </a:rPr>
              <a:t>các</a:t>
            </a:r>
            <a:r>
              <a:rPr lang="en-US" sz="2400" dirty="0" smtClean="0">
                <a:solidFill>
                  <a:srgbClr val="FF0000"/>
                </a:solidFill>
              </a:rPr>
              <a:t> </a:t>
            </a:r>
            <a:r>
              <a:rPr lang="en-US" sz="2400" dirty="0" err="1" smtClean="0">
                <a:solidFill>
                  <a:srgbClr val="FF0000"/>
                </a:solidFill>
              </a:rPr>
              <a:t>sự</a:t>
            </a:r>
            <a:r>
              <a:rPr lang="en-US" sz="2400" dirty="0" smtClean="0">
                <a:solidFill>
                  <a:srgbClr val="FF0000"/>
                </a:solidFill>
              </a:rPr>
              <a:t> </a:t>
            </a:r>
            <a:r>
              <a:rPr lang="en-US" sz="2400" dirty="0" err="1" smtClean="0">
                <a:solidFill>
                  <a:srgbClr val="FF0000"/>
                </a:solidFill>
              </a:rPr>
              <a:t>kiện</a:t>
            </a:r>
            <a:r>
              <a:rPr lang="en-US" sz="2400" dirty="0" smtClean="0">
                <a:solidFill>
                  <a:srgbClr val="FF0000"/>
                </a:solidFill>
              </a:rPr>
              <a:t> </a:t>
            </a:r>
            <a:r>
              <a:rPr lang="en-US" sz="2400" dirty="0" err="1" smtClean="0">
                <a:solidFill>
                  <a:srgbClr val="FF0000"/>
                </a:solidFill>
              </a:rPr>
              <a:t>không</a:t>
            </a:r>
            <a:r>
              <a:rPr lang="en-US" sz="2400" dirty="0" smtClean="0">
                <a:solidFill>
                  <a:srgbClr val="FF0000"/>
                </a:solidFill>
              </a:rPr>
              <a:t> </a:t>
            </a:r>
            <a:r>
              <a:rPr lang="en-US" sz="2400" dirty="0" err="1" smtClean="0">
                <a:solidFill>
                  <a:srgbClr val="FF0000"/>
                </a:solidFill>
              </a:rPr>
              <a:t>điều</a:t>
            </a:r>
            <a:r>
              <a:rPr lang="en-US" sz="2400" dirty="0" smtClean="0">
                <a:solidFill>
                  <a:srgbClr val="FF0000"/>
                </a:solidFill>
              </a:rPr>
              <a:t> </a:t>
            </a:r>
            <a:r>
              <a:rPr lang="en-US" sz="2400" dirty="0" err="1" smtClean="0">
                <a:solidFill>
                  <a:srgbClr val="FF0000"/>
                </a:solidFill>
              </a:rPr>
              <a:t>chỉnh</a:t>
            </a:r>
            <a:r>
              <a:rPr lang="en-US" sz="2400" dirty="0" smtClean="0">
                <a:solidFill>
                  <a:srgbClr val="FF0000"/>
                </a:solidFill>
              </a:rPr>
              <a:t> </a:t>
            </a:r>
            <a:r>
              <a:rPr lang="en-US" sz="2400" dirty="0" err="1" smtClean="0">
                <a:solidFill>
                  <a:srgbClr val="FF0000"/>
                </a:solidFill>
              </a:rPr>
              <a:t>theo</a:t>
            </a:r>
            <a:r>
              <a:rPr lang="en-US" sz="2400" dirty="0" smtClean="0">
                <a:solidFill>
                  <a:srgbClr val="FF0000"/>
                </a:solidFill>
              </a:rPr>
              <a:t> </a:t>
            </a:r>
            <a:r>
              <a:rPr lang="en-US" sz="2400" dirty="0" err="1" smtClean="0">
                <a:solidFill>
                  <a:srgbClr val="FF0000"/>
                </a:solidFill>
              </a:rPr>
              <a:t>quy</a:t>
            </a:r>
            <a:r>
              <a:rPr lang="en-US" sz="2400" dirty="0" smtClean="0">
                <a:solidFill>
                  <a:srgbClr val="FF0000"/>
                </a:solidFill>
              </a:rPr>
              <a:t> </a:t>
            </a:r>
            <a:r>
              <a:rPr lang="en-US" sz="2400" dirty="0" err="1" smtClean="0">
                <a:solidFill>
                  <a:srgbClr val="FF0000"/>
                </a:solidFill>
              </a:rPr>
              <a:t>định</a:t>
            </a:r>
            <a:r>
              <a:rPr lang="en-US" sz="2400" dirty="0" smtClean="0">
                <a:solidFill>
                  <a:srgbClr val="FF0000"/>
                </a:solidFill>
              </a:rPr>
              <a:t> </a:t>
            </a:r>
            <a:r>
              <a:rPr lang="en-US" sz="2400" dirty="0" err="1" smtClean="0">
                <a:solidFill>
                  <a:srgbClr val="FF0000"/>
                </a:solidFill>
              </a:rPr>
              <a:t>của</a:t>
            </a:r>
            <a:r>
              <a:rPr lang="en-US" sz="2400" dirty="0" smtClean="0">
                <a:solidFill>
                  <a:srgbClr val="FF0000"/>
                </a:solidFill>
              </a:rPr>
              <a:t> VAS 23 - </a:t>
            </a:r>
            <a:r>
              <a:rPr lang="en-US" sz="2400" dirty="0" err="1" smtClean="0">
                <a:solidFill>
                  <a:srgbClr val="FF0000"/>
                </a:solidFill>
              </a:rPr>
              <a:t>C</a:t>
            </a:r>
            <a:r>
              <a:rPr lang="en-US" sz="2400" i="1" dirty="0" err="1" smtClean="0">
                <a:solidFill>
                  <a:srgbClr val="FF0000"/>
                </a:solidFill>
              </a:rPr>
              <a:t>ác</a:t>
            </a:r>
            <a:r>
              <a:rPr lang="en-US" sz="2400" i="1" dirty="0" smtClean="0">
                <a:solidFill>
                  <a:srgbClr val="FF0000"/>
                </a:solidFill>
              </a:rPr>
              <a:t> </a:t>
            </a:r>
            <a:r>
              <a:rPr lang="en-US" sz="2400" i="1" dirty="0" err="1" smtClean="0">
                <a:solidFill>
                  <a:srgbClr val="FF0000"/>
                </a:solidFill>
              </a:rPr>
              <a:t>sự</a:t>
            </a:r>
            <a:r>
              <a:rPr lang="en-US" sz="2400" i="1" dirty="0" smtClean="0">
                <a:solidFill>
                  <a:srgbClr val="FF0000"/>
                </a:solidFill>
              </a:rPr>
              <a:t> </a:t>
            </a:r>
            <a:r>
              <a:rPr lang="en-US" sz="2400" i="1" dirty="0" err="1" smtClean="0">
                <a:solidFill>
                  <a:srgbClr val="FF0000"/>
                </a:solidFill>
              </a:rPr>
              <a:t>kiện</a:t>
            </a:r>
            <a:r>
              <a:rPr lang="en-US" sz="2400" i="1" dirty="0" smtClean="0">
                <a:solidFill>
                  <a:srgbClr val="FF0000"/>
                </a:solidFill>
              </a:rPr>
              <a:t> </a:t>
            </a:r>
            <a:r>
              <a:rPr lang="en-US" sz="2400" i="1" dirty="0" err="1" smtClean="0">
                <a:solidFill>
                  <a:srgbClr val="FF0000"/>
                </a:solidFill>
              </a:rPr>
              <a:t>phát</a:t>
            </a:r>
            <a:r>
              <a:rPr lang="en-US" sz="2400" i="1" dirty="0" smtClean="0">
                <a:solidFill>
                  <a:srgbClr val="FF0000"/>
                </a:solidFill>
              </a:rPr>
              <a:t> </a:t>
            </a:r>
            <a:r>
              <a:rPr lang="en-US" sz="2400" i="1" dirty="0" err="1" smtClean="0">
                <a:solidFill>
                  <a:srgbClr val="FF0000"/>
                </a:solidFill>
              </a:rPr>
              <a:t>sinh</a:t>
            </a:r>
            <a:r>
              <a:rPr lang="en-US" sz="2400" i="1" dirty="0" smtClean="0">
                <a:solidFill>
                  <a:srgbClr val="FF0000"/>
                </a:solidFill>
              </a:rPr>
              <a:t> </a:t>
            </a:r>
            <a:r>
              <a:rPr lang="en-US" sz="2400" i="1" dirty="0" err="1" smtClean="0">
                <a:solidFill>
                  <a:srgbClr val="FF0000"/>
                </a:solidFill>
              </a:rPr>
              <a:t>sau</a:t>
            </a:r>
            <a:r>
              <a:rPr lang="en-US" sz="2400" i="1" dirty="0" smtClean="0">
                <a:solidFill>
                  <a:srgbClr val="FF0000"/>
                </a:solidFill>
              </a:rPr>
              <a:t> </a:t>
            </a:r>
            <a:r>
              <a:rPr lang="en-US" sz="2400" i="1" dirty="0" err="1" smtClean="0">
                <a:solidFill>
                  <a:srgbClr val="FF0000"/>
                </a:solidFill>
              </a:rPr>
              <a:t>ngày</a:t>
            </a:r>
            <a:r>
              <a:rPr lang="en-US" sz="2400" i="1" dirty="0" smtClean="0">
                <a:solidFill>
                  <a:srgbClr val="FF0000"/>
                </a:solidFill>
              </a:rPr>
              <a:t> </a:t>
            </a:r>
            <a:r>
              <a:rPr lang="en-US" sz="2400" i="1" dirty="0" err="1" smtClean="0">
                <a:solidFill>
                  <a:srgbClr val="FF0000"/>
                </a:solidFill>
              </a:rPr>
              <a:t>kết</a:t>
            </a:r>
            <a:r>
              <a:rPr lang="en-US" sz="2400" i="1" dirty="0" smtClean="0">
                <a:solidFill>
                  <a:srgbClr val="FF0000"/>
                </a:solidFill>
              </a:rPr>
              <a:t> </a:t>
            </a:r>
            <a:r>
              <a:rPr lang="en-US" sz="2400" i="1" dirty="0" err="1" smtClean="0">
                <a:solidFill>
                  <a:srgbClr val="FF0000"/>
                </a:solidFill>
              </a:rPr>
              <a:t>thúc</a:t>
            </a:r>
            <a:r>
              <a:rPr lang="en-US" sz="2400" i="1" dirty="0" smtClean="0">
                <a:solidFill>
                  <a:srgbClr val="FF0000"/>
                </a:solidFill>
              </a:rPr>
              <a:t> </a:t>
            </a:r>
            <a:r>
              <a:rPr lang="en-US" sz="2400" i="1" dirty="0" err="1" smtClean="0">
                <a:solidFill>
                  <a:srgbClr val="FF0000"/>
                </a:solidFill>
              </a:rPr>
              <a:t>kỳ</a:t>
            </a:r>
            <a:r>
              <a:rPr lang="en-US" sz="2400" i="1" dirty="0" smtClean="0">
                <a:solidFill>
                  <a:srgbClr val="FF0000"/>
                </a:solidFill>
              </a:rPr>
              <a:t> kế toán </a:t>
            </a:r>
            <a:r>
              <a:rPr lang="en-US" sz="2400" i="1" dirty="0" err="1" smtClean="0">
                <a:solidFill>
                  <a:srgbClr val="FF0000"/>
                </a:solidFill>
              </a:rPr>
              <a:t>năm</a:t>
            </a:r>
            <a:r>
              <a:rPr lang="en-US" sz="2400" dirty="0" smtClean="0">
                <a:solidFill>
                  <a:srgbClr val="FF0000"/>
                </a:solidFill>
              </a:rPr>
              <a:t>: </a:t>
            </a:r>
          </a:p>
          <a:p>
            <a:pPr algn="just">
              <a:defRPr/>
            </a:pPr>
            <a:endParaRPr lang="en-US" sz="800" dirty="0" smtClean="0">
              <a:solidFill>
                <a:srgbClr val="FF0000"/>
              </a:solidFill>
            </a:endParaRPr>
          </a:p>
          <a:p>
            <a:pPr marL="266700" indent="-266700" algn="just">
              <a:buClr>
                <a:schemeClr val="tx1"/>
              </a:buClr>
              <a:buFont typeface="Wingdings" pitchFamily="2" charset="2"/>
              <a:buChar char="ü"/>
              <a:defRPr/>
            </a:pPr>
            <a:r>
              <a:rPr lang="en-US" sz="2400" dirty="0" err="1" smtClean="0">
                <a:solidFill>
                  <a:srgbClr val="FF0000"/>
                </a:solidFill>
              </a:rPr>
              <a:t>Thỏa</a:t>
            </a:r>
            <a:r>
              <a:rPr lang="en-US" sz="2400" dirty="0" smtClean="0">
                <a:solidFill>
                  <a:srgbClr val="FF0000"/>
                </a:solidFill>
              </a:rPr>
              <a:t> </a:t>
            </a:r>
            <a:r>
              <a:rPr lang="en-US" sz="2400" dirty="0" err="1" smtClean="0">
                <a:solidFill>
                  <a:srgbClr val="FF0000"/>
                </a:solidFill>
              </a:rPr>
              <a:t>thuận</a:t>
            </a:r>
            <a:r>
              <a:rPr lang="en-US" sz="2400" dirty="0" smtClean="0">
                <a:solidFill>
                  <a:srgbClr val="FF0000"/>
                </a:solidFill>
              </a:rPr>
              <a:t> </a:t>
            </a:r>
            <a:r>
              <a:rPr lang="en-US" sz="2400" dirty="0" err="1" smtClean="0">
                <a:solidFill>
                  <a:srgbClr val="FF0000"/>
                </a:solidFill>
              </a:rPr>
              <a:t>Tái</a:t>
            </a:r>
            <a:r>
              <a:rPr lang="en-US" sz="2400" dirty="0" smtClean="0">
                <a:solidFill>
                  <a:srgbClr val="FF0000"/>
                </a:solidFill>
              </a:rPr>
              <a:t> </a:t>
            </a:r>
            <a:r>
              <a:rPr lang="en-US" sz="2400" dirty="0" err="1" smtClean="0">
                <a:solidFill>
                  <a:srgbClr val="FF0000"/>
                </a:solidFill>
              </a:rPr>
              <a:t>tài</a:t>
            </a:r>
            <a:r>
              <a:rPr lang="en-US" sz="2400" dirty="0" smtClean="0">
                <a:solidFill>
                  <a:srgbClr val="FF0000"/>
                </a:solidFill>
              </a:rPr>
              <a:t> </a:t>
            </a:r>
            <a:r>
              <a:rPr lang="en-US" sz="2400" dirty="0" err="1" smtClean="0">
                <a:solidFill>
                  <a:srgbClr val="FF0000"/>
                </a:solidFill>
              </a:rPr>
              <a:t>trợ</a:t>
            </a:r>
            <a:r>
              <a:rPr lang="en-US" sz="2400" dirty="0" smtClean="0">
                <a:solidFill>
                  <a:srgbClr val="FF0000"/>
                </a:solidFill>
              </a:rPr>
              <a:t> </a:t>
            </a:r>
            <a:r>
              <a:rPr lang="en-US" sz="2400" dirty="0" err="1" smtClean="0">
                <a:solidFill>
                  <a:srgbClr val="FF0000"/>
                </a:solidFill>
              </a:rPr>
              <a:t>khoản</a:t>
            </a:r>
            <a:r>
              <a:rPr lang="en-US" sz="2400" dirty="0" smtClean="0">
                <a:solidFill>
                  <a:srgbClr val="FF0000"/>
                </a:solidFill>
              </a:rPr>
              <a:t> </a:t>
            </a:r>
            <a:r>
              <a:rPr lang="en-US" sz="2400" dirty="0" err="1" smtClean="0">
                <a:solidFill>
                  <a:srgbClr val="FF0000"/>
                </a:solidFill>
              </a:rPr>
              <a:t>vay</a:t>
            </a:r>
            <a:r>
              <a:rPr lang="en-US" sz="2400" dirty="0" smtClean="0">
                <a:solidFill>
                  <a:srgbClr val="FF0000"/>
                </a:solidFill>
              </a:rPr>
              <a:t> </a:t>
            </a:r>
            <a:r>
              <a:rPr lang="en-US" sz="2400" dirty="0" err="1" smtClean="0">
                <a:solidFill>
                  <a:srgbClr val="FF0000"/>
                </a:solidFill>
              </a:rPr>
              <a:t>ngắn</a:t>
            </a:r>
            <a:r>
              <a:rPr lang="en-US" sz="2400" dirty="0" smtClean="0">
                <a:solidFill>
                  <a:srgbClr val="FF0000"/>
                </a:solidFill>
              </a:rPr>
              <a:t> </a:t>
            </a:r>
            <a:r>
              <a:rPr lang="en-US" sz="2400" dirty="0" err="1" smtClean="0">
                <a:solidFill>
                  <a:srgbClr val="FF0000"/>
                </a:solidFill>
              </a:rPr>
              <a:t>hạn</a:t>
            </a:r>
            <a:r>
              <a:rPr lang="en-US" sz="2400" dirty="0" smtClean="0">
                <a:solidFill>
                  <a:srgbClr val="FF0000"/>
                </a:solidFill>
              </a:rPr>
              <a:t> </a:t>
            </a:r>
            <a:r>
              <a:rPr lang="en-US" sz="2400" dirty="0" err="1" smtClean="0">
                <a:solidFill>
                  <a:srgbClr val="FF0000"/>
                </a:solidFill>
              </a:rPr>
              <a:t>thành</a:t>
            </a:r>
            <a:r>
              <a:rPr lang="en-US" sz="2400" dirty="0" smtClean="0">
                <a:solidFill>
                  <a:srgbClr val="FF0000"/>
                </a:solidFill>
              </a:rPr>
              <a:t> </a:t>
            </a:r>
            <a:r>
              <a:rPr lang="en-US" sz="2400" dirty="0" err="1" smtClean="0">
                <a:solidFill>
                  <a:srgbClr val="FF0000"/>
                </a:solidFill>
              </a:rPr>
              <a:t>khoản</a:t>
            </a:r>
            <a:r>
              <a:rPr lang="en-US" sz="2400" dirty="0" smtClean="0">
                <a:solidFill>
                  <a:srgbClr val="FF0000"/>
                </a:solidFill>
              </a:rPr>
              <a:t> </a:t>
            </a:r>
            <a:r>
              <a:rPr lang="en-US" sz="2400" dirty="0" err="1" smtClean="0">
                <a:solidFill>
                  <a:srgbClr val="FF0000"/>
                </a:solidFill>
              </a:rPr>
              <a:t>vay</a:t>
            </a:r>
            <a:r>
              <a:rPr lang="en-US" sz="2400" dirty="0" smtClean="0">
                <a:solidFill>
                  <a:srgbClr val="FF0000"/>
                </a:solidFill>
              </a:rPr>
              <a:t> </a:t>
            </a:r>
            <a:r>
              <a:rPr lang="en-US" sz="2400" dirty="0" err="1" smtClean="0">
                <a:solidFill>
                  <a:srgbClr val="FF0000"/>
                </a:solidFill>
              </a:rPr>
              <a:t>dài</a:t>
            </a:r>
            <a:r>
              <a:rPr lang="en-US" sz="2400" dirty="0" smtClean="0">
                <a:solidFill>
                  <a:srgbClr val="FF0000"/>
                </a:solidFill>
              </a:rPr>
              <a:t> </a:t>
            </a:r>
            <a:r>
              <a:rPr lang="en-US" sz="2400" dirty="0" err="1" smtClean="0">
                <a:solidFill>
                  <a:srgbClr val="FF0000"/>
                </a:solidFill>
              </a:rPr>
              <a:t>hạn</a:t>
            </a:r>
            <a:r>
              <a:rPr lang="en-US" sz="2400" dirty="0" smtClean="0">
                <a:solidFill>
                  <a:srgbClr val="FF0000"/>
                </a:solidFill>
              </a:rPr>
              <a:t>;  </a:t>
            </a:r>
          </a:p>
          <a:p>
            <a:pPr marL="266700" indent="-266700">
              <a:buClr>
                <a:schemeClr val="tx1"/>
              </a:buClr>
              <a:buFont typeface="Wingdings" pitchFamily="2" charset="2"/>
              <a:buChar char="ü"/>
              <a:defRPr/>
            </a:pPr>
            <a:r>
              <a:rPr lang="en-US" sz="2400" dirty="0" err="1" smtClean="0">
                <a:solidFill>
                  <a:srgbClr val="FF0000"/>
                </a:solidFill>
              </a:rPr>
              <a:t>Bên</a:t>
            </a:r>
            <a:r>
              <a:rPr lang="en-US" sz="2400" dirty="0" smtClean="0">
                <a:solidFill>
                  <a:srgbClr val="FF0000"/>
                </a:solidFill>
              </a:rPr>
              <a:t> </a:t>
            </a:r>
            <a:r>
              <a:rPr lang="en-US" sz="2400" dirty="0" err="1" smtClean="0">
                <a:solidFill>
                  <a:srgbClr val="FF0000"/>
                </a:solidFill>
              </a:rPr>
              <a:t>cho</a:t>
            </a:r>
            <a:r>
              <a:rPr lang="en-US" sz="2400" dirty="0" smtClean="0">
                <a:solidFill>
                  <a:srgbClr val="FF0000"/>
                </a:solidFill>
              </a:rPr>
              <a:t> </a:t>
            </a:r>
            <a:r>
              <a:rPr lang="en-US" sz="2400" dirty="0" err="1" smtClean="0">
                <a:solidFill>
                  <a:srgbClr val="FF0000"/>
                </a:solidFill>
              </a:rPr>
              <a:t>vay</a:t>
            </a:r>
            <a:r>
              <a:rPr lang="en-US" sz="2400" dirty="0" smtClean="0">
                <a:solidFill>
                  <a:srgbClr val="FF0000"/>
                </a:solidFill>
              </a:rPr>
              <a:t> </a:t>
            </a:r>
            <a:r>
              <a:rPr lang="en-US" sz="2400" dirty="0" err="1" smtClean="0">
                <a:solidFill>
                  <a:srgbClr val="FF0000"/>
                </a:solidFill>
              </a:rPr>
              <a:t>cho</a:t>
            </a:r>
            <a:r>
              <a:rPr lang="en-US" sz="2400" dirty="0" smtClean="0">
                <a:solidFill>
                  <a:srgbClr val="FF0000"/>
                </a:solidFill>
              </a:rPr>
              <a:t> </a:t>
            </a:r>
            <a:r>
              <a:rPr lang="en-US" sz="2400" dirty="0" err="1" smtClean="0">
                <a:solidFill>
                  <a:srgbClr val="FF0000"/>
                </a:solidFill>
              </a:rPr>
              <a:t>phép</a:t>
            </a:r>
            <a:r>
              <a:rPr lang="en-US" sz="2400" dirty="0" smtClean="0">
                <a:solidFill>
                  <a:srgbClr val="FF0000"/>
                </a:solidFill>
              </a:rPr>
              <a:t> </a:t>
            </a:r>
            <a:r>
              <a:rPr lang="en-US" sz="2400" dirty="0" err="1" smtClean="0">
                <a:solidFill>
                  <a:srgbClr val="FF0000"/>
                </a:solidFill>
              </a:rPr>
              <a:t>một</a:t>
            </a:r>
            <a:r>
              <a:rPr lang="en-US" sz="2400" dirty="0" smtClean="0">
                <a:solidFill>
                  <a:srgbClr val="FF0000"/>
                </a:solidFill>
              </a:rPr>
              <a:t> </a:t>
            </a:r>
            <a:r>
              <a:rPr lang="en-US" sz="2400" dirty="0" err="1" smtClean="0">
                <a:solidFill>
                  <a:srgbClr val="FF0000"/>
                </a:solidFill>
              </a:rPr>
              <a:t>khoảng</a:t>
            </a:r>
            <a:r>
              <a:rPr lang="en-US" sz="2400" dirty="0" smtClean="0">
                <a:solidFill>
                  <a:srgbClr val="FF0000"/>
                </a:solidFill>
              </a:rPr>
              <a:t> </a:t>
            </a:r>
            <a:r>
              <a:rPr lang="en-US" sz="2400" dirty="0" err="1" smtClean="0">
                <a:solidFill>
                  <a:srgbClr val="FF0000"/>
                </a:solidFill>
              </a:rPr>
              <a:t>thời</a:t>
            </a:r>
            <a:r>
              <a:rPr lang="en-US" sz="2400" dirty="0" smtClean="0">
                <a:solidFill>
                  <a:srgbClr val="FF0000"/>
                </a:solidFill>
              </a:rPr>
              <a:t> </a:t>
            </a:r>
            <a:r>
              <a:rPr lang="en-US" sz="2400" dirty="0" err="1" smtClean="0">
                <a:solidFill>
                  <a:srgbClr val="FF0000"/>
                </a:solidFill>
              </a:rPr>
              <a:t>gian</a:t>
            </a:r>
            <a:r>
              <a:rPr lang="en-US" sz="2400" dirty="0" smtClean="0">
                <a:solidFill>
                  <a:srgbClr val="FF0000"/>
                </a:solidFill>
              </a:rPr>
              <a:t> </a:t>
            </a:r>
            <a:r>
              <a:rPr lang="en-US" sz="2400" dirty="0" err="1" smtClean="0">
                <a:solidFill>
                  <a:srgbClr val="FF0000"/>
                </a:solidFill>
              </a:rPr>
              <a:t>ân</a:t>
            </a:r>
            <a:r>
              <a:rPr lang="en-US" sz="2400" dirty="0" smtClean="0">
                <a:solidFill>
                  <a:srgbClr val="FF0000"/>
                </a:solidFill>
              </a:rPr>
              <a:t> </a:t>
            </a:r>
            <a:r>
              <a:rPr lang="en-US" sz="2400" dirty="0" err="1" smtClean="0">
                <a:solidFill>
                  <a:srgbClr val="FF0000"/>
                </a:solidFill>
              </a:rPr>
              <a:t>hạn</a:t>
            </a:r>
            <a:r>
              <a:rPr lang="en-US" sz="2400" dirty="0" smtClean="0">
                <a:solidFill>
                  <a:srgbClr val="FF0000"/>
                </a:solidFill>
              </a:rPr>
              <a:t> </a:t>
            </a:r>
            <a:r>
              <a:rPr lang="en-US" sz="2400" dirty="0" err="1" smtClean="0">
                <a:solidFill>
                  <a:srgbClr val="FF0000"/>
                </a:solidFill>
              </a:rPr>
              <a:t>để</a:t>
            </a:r>
            <a:r>
              <a:rPr lang="en-US" sz="2400" dirty="0" smtClean="0">
                <a:solidFill>
                  <a:srgbClr val="FF0000"/>
                </a:solidFill>
              </a:rPr>
              <a:t> </a:t>
            </a:r>
            <a:r>
              <a:rPr lang="en-US" sz="2400" dirty="0" err="1" smtClean="0">
                <a:solidFill>
                  <a:srgbClr val="FF0000"/>
                </a:solidFill>
              </a:rPr>
              <a:t>khắc</a:t>
            </a:r>
            <a:r>
              <a:rPr lang="en-US" sz="2400" dirty="0" smtClean="0">
                <a:solidFill>
                  <a:srgbClr val="FF0000"/>
                </a:solidFill>
              </a:rPr>
              <a:t> </a:t>
            </a:r>
            <a:r>
              <a:rPr lang="en-US" sz="2400" dirty="0" err="1" smtClean="0">
                <a:solidFill>
                  <a:srgbClr val="FF0000"/>
                </a:solidFill>
              </a:rPr>
              <a:t>phục</a:t>
            </a:r>
            <a:r>
              <a:rPr lang="en-US" sz="2400" dirty="0" smtClean="0">
                <a:solidFill>
                  <a:srgbClr val="FF0000"/>
                </a:solidFill>
              </a:rPr>
              <a:t> vi phạm </a:t>
            </a:r>
            <a:r>
              <a:rPr lang="en-US" sz="2400" dirty="0" err="1" smtClean="0">
                <a:solidFill>
                  <a:srgbClr val="FF0000"/>
                </a:solidFill>
              </a:rPr>
              <a:t>của</a:t>
            </a:r>
            <a:r>
              <a:rPr lang="en-US" sz="2400" dirty="0" smtClean="0">
                <a:solidFill>
                  <a:srgbClr val="FF0000"/>
                </a:solidFill>
              </a:rPr>
              <a:t> </a:t>
            </a:r>
            <a:r>
              <a:rPr lang="en-US" sz="2400" dirty="0" err="1" smtClean="0">
                <a:solidFill>
                  <a:srgbClr val="FF0000"/>
                </a:solidFill>
              </a:rPr>
              <a:t>thỏa</a:t>
            </a:r>
            <a:r>
              <a:rPr lang="en-US" sz="2400" dirty="0" smtClean="0">
                <a:solidFill>
                  <a:srgbClr val="FF0000"/>
                </a:solidFill>
              </a:rPr>
              <a:t> </a:t>
            </a:r>
            <a:r>
              <a:rPr lang="en-US" sz="2400" dirty="0" err="1" smtClean="0">
                <a:solidFill>
                  <a:srgbClr val="FF0000"/>
                </a:solidFill>
              </a:rPr>
              <a:t>thuận</a:t>
            </a:r>
            <a:r>
              <a:rPr lang="en-US" sz="2400" dirty="0" smtClean="0">
                <a:solidFill>
                  <a:srgbClr val="FF0000"/>
                </a:solidFill>
              </a:rPr>
              <a:t> </a:t>
            </a:r>
            <a:r>
              <a:rPr lang="en-US" sz="2400" dirty="0" err="1" smtClean="0">
                <a:solidFill>
                  <a:srgbClr val="FF0000"/>
                </a:solidFill>
              </a:rPr>
              <a:t>vay</a:t>
            </a:r>
            <a:r>
              <a:rPr lang="en-US" sz="2400" dirty="0" smtClean="0">
                <a:solidFill>
                  <a:srgbClr val="FF0000"/>
                </a:solidFill>
              </a:rPr>
              <a:t> </a:t>
            </a:r>
            <a:r>
              <a:rPr lang="en-US" sz="2400" dirty="0" err="1" smtClean="0">
                <a:solidFill>
                  <a:srgbClr val="FF0000"/>
                </a:solidFill>
              </a:rPr>
              <a:t>dài</a:t>
            </a:r>
            <a:r>
              <a:rPr lang="en-US" sz="2400" dirty="0" smtClean="0">
                <a:solidFill>
                  <a:srgbClr val="FF0000"/>
                </a:solidFill>
              </a:rPr>
              <a:t> </a:t>
            </a:r>
            <a:r>
              <a:rPr lang="en-US" sz="2400" dirty="0" err="1" smtClean="0">
                <a:solidFill>
                  <a:srgbClr val="FF0000"/>
                </a:solidFill>
              </a:rPr>
              <a:t>hạn</a:t>
            </a:r>
            <a:r>
              <a:rPr lang="en-US" sz="2400" dirty="0" smtClean="0">
                <a:solidFill>
                  <a:srgbClr val="FF0000"/>
                </a:solidFill>
              </a:rPr>
              <a:t>, </a:t>
            </a:r>
            <a:r>
              <a:rPr lang="en-US" sz="2400" dirty="0" err="1" smtClean="0">
                <a:solidFill>
                  <a:srgbClr val="FF0000"/>
                </a:solidFill>
              </a:rPr>
              <a:t>kết</a:t>
            </a:r>
            <a:r>
              <a:rPr lang="en-US" sz="2400" dirty="0" smtClean="0">
                <a:solidFill>
                  <a:srgbClr val="FF0000"/>
                </a:solidFill>
              </a:rPr>
              <a:t> </a:t>
            </a:r>
            <a:r>
              <a:rPr lang="en-US" sz="2400" dirty="0" err="1" smtClean="0">
                <a:solidFill>
                  <a:srgbClr val="FF0000"/>
                </a:solidFill>
              </a:rPr>
              <a:t>thúc</a:t>
            </a:r>
            <a:r>
              <a:rPr lang="en-US" sz="2400" dirty="0" smtClean="0">
                <a:solidFill>
                  <a:srgbClr val="FF0000"/>
                </a:solidFill>
              </a:rPr>
              <a:t> </a:t>
            </a:r>
            <a:r>
              <a:rPr lang="en-US" sz="2400" dirty="0" err="1" smtClean="0">
                <a:solidFill>
                  <a:srgbClr val="FF0000"/>
                </a:solidFill>
              </a:rPr>
              <a:t>ít</a:t>
            </a:r>
            <a:r>
              <a:rPr lang="en-US" sz="2400" dirty="0" smtClean="0">
                <a:solidFill>
                  <a:srgbClr val="FF0000"/>
                </a:solidFill>
              </a:rPr>
              <a:t> </a:t>
            </a:r>
            <a:r>
              <a:rPr lang="en-US" sz="2400" dirty="0" err="1" smtClean="0">
                <a:solidFill>
                  <a:srgbClr val="FF0000"/>
                </a:solidFill>
              </a:rPr>
              <a:t>nhất</a:t>
            </a:r>
            <a:r>
              <a:rPr lang="en-US" sz="2400" dirty="0" smtClean="0">
                <a:solidFill>
                  <a:srgbClr val="FF0000"/>
                </a:solidFill>
              </a:rPr>
              <a:t> </a:t>
            </a:r>
            <a:r>
              <a:rPr lang="en-US" sz="2400" dirty="0" err="1" smtClean="0">
                <a:solidFill>
                  <a:srgbClr val="FF0000"/>
                </a:solidFill>
              </a:rPr>
              <a:t>là</a:t>
            </a:r>
            <a:r>
              <a:rPr lang="en-US" sz="2400" dirty="0" smtClean="0">
                <a:solidFill>
                  <a:srgbClr val="FF0000"/>
                </a:solidFill>
              </a:rPr>
              <a:t> 12 </a:t>
            </a:r>
            <a:r>
              <a:rPr lang="en-US" sz="2400" dirty="0" err="1" smtClean="0">
                <a:solidFill>
                  <a:srgbClr val="FF0000"/>
                </a:solidFill>
              </a:rPr>
              <a:t>tháng</a:t>
            </a:r>
            <a:r>
              <a:rPr lang="en-US" sz="2400" dirty="0" smtClean="0">
                <a:solidFill>
                  <a:srgbClr val="FF0000"/>
                </a:solidFill>
              </a:rPr>
              <a:t> </a:t>
            </a:r>
            <a:r>
              <a:rPr lang="en-US" sz="2400" dirty="0" err="1" smtClean="0">
                <a:solidFill>
                  <a:srgbClr val="FF0000"/>
                </a:solidFill>
              </a:rPr>
              <a:t>sau</a:t>
            </a:r>
            <a:r>
              <a:rPr lang="en-US" sz="2400" dirty="0" smtClean="0">
                <a:solidFill>
                  <a:srgbClr val="FF0000"/>
                </a:solidFill>
              </a:rPr>
              <a:t> </a:t>
            </a:r>
            <a:r>
              <a:rPr lang="en-US" sz="2400" dirty="0" err="1" smtClean="0">
                <a:solidFill>
                  <a:srgbClr val="FF0000"/>
                </a:solidFill>
              </a:rPr>
              <a:t>ngày</a:t>
            </a:r>
            <a:r>
              <a:rPr lang="en-US" sz="2400" dirty="0" smtClean="0">
                <a:solidFill>
                  <a:srgbClr val="FF0000"/>
                </a:solidFill>
              </a:rPr>
              <a:t> </a:t>
            </a:r>
            <a:r>
              <a:rPr lang="en-US" sz="2400" dirty="0" err="1" smtClean="0">
                <a:solidFill>
                  <a:srgbClr val="FF0000"/>
                </a:solidFill>
              </a:rPr>
              <a:t>kết</a:t>
            </a:r>
            <a:r>
              <a:rPr lang="en-US" sz="2400" dirty="0" smtClean="0">
                <a:solidFill>
                  <a:srgbClr val="FF0000"/>
                </a:solidFill>
              </a:rPr>
              <a:t> </a:t>
            </a:r>
            <a:r>
              <a:rPr lang="en-US" sz="2400" dirty="0" err="1" smtClean="0">
                <a:solidFill>
                  <a:srgbClr val="FF0000"/>
                </a:solidFill>
              </a:rPr>
              <a:t>thúc</a:t>
            </a:r>
            <a:r>
              <a:rPr lang="en-US" sz="2400" dirty="0" smtClean="0">
                <a:solidFill>
                  <a:srgbClr val="FF0000"/>
                </a:solidFill>
              </a:rPr>
              <a:t> </a:t>
            </a:r>
            <a:r>
              <a:rPr lang="en-US" sz="2400" dirty="0" err="1" smtClean="0">
                <a:solidFill>
                  <a:srgbClr val="FF0000"/>
                </a:solidFill>
              </a:rPr>
              <a:t>kỳ</a:t>
            </a:r>
            <a:r>
              <a:rPr lang="en-US" sz="2400" dirty="0" smtClean="0">
                <a:solidFill>
                  <a:srgbClr val="FF0000"/>
                </a:solidFill>
              </a:rPr>
              <a:t> </a:t>
            </a:r>
            <a:r>
              <a:rPr lang="en-US" sz="2400" dirty="0" err="1" smtClean="0">
                <a:solidFill>
                  <a:srgbClr val="FF0000"/>
                </a:solidFill>
              </a:rPr>
              <a:t>báo</a:t>
            </a:r>
            <a:r>
              <a:rPr lang="en-US" sz="2400" dirty="0" smtClean="0">
                <a:solidFill>
                  <a:srgbClr val="FF0000"/>
                </a:solidFill>
              </a:rPr>
              <a:t> </a:t>
            </a:r>
            <a:r>
              <a:rPr lang="en-US" sz="2400" dirty="0" err="1" smtClean="0">
                <a:solidFill>
                  <a:srgbClr val="FF0000"/>
                </a:solidFill>
              </a:rPr>
              <a:t>cáo</a:t>
            </a:r>
            <a:r>
              <a:rPr lang="en-US" sz="2400" dirty="0" smtClean="0">
                <a:solidFill>
                  <a:srgbClr val="FF0000"/>
                </a:solidFill>
              </a:rPr>
              <a:t>. </a:t>
            </a: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16</a:t>
            </a:fld>
            <a:endParaRPr lang="en-US"/>
          </a:p>
        </p:txBody>
      </p:sp>
      <p:sp>
        <p:nvSpPr>
          <p:cNvPr id="4" name="TextBox 3"/>
          <p:cNvSpPr txBox="1"/>
          <p:nvPr/>
        </p:nvSpPr>
        <p:spPr>
          <a:xfrm>
            <a:off x="0" y="2536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3"/>
            <a:ext cx="8534400" cy="255454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0850" indent="-450850" algn="just"/>
            <a:r>
              <a:rPr lang="en-US" sz="2000" dirty="0" smtClean="0"/>
              <a:t>(</a:t>
            </a:r>
            <a:r>
              <a:rPr lang="en-US" sz="2000" dirty="0" smtClean="0"/>
              <a:t>9</a:t>
            </a:r>
            <a:r>
              <a:rPr lang="en-US" sz="2000" dirty="0" smtClean="0"/>
              <a:t>) </a:t>
            </a:r>
            <a:r>
              <a:rPr lang="vi-VN" sz="2000" dirty="0" smtClean="0"/>
              <a:t>Trường hợp nếu phát hiện Báo cáo tài chính của các kỳ trước có sai sót trọng yếu thì phải được điều chỉnh hồi </a:t>
            </a:r>
            <a:r>
              <a:rPr lang="vi-VN" sz="2000" dirty="0" smtClean="0"/>
              <a:t>tố</a:t>
            </a:r>
            <a:r>
              <a:rPr lang="en-US" sz="2000" dirty="0" smtClean="0"/>
              <a:t> </a:t>
            </a:r>
            <a:r>
              <a:rPr lang="en-US" sz="2000" dirty="0" err="1" smtClean="0">
                <a:solidFill>
                  <a:srgbClr val="FF0000"/>
                </a:solidFill>
                <a:latin typeface="Arial" pitchFamily="34" charset="0"/>
                <a:cs typeface="Arial" pitchFamily="34" charset="0"/>
              </a:rPr>
              <a:t>hoặc</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hồi</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tố</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đơn</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giản</a:t>
            </a:r>
            <a:r>
              <a:rPr lang="vi-VN" sz="2000" dirty="0" smtClean="0">
                <a:solidFill>
                  <a:srgbClr val="FF0000"/>
                </a:solidFill>
                <a:latin typeface="Arial" pitchFamily="34" charset="0"/>
                <a:cs typeface="Arial" pitchFamily="34" charset="0"/>
              </a:rPr>
              <a:t> </a:t>
            </a:r>
            <a:r>
              <a:rPr lang="vi-VN" sz="2000" dirty="0" smtClean="0"/>
              <a:t>theo quy định.</a:t>
            </a:r>
            <a:endParaRPr lang="en-US" sz="2000" dirty="0" smtClean="0"/>
          </a:p>
          <a:p>
            <a:pPr marL="450850" indent="-450850" algn="just"/>
            <a:endParaRPr lang="en-US" sz="2000" dirty="0" smtClean="0"/>
          </a:p>
          <a:p>
            <a:pPr marL="450850" indent="-450850" algn="just"/>
            <a:r>
              <a:rPr lang="en-US" sz="2000" dirty="0" smtClean="0"/>
              <a:t>(</a:t>
            </a:r>
            <a:r>
              <a:rPr lang="en-US" sz="2000" dirty="0" smtClean="0"/>
              <a:t>10)</a:t>
            </a:r>
            <a:r>
              <a:rPr lang="vi-VN" sz="2000" dirty="0" smtClean="0"/>
              <a:t>. Các khoản mục doanh thu, thu nhập và các chi phí liên quan trực tiếp tới việc tạo ra các khoản doanh thu, thu nhập đó phải được trình bày theo nguyên tắc phù hợp và đảm bảo nguyên tắc thận trọng. </a:t>
            </a:r>
            <a:endParaRPr lang="en-US" sz="2000" dirty="0" smtClean="0"/>
          </a:p>
          <a:p>
            <a:pPr algn="just"/>
            <a:endParaRPr lang="en-US" sz="2000" dirty="0" smtClean="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
        <p:nvSpPr>
          <p:cNvPr id="12" name="Down Arrow 13"/>
          <p:cNvSpPr>
            <a:spLocks noChangeArrowheads="1"/>
          </p:cNvSpPr>
          <p:nvPr/>
        </p:nvSpPr>
        <p:spPr bwMode="auto">
          <a:xfrm>
            <a:off x="4211960" y="3861048"/>
            <a:ext cx="609600" cy="432048"/>
          </a:xfrm>
          <a:prstGeom prst="downArrow">
            <a:avLst>
              <a:gd name="adj1" fmla="val 50000"/>
              <a:gd name="adj2" fmla="val 50000"/>
            </a:avLst>
          </a:prstGeom>
          <a:ln>
            <a:headEnd/>
            <a:tailEnd/>
          </a:ln>
        </p:spPr>
        <p:style>
          <a:lnRef idx="1">
            <a:schemeClr val="accent5"/>
          </a:lnRef>
          <a:fillRef idx="2">
            <a:schemeClr val="accent5"/>
          </a:fillRef>
          <a:effectRef idx="1">
            <a:schemeClr val="accent5"/>
          </a:effectRef>
          <a:fontRef idx="minor">
            <a:schemeClr val="dk1"/>
          </a:fontRef>
        </p:style>
        <p:txBody>
          <a:bodyPr wrap="none"/>
          <a:lstStyle/>
          <a:p>
            <a:endParaRPr lang="en-US"/>
          </a:p>
        </p:txBody>
      </p:sp>
      <p:sp>
        <p:nvSpPr>
          <p:cNvPr id="13" name="Rectangle 10"/>
          <p:cNvSpPr>
            <a:spLocks noChangeArrowheads="1"/>
          </p:cNvSpPr>
          <p:nvPr/>
        </p:nvSpPr>
        <p:spPr bwMode="auto">
          <a:xfrm>
            <a:off x="395536" y="4293096"/>
            <a:ext cx="8382000" cy="99060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lstStyle/>
          <a:p>
            <a:endParaRPr lang="en-US"/>
          </a:p>
        </p:txBody>
      </p:sp>
      <p:sp>
        <p:nvSpPr>
          <p:cNvPr id="14" name="TextBox 11"/>
          <p:cNvSpPr txBox="1">
            <a:spLocks noChangeArrowheads="1"/>
          </p:cNvSpPr>
          <p:nvPr/>
        </p:nvSpPr>
        <p:spPr bwMode="auto">
          <a:xfrm>
            <a:off x="395536" y="4365104"/>
            <a:ext cx="8305800" cy="830263"/>
          </a:xfrm>
          <a:prstGeom prst="rect">
            <a:avLst/>
          </a:prstGeom>
          <a:noFill/>
          <a:ln w="9525">
            <a:noFill/>
            <a:miter lim="800000"/>
            <a:headEnd/>
            <a:tailEnd/>
          </a:ln>
        </p:spPr>
        <p:txBody>
          <a:bodyPr>
            <a:spAutoFit/>
          </a:bodyPr>
          <a:lstStyle/>
          <a:p>
            <a:pPr marL="288925" indent="-288925" algn="ctr">
              <a:buClr>
                <a:schemeClr val="tx1"/>
              </a:buClr>
            </a:pPr>
            <a:r>
              <a:rPr lang="en-US" sz="2400" dirty="0" err="1">
                <a:solidFill>
                  <a:srgbClr val="FF0000"/>
                </a:solidFill>
                <a:latin typeface="Arial (Body)"/>
                <a:cs typeface="Arial" charset="0"/>
              </a:rPr>
              <a:t>Phù</a:t>
            </a:r>
            <a:r>
              <a:rPr lang="en-US" sz="2400" dirty="0">
                <a:solidFill>
                  <a:srgbClr val="FF0000"/>
                </a:solidFill>
                <a:latin typeface="Arial (Body)"/>
                <a:cs typeface="Arial" charset="0"/>
              </a:rPr>
              <a:t> </a:t>
            </a:r>
            <a:r>
              <a:rPr lang="en-US" sz="2400" dirty="0" err="1">
                <a:solidFill>
                  <a:srgbClr val="FF0000"/>
                </a:solidFill>
                <a:latin typeface="Arial (Body)"/>
                <a:cs typeface="Arial" charset="0"/>
              </a:rPr>
              <a:t>hợp</a:t>
            </a:r>
            <a:r>
              <a:rPr lang="en-US" sz="2400" dirty="0">
                <a:solidFill>
                  <a:srgbClr val="FF0000"/>
                </a:solidFill>
                <a:latin typeface="Arial (Body)"/>
                <a:cs typeface="Arial" charset="0"/>
              </a:rPr>
              <a:t> </a:t>
            </a:r>
            <a:r>
              <a:rPr lang="en-US" sz="2400" dirty="0" err="1">
                <a:solidFill>
                  <a:srgbClr val="FF0000"/>
                </a:solidFill>
                <a:latin typeface="Arial (Body)"/>
                <a:cs typeface="Arial" charset="0"/>
              </a:rPr>
              <a:t>về</a:t>
            </a:r>
            <a:r>
              <a:rPr lang="en-US" sz="2400" dirty="0">
                <a:solidFill>
                  <a:srgbClr val="FF0000"/>
                </a:solidFill>
                <a:latin typeface="Arial (Body)"/>
                <a:cs typeface="Arial" charset="0"/>
              </a:rPr>
              <a:t> </a:t>
            </a:r>
            <a:r>
              <a:rPr lang="en-US" sz="2400" dirty="0" err="1">
                <a:solidFill>
                  <a:srgbClr val="FF0000"/>
                </a:solidFill>
                <a:latin typeface="Arial (Body)"/>
                <a:cs typeface="Arial" charset="0"/>
              </a:rPr>
              <a:t>thời</a:t>
            </a:r>
            <a:r>
              <a:rPr lang="en-US" sz="2400" dirty="0">
                <a:solidFill>
                  <a:srgbClr val="FF0000"/>
                </a:solidFill>
                <a:latin typeface="Arial (Body)"/>
                <a:cs typeface="Arial" charset="0"/>
              </a:rPr>
              <a:t> </a:t>
            </a:r>
            <a:r>
              <a:rPr lang="en-US" sz="2400" dirty="0" err="1">
                <a:solidFill>
                  <a:srgbClr val="FF0000"/>
                </a:solidFill>
                <a:latin typeface="Arial (Body)"/>
                <a:cs typeface="Arial" charset="0"/>
              </a:rPr>
              <a:t>điểm</a:t>
            </a:r>
            <a:r>
              <a:rPr lang="en-US" sz="2400" dirty="0">
                <a:solidFill>
                  <a:srgbClr val="FF0000"/>
                </a:solidFill>
                <a:latin typeface="Arial (Body)"/>
                <a:cs typeface="Arial" charset="0"/>
              </a:rPr>
              <a:t> </a:t>
            </a:r>
            <a:r>
              <a:rPr lang="en-US" sz="2400" dirty="0" err="1">
                <a:solidFill>
                  <a:srgbClr val="FF0000"/>
                </a:solidFill>
                <a:latin typeface="Arial (Body)"/>
                <a:cs typeface="Arial" charset="0"/>
              </a:rPr>
              <a:t>ghi</a:t>
            </a:r>
            <a:r>
              <a:rPr lang="en-US" sz="2400" dirty="0">
                <a:solidFill>
                  <a:srgbClr val="FF0000"/>
                </a:solidFill>
                <a:latin typeface="Arial (Body)"/>
                <a:cs typeface="Arial" charset="0"/>
              </a:rPr>
              <a:t> </a:t>
            </a:r>
            <a:r>
              <a:rPr lang="en-US" sz="2400" dirty="0" err="1">
                <a:solidFill>
                  <a:srgbClr val="FF0000"/>
                </a:solidFill>
                <a:latin typeface="Arial (Body)"/>
                <a:cs typeface="Arial" charset="0"/>
              </a:rPr>
              <a:t>nhận</a:t>
            </a:r>
            <a:r>
              <a:rPr lang="en-US" sz="2400" dirty="0">
                <a:solidFill>
                  <a:srgbClr val="FF0000"/>
                </a:solidFill>
                <a:latin typeface="Arial (Body)"/>
                <a:cs typeface="Arial" charset="0"/>
              </a:rPr>
              <a:t> </a:t>
            </a:r>
          </a:p>
          <a:p>
            <a:pPr marL="288925" indent="-288925" algn="ctr">
              <a:buClr>
                <a:schemeClr val="tx1"/>
              </a:buClr>
            </a:pPr>
            <a:r>
              <a:rPr lang="en-US" sz="2400" dirty="0">
                <a:solidFill>
                  <a:srgbClr val="FF0000"/>
                </a:solidFill>
                <a:latin typeface="Arial (Body)"/>
                <a:cs typeface="Arial" charset="0"/>
              </a:rPr>
              <a:t>và </a:t>
            </a:r>
            <a:r>
              <a:rPr lang="en-US" sz="2400" dirty="0" err="1">
                <a:solidFill>
                  <a:srgbClr val="FF0000"/>
                </a:solidFill>
                <a:latin typeface="Arial (Body)"/>
                <a:cs typeface="Arial" charset="0"/>
              </a:rPr>
              <a:t>phù</a:t>
            </a:r>
            <a:r>
              <a:rPr lang="en-US" sz="2400" dirty="0">
                <a:solidFill>
                  <a:srgbClr val="FF0000"/>
                </a:solidFill>
                <a:latin typeface="Arial (Body)"/>
                <a:cs typeface="Arial" charset="0"/>
              </a:rPr>
              <a:t> </a:t>
            </a:r>
            <a:r>
              <a:rPr lang="en-US" sz="2400" dirty="0" err="1">
                <a:solidFill>
                  <a:srgbClr val="FF0000"/>
                </a:solidFill>
                <a:latin typeface="Arial (Body)"/>
                <a:cs typeface="Arial" charset="0"/>
              </a:rPr>
              <a:t>hợp</a:t>
            </a:r>
            <a:r>
              <a:rPr lang="en-US" sz="2400" dirty="0">
                <a:solidFill>
                  <a:srgbClr val="FF0000"/>
                </a:solidFill>
                <a:latin typeface="Arial (Body)"/>
                <a:cs typeface="Arial" charset="0"/>
              </a:rPr>
              <a:t> </a:t>
            </a:r>
            <a:r>
              <a:rPr lang="en-US" sz="2400" dirty="0" err="1">
                <a:solidFill>
                  <a:srgbClr val="FF0000"/>
                </a:solidFill>
                <a:latin typeface="Arial (Body)"/>
                <a:cs typeface="Arial" charset="0"/>
              </a:rPr>
              <a:t>về</a:t>
            </a:r>
            <a:r>
              <a:rPr lang="en-US" sz="2400" dirty="0">
                <a:solidFill>
                  <a:srgbClr val="FF0000"/>
                </a:solidFill>
                <a:latin typeface="Arial (Body)"/>
                <a:cs typeface="Arial" charset="0"/>
              </a:rPr>
              <a:t> </a:t>
            </a:r>
            <a:r>
              <a:rPr lang="en-US" sz="2400" dirty="0" err="1">
                <a:solidFill>
                  <a:srgbClr val="FF0000"/>
                </a:solidFill>
                <a:latin typeface="Arial (Body)"/>
                <a:cs typeface="Arial" charset="0"/>
              </a:rPr>
              <a:t>cách</a:t>
            </a:r>
            <a:r>
              <a:rPr lang="en-US" sz="2400" dirty="0">
                <a:solidFill>
                  <a:srgbClr val="FF0000"/>
                </a:solidFill>
                <a:latin typeface="Arial (Body)"/>
                <a:cs typeface="Arial" charset="0"/>
              </a:rPr>
              <a:t> </a:t>
            </a:r>
            <a:r>
              <a:rPr lang="en-US" sz="2400" dirty="0" err="1">
                <a:solidFill>
                  <a:srgbClr val="FF0000"/>
                </a:solidFill>
                <a:latin typeface="Arial (Body)"/>
                <a:cs typeface="Arial" charset="0"/>
              </a:rPr>
              <a:t>thức</a:t>
            </a:r>
            <a:r>
              <a:rPr lang="en-US" sz="2400" dirty="0">
                <a:solidFill>
                  <a:srgbClr val="FF0000"/>
                </a:solidFill>
                <a:latin typeface="Arial (Body)"/>
                <a:cs typeface="Arial" charset="0"/>
              </a:rPr>
              <a:t> </a:t>
            </a:r>
            <a:r>
              <a:rPr lang="en-US" sz="2400" dirty="0" err="1">
                <a:solidFill>
                  <a:srgbClr val="FF0000"/>
                </a:solidFill>
                <a:latin typeface="Arial (Body)"/>
                <a:cs typeface="Arial" charset="0"/>
              </a:rPr>
              <a:t>trình</a:t>
            </a:r>
            <a:r>
              <a:rPr lang="en-US" sz="2400" dirty="0">
                <a:solidFill>
                  <a:srgbClr val="FF0000"/>
                </a:solidFill>
                <a:latin typeface="Arial (Body)"/>
                <a:cs typeface="Arial" charset="0"/>
              </a:rPr>
              <a:t> </a:t>
            </a:r>
            <a:r>
              <a:rPr lang="en-US" sz="2400" dirty="0" err="1">
                <a:solidFill>
                  <a:srgbClr val="FF0000"/>
                </a:solidFill>
                <a:latin typeface="Arial (Body)"/>
                <a:cs typeface="Arial" charset="0"/>
              </a:rPr>
              <a:t>bày</a:t>
            </a:r>
            <a:r>
              <a:rPr lang="en-US" sz="2400" dirty="0">
                <a:solidFill>
                  <a:srgbClr val="FF0000"/>
                </a:solidFill>
                <a:latin typeface="Arial (Body)"/>
                <a:cs typeface="Arial" charset="0"/>
              </a:rPr>
              <a:t> </a:t>
            </a:r>
            <a:r>
              <a:rPr lang="en-US" sz="2400" dirty="0" err="1">
                <a:solidFill>
                  <a:srgbClr val="FF0000"/>
                </a:solidFill>
                <a:latin typeface="Arial (Body)"/>
                <a:cs typeface="Arial" charset="0"/>
              </a:rPr>
              <a:t>trên</a:t>
            </a:r>
            <a:r>
              <a:rPr lang="en-US" sz="2400" dirty="0">
                <a:solidFill>
                  <a:srgbClr val="FF0000"/>
                </a:solidFill>
                <a:latin typeface="Arial (Body)"/>
                <a:cs typeface="Arial" charset="0"/>
              </a:rPr>
              <a:t> BCTC</a:t>
            </a:r>
          </a:p>
        </p:txBody>
      </p:sp>
      <p:sp>
        <p:nvSpPr>
          <p:cNvPr id="15" name="Down Arrow 13"/>
          <p:cNvSpPr>
            <a:spLocks noChangeArrowheads="1"/>
          </p:cNvSpPr>
          <p:nvPr/>
        </p:nvSpPr>
        <p:spPr bwMode="auto">
          <a:xfrm>
            <a:off x="4211960" y="5301208"/>
            <a:ext cx="609600" cy="432048"/>
          </a:xfrm>
          <a:prstGeom prst="downArrow">
            <a:avLst>
              <a:gd name="adj1" fmla="val 50000"/>
              <a:gd name="adj2" fmla="val 50000"/>
            </a:avLst>
          </a:prstGeom>
          <a:ln>
            <a:headEnd/>
            <a:tailEnd/>
          </a:ln>
        </p:spPr>
        <p:style>
          <a:lnRef idx="1">
            <a:schemeClr val="accent5"/>
          </a:lnRef>
          <a:fillRef idx="2">
            <a:schemeClr val="accent5"/>
          </a:fillRef>
          <a:effectRef idx="1">
            <a:schemeClr val="accent5"/>
          </a:effectRef>
          <a:fontRef idx="minor">
            <a:schemeClr val="dk1"/>
          </a:fontRef>
        </p:style>
        <p:txBody>
          <a:bodyPr wrap="none"/>
          <a:lstStyle/>
          <a:p>
            <a:endParaRPr lang="en-US"/>
          </a:p>
        </p:txBody>
      </p:sp>
      <p:sp>
        <p:nvSpPr>
          <p:cNvPr id="17" name="Rectangle 15"/>
          <p:cNvSpPr>
            <a:spLocks noChangeArrowheads="1"/>
          </p:cNvSpPr>
          <p:nvPr/>
        </p:nvSpPr>
        <p:spPr bwMode="auto">
          <a:xfrm>
            <a:off x="395536" y="5805264"/>
            <a:ext cx="8382000" cy="87816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lstStyle/>
          <a:p>
            <a:endParaRPr lang="en-US"/>
          </a:p>
        </p:txBody>
      </p:sp>
      <p:sp>
        <p:nvSpPr>
          <p:cNvPr id="18" name="TextBox 17"/>
          <p:cNvSpPr txBox="1"/>
          <p:nvPr/>
        </p:nvSpPr>
        <p:spPr>
          <a:xfrm>
            <a:off x="395536" y="5805264"/>
            <a:ext cx="8280920" cy="830997"/>
          </a:xfrm>
          <a:prstGeom prst="rect">
            <a:avLst/>
          </a:prstGeom>
          <a:noFill/>
        </p:spPr>
        <p:txBody>
          <a:bodyPr wrap="square" rtlCol="0">
            <a:spAutoFit/>
          </a:bodyPr>
          <a:lstStyle/>
          <a:p>
            <a:pPr algn="ctr"/>
            <a:r>
              <a:rPr lang="en-US" sz="2400" dirty="0" err="1" smtClean="0">
                <a:solidFill>
                  <a:srgbClr val="7030A0"/>
                </a:solidFill>
                <a:latin typeface="Arial" charset="0"/>
                <a:cs typeface="Arial" charset="0"/>
              </a:rPr>
              <a:t>Chỉ</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một</a:t>
            </a:r>
            <a:r>
              <a:rPr lang="en-US" sz="2400" dirty="0" smtClean="0">
                <a:solidFill>
                  <a:srgbClr val="7030A0"/>
                </a:solidFill>
                <a:latin typeface="Arial" charset="0"/>
                <a:cs typeface="Arial" charset="0"/>
              </a:rPr>
              <a:t> bộ </a:t>
            </a:r>
            <a:r>
              <a:rPr lang="en-US" sz="2400" dirty="0" err="1" smtClean="0">
                <a:solidFill>
                  <a:srgbClr val="7030A0"/>
                </a:solidFill>
                <a:latin typeface="Arial" charset="0"/>
                <a:cs typeface="Arial" charset="0"/>
              </a:rPr>
              <a:t>phận</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của</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giá</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vốn</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hàng</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bán</a:t>
            </a:r>
            <a:r>
              <a:rPr lang="en-US" sz="2400" dirty="0" smtClean="0">
                <a:solidFill>
                  <a:srgbClr val="7030A0"/>
                </a:solidFill>
                <a:latin typeface="Arial" charset="0"/>
                <a:cs typeface="Arial" charset="0"/>
              </a:rPr>
              <a:t> và </a:t>
            </a:r>
            <a:r>
              <a:rPr lang="en-US" sz="2400" dirty="0" err="1" smtClean="0">
                <a:solidFill>
                  <a:srgbClr val="7030A0"/>
                </a:solidFill>
                <a:latin typeface="Arial" charset="0"/>
                <a:cs typeface="Arial" charset="0"/>
              </a:rPr>
              <a:t>một</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số</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khoản</a:t>
            </a:r>
            <a:r>
              <a:rPr lang="en-US" sz="2400" dirty="0" smtClean="0">
                <a:solidFill>
                  <a:srgbClr val="7030A0"/>
                </a:solidFill>
                <a:latin typeface="Arial" charset="0"/>
                <a:cs typeface="Arial" charset="0"/>
              </a:rPr>
              <a:t> thu </a:t>
            </a:r>
            <a:r>
              <a:rPr lang="en-US" sz="2400" dirty="0" err="1" smtClean="0">
                <a:solidFill>
                  <a:srgbClr val="7030A0"/>
                </a:solidFill>
                <a:latin typeface="Arial" charset="0"/>
                <a:cs typeface="Arial" charset="0"/>
              </a:rPr>
              <a:t>nhập</a:t>
            </a:r>
            <a:r>
              <a:rPr lang="en-US" sz="2400" dirty="0" smtClean="0">
                <a:solidFill>
                  <a:srgbClr val="7030A0"/>
                </a:solidFill>
                <a:latin typeface="Arial" charset="0"/>
                <a:cs typeface="Arial" charset="0"/>
              </a:rPr>
              <a:t>, chi </a:t>
            </a:r>
            <a:r>
              <a:rPr lang="en-US" sz="2400" dirty="0" err="1" smtClean="0">
                <a:solidFill>
                  <a:srgbClr val="7030A0"/>
                </a:solidFill>
                <a:latin typeface="Arial" charset="0"/>
                <a:cs typeface="Arial" charset="0"/>
              </a:rPr>
              <a:t>phí</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mới</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yêu</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cầu</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tuân</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thủ</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nguyên</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tắc</a:t>
            </a:r>
            <a:r>
              <a:rPr lang="en-US" sz="2400" dirty="0" smtClean="0">
                <a:solidFill>
                  <a:srgbClr val="7030A0"/>
                </a:solidFill>
                <a:latin typeface="Arial" charset="0"/>
                <a:cs typeface="Arial" charset="0"/>
              </a:rPr>
              <a:t> </a:t>
            </a:r>
            <a:r>
              <a:rPr lang="en-US" sz="2400" dirty="0" err="1" smtClean="0">
                <a:solidFill>
                  <a:srgbClr val="7030A0"/>
                </a:solidFill>
                <a:latin typeface="Arial" charset="0"/>
                <a:cs typeface="Arial" charset="0"/>
              </a:rPr>
              <a:t>này</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a:xfrm>
            <a:off x="381000" y="1484784"/>
            <a:ext cx="8458200" cy="5068416"/>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defRPr/>
            </a:pPr>
            <a:endParaRPr lang="en-US" sz="2400" dirty="0" smtClean="0">
              <a:solidFill>
                <a:schemeClr val="tx1"/>
              </a:solidFill>
              <a:latin typeface="Arial (Body)"/>
              <a:cs typeface="Arial" pitchFamily="34" charset="0"/>
            </a:endParaRPr>
          </a:p>
          <a:p>
            <a:pPr marL="0" indent="0" algn="just">
              <a:buNone/>
              <a:defRPr/>
            </a:pPr>
            <a:r>
              <a:rPr lang="en-US" sz="2400" dirty="0" err="1" smtClean="0">
                <a:solidFill>
                  <a:schemeClr val="tx1"/>
                </a:solidFill>
                <a:latin typeface="Arial (Body)"/>
                <a:cs typeface="Arial" pitchFamily="34" charset="0"/>
              </a:rPr>
              <a:t>Các</a:t>
            </a:r>
            <a:r>
              <a:rPr lang="en-US" sz="2400" dirty="0" smtClean="0">
                <a:solidFill>
                  <a:schemeClr val="tx1"/>
                </a:solidFill>
                <a:latin typeface="Arial (Body)"/>
                <a:cs typeface="Arial" pitchFamily="34" charset="0"/>
              </a:rPr>
              <a:t> chi </a:t>
            </a:r>
            <a:r>
              <a:rPr lang="en-US" sz="2400" dirty="0" err="1" smtClean="0">
                <a:solidFill>
                  <a:schemeClr val="tx1"/>
                </a:solidFill>
                <a:latin typeface="Arial (Body)"/>
                <a:cs typeface="Arial" pitchFamily="34" charset="0"/>
              </a:rPr>
              <a:t>phí</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thời</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kỳ</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như</a:t>
            </a:r>
            <a:r>
              <a:rPr lang="en-US" sz="2400" dirty="0" smtClean="0">
                <a:solidFill>
                  <a:schemeClr val="tx1"/>
                </a:solidFill>
                <a:latin typeface="Arial (Body)"/>
                <a:cs typeface="Arial" pitchFamily="34" charset="0"/>
              </a:rPr>
              <a:t> chi </a:t>
            </a:r>
            <a:r>
              <a:rPr lang="en-US" sz="2400" dirty="0" err="1" smtClean="0">
                <a:solidFill>
                  <a:schemeClr val="tx1"/>
                </a:solidFill>
                <a:latin typeface="Arial (Body)"/>
                <a:cs typeface="Arial" pitchFamily="34" charset="0"/>
              </a:rPr>
              <a:t>phí</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bán</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hàng</a:t>
            </a:r>
            <a:r>
              <a:rPr lang="en-US" sz="2400" dirty="0" smtClean="0">
                <a:solidFill>
                  <a:schemeClr val="tx1"/>
                </a:solidFill>
                <a:latin typeface="Arial (Body)"/>
                <a:cs typeface="Arial" pitchFamily="34" charset="0"/>
              </a:rPr>
              <a:t>, chi </a:t>
            </a:r>
            <a:r>
              <a:rPr lang="en-US" sz="2400" dirty="0" err="1" smtClean="0">
                <a:solidFill>
                  <a:schemeClr val="tx1"/>
                </a:solidFill>
                <a:latin typeface="Arial (Body)"/>
                <a:cs typeface="Arial" pitchFamily="34" charset="0"/>
              </a:rPr>
              <a:t>phí</a:t>
            </a:r>
            <a:r>
              <a:rPr lang="en-US" sz="2400" dirty="0" smtClean="0">
                <a:solidFill>
                  <a:schemeClr val="tx1"/>
                </a:solidFill>
                <a:latin typeface="Arial (Body)"/>
                <a:cs typeface="Arial" pitchFamily="34" charset="0"/>
              </a:rPr>
              <a:t> quản lý, chi </a:t>
            </a:r>
            <a:r>
              <a:rPr lang="en-US" sz="2400" dirty="0" err="1" smtClean="0">
                <a:solidFill>
                  <a:schemeClr val="tx1"/>
                </a:solidFill>
                <a:latin typeface="Arial (Body)"/>
                <a:cs typeface="Arial" pitchFamily="34" charset="0"/>
              </a:rPr>
              <a:t>phí</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tài</a:t>
            </a:r>
            <a:r>
              <a:rPr lang="en-US" sz="2400" dirty="0" smtClean="0">
                <a:solidFill>
                  <a:schemeClr val="tx1"/>
                </a:solidFill>
                <a:latin typeface="Arial (Body)"/>
                <a:cs typeface="Arial" pitchFamily="34" charset="0"/>
              </a:rPr>
              <a:t> chính, chi </a:t>
            </a:r>
            <a:r>
              <a:rPr lang="en-US" sz="2400" dirty="0" err="1" smtClean="0">
                <a:solidFill>
                  <a:schemeClr val="tx1"/>
                </a:solidFill>
                <a:latin typeface="Arial (Body)"/>
                <a:cs typeface="Arial" pitchFamily="34" charset="0"/>
              </a:rPr>
              <a:t>phí</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khác</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không</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phụ</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thuộc</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vào</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việc</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có</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doanh</a:t>
            </a:r>
            <a:r>
              <a:rPr lang="en-US" sz="2400" dirty="0" smtClean="0">
                <a:solidFill>
                  <a:schemeClr val="tx1"/>
                </a:solidFill>
                <a:latin typeface="Arial (Body)"/>
                <a:cs typeface="Arial" pitchFamily="34" charset="0"/>
              </a:rPr>
              <a:t> thu, thu </a:t>
            </a:r>
            <a:r>
              <a:rPr lang="en-US" sz="2400" dirty="0" err="1" smtClean="0">
                <a:solidFill>
                  <a:schemeClr val="tx1"/>
                </a:solidFill>
                <a:latin typeface="Arial (Body)"/>
                <a:cs typeface="Arial" pitchFamily="34" charset="0"/>
              </a:rPr>
              <a:t>nhập</a:t>
            </a:r>
            <a:r>
              <a:rPr lang="en-US" sz="2400" dirty="0" smtClean="0">
                <a:solidFill>
                  <a:schemeClr val="tx1"/>
                </a:solidFill>
                <a:latin typeface="Arial (Body)"/>
                <a:cs typeface="Arial" pitchFamily="34" charset="0"/>
              </a:rPr>
              <a:t> hay </a:t>
            </a:r>
            <a:r>
              <a:rPr lang="en-US" sz="2400" dirty="0" err="1" smtClean="0">
                <a:solidFill>
                  <a:schemeClr val="tx1"/>
                </a:solidFill>
                <a:latin typeface="Arial (Body)"/>
                <a:cs typeface="Arial" pitchFamily="34" charset="0"/>
              </a:rPr>
              <a:t>không</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thì</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được</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ghi</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nhận</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trong</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kỳ</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phát</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sinh</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không</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yêu</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cầu</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phải</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phù</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hợp</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với</a:t>
            </a:r>
            <a:r>
              <a:rPr lang="en-US" sz="2400" dirty="0" smtClean="0">
                <a:solidFill>
                  <a:schemeClr val="tx1"/>
                </a:solidFill>
                <a:latin typeface="Arial (Body)"/>
                <a:cs typeface="Arial" pitchFamily="34" charset="0"/>
              </a:rPr>
              <a:t> </a:t>
            </a:r>
            <a:r>
              <a:rPr lang="en-US" sz="2400" dirty="0" err="1" smtClean="0">
                <a:solidFill>
                  <a:schemeClr val="tx1"/>
                </a:solidFill>
                <a:latin typeface="Arial (Body)"/>
                <a:cs typeface="Arial" pitchFamily="34" charset="0"/>
              </a:rPr>
              <a:t>doanh</a:t>
            </a:r>
            <a:r>
              <a:rPr lang="en-US" sz="2400" dirty="0" smtClean="0">
                <a:solidFill>
                  <a:schemeClr val="tx1"/>
                </a:solidFill>
                <a:latin typeface="Arial (Body)"/>
                <a:cs typeface="Arial" pitchFamily="34" charset="0"/>
              </a:rPr>
              <a:t> thu</a:t>
            </a:r>
          </a:p>
          <a:p>
            <a:pPr algn="just">
              <a:buNone/>
              <a:defRPr/>
            </a:pPr>
            <a:endParaRPr lang="en-US" sz="2400" b="1" dirty="0" smtClean="0">
              <a:solidFill>
                <a:schemeClr val="tx1"/>
              </a:solidFill>
              <a:latin typeface="Arial (Body)"/>
            </a:endParaRPr>
          </a:p>
          <a:p>
            <a:pPr algn="just">
              <a:buNone/>
              <a:defRPr/>
            </a:pPr>
            <a:r>
              <a:rPr lang="en-US" sz="2400" b="1" dirty="0" err="1" smtClean="0">
                <a:solidFill>
                  <a:schemeClr val="tx1"/>
                </a:solidFill>
                <a:latin typeface="Arial (Body)"/>
              </a:rPr>
              <a:t>Ví</a:t>
            </a:r>
            <a:r>
              <a:rPr lang="en-US" sz="2400" b="1" dirty="0" smtClean="0">
                <a:solidFill>
                  <a:schemeClr val="tx1"/>
                </a:solidFill>
                <a:latin typeface="Arial (Body)"/>
              </a:rPr>
              <a:t> </a:t>
            </a:r>
            <a:r>
              <a:rPr lang="en-US" sz="2400" b="1" dirty="0" err="1" smtClean="0">
                <a:solidFill>
                  <a:schemeClr val="tx1"/>
                </a:solidFill>
                <a:latin typeface="Arial (Body)"/>
              </a:rPr>
              <a:t>dụ</a:t>
            </a:r>
            <a:r>
              <a:rPr lang="en-US" sz="2400" b="1" dirty="0" smtClean="0">
                <a:solidFill>
                  <a:schemeClr val="tx1"/>
                </a:solidFill>
                <a:latin typeface="Arial (Body)"/>
              </a:rPr>
              <a:t> </a:t>
            </a:r>
            <a:r>
              <a:rPr lang="en-US" sz="2400" b="1" dirty="0" err="1" smtClean="0">
                <a:solidFill>
                  <a:schemeClr val="tx1"/>
                </a:solidFill>
                <a:latin typeface="Arial (Body)"/>
              </a:rPr>
              <a:t>về</a:t>
            </a:r>
            <a:r>
              <a:rPr lang="en-US" sz="2400" b="1" dirty="0" smtClean="0">
                <a:solidFill>
                  <a:schemeClr val="tx1"/>
                </a:solidFill>
                <a:latin typeface="Arial (Body)"/>
              </a:rPr>
              <a:t> </a:t>
            </a:r>
            <a:r>
              <a:rPr lang="en-US" sz="2400" b="1" dirty="0" err="1" smtClean="0">
                <a:solidFill>
                  <a:schemeClr val="tx1"/>
                </a:solidFill>
                <a:latin typeface="Arial (Body)"/>
              </a:rPr>
              <a:t>các</a:t>
            </a:r>
            <a:r>
              <a:rPr lang="en-US" sz="2400" b="1" dirty="0" smtClean="0">
                <a:solidFill>
                  <a:schemeClr val="tx1"/>
                </a:solidFill>
                <a:latin typeface="Arial (Body)"/>
              </a:rPr>
              <a:t> chi </a:t>
            </a:r>
            <a:r>
              <a:rPr lang="en-US" sz="2400" b="1" dirty="0" err="1" smtClean="0">
                <a:solidFill>
                  <a:schemeClr val="tx1"/>
                </a:solidFill>
                <a:latin typeface="Arial (Body)"/>
              </a:rPr>
              <a:t>phí</a:t>
            </a:r>
            <a:r>
              <a:rPr lang="en-US" sz="2400" b="1" dirty="0" smtClean="0">
                <a:solidFill>
                  <a:schemeClr val="tx1"/>
                </a:solidFill>
                <a:latin typeface="Arial (Body)"/>
              </a:rPr>
              <a:t> </a:t>
            </a:r>
            <a:r>
              <a:rPr lang="en-US" sz="2400" b="1" dirty="0" err="1" smtClean="0">
                <a:solidFill>
                  <a:schemeClr val="tx1"/>
                </a:solidFill>
                <a:latin typeface="Arial (Body)"/>
              </a:rPr>
              <a:t>không</a:t>
            </a:r>
            <a:r>
              <a:rPr lang="en-US" sz="2400" b="1" dirty="0" smtClean="0">
                <a:solidFill>
                  <a:schemeClr val="tx1"/>
                </a:solidFill>
                <a:latin typeface="Arial (Body)"/>
              </a:rPr>
              <a:t> </a:t>
            </a:r>
            <a:r>
              <a:rPr lang="en-US" sz="2400" b="1" dirty="0" err="1" smtClean="0">
                <a:solidFill>
                  <a:schemeClr val="tx1"/>
                </a:solidFill>
                <a:latin typeface="Arial (Body)"/>
              </a:rPr>
              <a:t>yêu</a:t>
            </a:r>
            <a:r>
              <a:rPr lang="en-US" sz="2400" b="1" dirty="0" smtClean="0">
                <a:solidFill>
                  <a:schemeClr val="tx1"/>
                </a:solidFill>
                <a:latin typeface="Arial (Body)"/>
              </a:rPr>
              <a:t> </a:t>
            </a:r>
            <a:r>
              <a:rPr lang="en-US" sz="2400" b="1" dirty="0" err="1" smtClean="0">
                <a:solidFill>
                  <a:schemeClr val="tx1"/>
                </a:solidFill>
                <a:latin typeface="Arial (Body)"/>
              </a:rPr>
              <a:t>cầu</a:t>
            </a:r>
            <a:r>
              <a:rPr lang="en-US" sz="2400" b="1" dirty="0" smtClean="0">
                <a:solidFill>
                  <a:schemeClr val="tx1"/>
                </a:solidFill>
                <a:latin typeface="Arial (Body)"/>
              </a:rPr>
              <a:t> </a:t>
            </a:r>
            <a:r>
              <a:rPr lang="en-US" sz="2400" b="1" dirty="0" err="1" smtClean="0">
                <a:solidFill>
                  <a:schemeClr val="tx1"/>
                </a:solidFill>
                <a:latin typeface="Arial (Body)"/>
              </a:rPr>
              <a:t>nguyên</a:t>
            </a:r>
            <a:r>
              <a:rPr lang="en-US" sz="2400" b="1" dirty="0" smtClean="0">
                <a:solidFill>
                  <a:schemeClr val="tx1"/>
                </a:solidFill>
                <a:latin typeface="Arial (Body)"/>
              </a:rPr>
              <a:t> </a:t>
            </a:r>
            <a:r>
              <a:rPr lang="en-US" sz="2400" b="1" dirty="0" err="1" smtClean="0">
                <a:solidFill>
                  <a:schemeClr val="tx1"/>
                </a:solidFill>
                <a:latin typeface="Arial (Body)"/>
              </a:rPr>
              <a:t>tắc</a:t>
            </a:r>
            <a:r>
              <a:rPr lang="en-US" sz="2400" b="1" dirty="0" smtClean="0">
                <a:solidFill>
                  <a:schemeClr val="tx1"/>
                </a:solidFill>
                <a:latin typeface="Arial (Body)"/>
              </a:rPr>
              <a:t> </a:t>
            </a:r>
            <a:r>
              <a:rPr lang="en-US" sz="2400" b="1" dirty="0" err="1" smtClean="0">
                <a:solidFill>
                  <a:schemeClr val="tx1"/>
                </a:solidFill>
                <a:latin typeface="Arial (Body)"/>
              </a:rPr>
              <a:t>phù</a:t>
            </a:r>
            <a:r>
              <a:rPr lang="en-US" sz="2400" b="1" dirty="0" smtClean="0">
                <a:solidFill>
                  <a:schemeClr val="tx1"/>
                </a:solidFill>
                <a:latin typeface="Arial (Body)"/>
              </a:rPr>
              <a:t> </a:t>
            </a:r>
            <a:r>
              <a:rPr lang="en-US" sz="2400" b="1" dirty="0" err="1" smtClean="0">
                <a:solidFill>
                  <a:schemeClr val="tx1"/>
                </a:solidFill>
                <a:latin typeface="Arial (Body)"/>
              </a:rPr>
              <a:t>hợp</a:t>
            </a:r>
            <a:endParaRPr lang="en-US" sz="2400" b="1" dirty="0" smtClean="0">
              <a:solidFill>
                <a:schemeClr val="tx1"/>
              </a:solidFill>
              <a:latin typeface="Arial (Body)"/>
            </a:endParaRPr>
          </a:p>
          <a:p>
            <a:pPr marL="231775" indent="-231775" algn="just">
              <a:buFont typeface="Wingdings" pitchFamily="2" charset="2"/>
              <a:buChar char="ü"/>
              <a:defRPr/>
            </a:pPr>
            <a:r>
              <a:rPr lang="en-US" sz="2400" dirty="0" smtClean="0">
                <a:solidFill>
                  <a:schemeClr val="tx1"/>
                </a:solidFill>
                <a:latin typeface="Arial (Body)"/>
              </a:rPr>
              <a:t>Chi </a:t>
            </a:r>
            <a:r>
              <a:rPr lang="en-US" sz="2400" dirty="0" err="1" smtClean="0">
                <a:solidFill>
                  <a:schemeClr val="tx1"/>
                </a:solidFill>
                <a:latin typeface="Arial (Body)"/>
              </a:rPr>
              <a:t>phí</a:t>
            </a:r>
            <a:r>
              <a:rPr lang="en-US" sz="2400" dirty="0" smtClean="0">
                <a:solidFill>
                  <a:schemeClr val="tx1"/>
                </a:solidFill>
                <a:latin typeface="Arial (Body)"/>
              </a:rPr>
              <a:t> </a:t>
            </a:r>
            <a:r>
              <a:rPr lang="en-US" sz="2400" dirty="0" err="1" smtClean="0">
                <a:solidFill>
                  <a:schemeClr val="tx1"/>
                </a:solidFill>
                <a:latin typeface="Arial (Body)"/>
              </a:rPr>
              <a:t>lãi</a:t>
            </a:r>
            <a:r>
              <a:rPr lang="en-US" sz="2400" dirty="0" smtClean="0">
                <a:solidFill>
                  <a:schemeClr val="tx1"/>
                </a:solidFill>
                <a:latin typeface="Arial (Body)"/>
              </a:rPr>
              <a:t> </a:t>
            </a:r>
            <a:r>
              <a:rPr lang="en-US" sz="2400" dirty="0" err="1" smtClean="0">
                <a:solidFill>
                  <a:schemeClr val="tx1"/>
                </a:solidFill>
                <a:latin typeface="Arial (Body)"/>
              </a:rPr>
              <a:t>vay</a:t>
            </a:r>
            <a:r>
              <a:rPr lang="en-US" sz="2400" dirty="0" smtClean="0">
                <a:solidFill>
                  <a:schemeClr val="tx1"/>
                </a:solidFill>
                <a:latin typeface="Arial (Body)"/>
              </a:rPr>
              <a:t>; </a:t>
            </a:r>
            <a:r>
              <a:rPr lang="en-US" sz="2400" dirty="0" err="1" smtClean="0">
                <a:solidFill>
                  <a:schemeClr val="tx1"/>
                </a:solidFill>
                <a:latin typeface="Arial (Body)"/>
              </a:rPr>
              <a:t>Lỗ</a:t>
            </a:r>
            <a:r>
              <a:rPr lang="en-US" sz="2400" dirty="0" smtClean="0">
                <a:solidFill>
                  <a:schemeClr val="tx1"/>
                </a:solidFill>
                <a:latin typeface="Arial (Body)"/>
              </a:rPr>
              <a:t> </a:t>
            </a:r>
            <a:r>
              <a:rPr lang="en-US" sz="2400" dirty="0" err="1" smtClean="0">
                <a:solidFill>
                  <a:schemeClr val="tx1"/>
                </a:solidFill>
                <a:latin typeface="Arial (Body)"/>
              </a:rPr>
              <a:t>tỷ</a:t>
            </a:r>
            <a:r>
              <a:rPr lang="en-US" sz="2400" dirty="0" smtClean="0">
                <a:solidFill>
                  <a:schemeClr val="tx1"/>
                </a:solidFill>
                <a:latin typeface="Arial (Body)"/>
              </a:rPr>
              <a:t> </a:t>
            </a:r>
            <a:r>
              <a:rPr lang="en-US" sz="2400" dirty="0" err="1" smtClean="0">
                <a:solidFill>
                  <a:schemeClr val="tx1"/>
                </a:solidFill>
                <a:latin typeface="Arial (Body)"/>
              </a:rPr>
              <a:t>giá</a:t>
            </a:r>
            <a:r>
              <a:rPr lang="en-US" sz="2400" dirty="0" smtClean="0">
                <a:solidFill>
                  <a:schemeClr val="tx1"/>
                </a:solidFill>
                <a:latin typeface="Arial (Body)"/>
              </a:rPr>
              <a:t>;  </a:t>
            </a:r>
          </a:p>
          <a:p>
            <a:pPr marL="231775" indent="-231775" algn="just">
              <a:buFont typeface="Wingdings" pitchFamily="2" charset="2"/>
              <a:buChar char="ü"/>
              <a:defRPr/>
            </a:pPr>
            <a:r>
              <a:rPr lang="en-US" sz="2400" dirty="0" smtClean="0">
                <a:solidFill>
                  <a:schemeClr val="tx1"/>
                </a:solidFill>
                <a:latin typeface="Arial (Body)"/>
              </a:rPr>
              <a:t>Chi </a:t>
            </a:r>
            <a:r>
              <a:rPr lang="en-US" sz="2400" dirty="0" err="1" smtClean="0">
                <a:solidFill>
                  <a:schemeClr val="tx1"/>
                </a:solidFill>
                <a:latin typeface="Arial (Body)"/>
              </a:rPr>
              <a:t>phí</a:t>
            </a:r>
            <a:r>
              <a:rPr lang="en-US" sz="2400" dirty="0" smtClean="0">
                <a:solidFill>
                  <a:schemeClr val="tx1"/>
                </a:solidFill>
                <a:latin typeface="Arial (Body)"/>
              </a:rPr>
              <a:t> </a:t>
            </a:r>
            <a:r>
              <a:rPr lang="en-US" sz="2400" dirty="0" err="1" smtClean="0">
                <a:solidFill>
                  <a:schemeClr val="tx1"/>
                </a:solidFill>
                <a:latin typeface="Arial (Body)"/>
              </a:rPr>
              <a:t>khấu</a:t>
            </a:r>
            <a:r>
              <a:rPr lang="en-US" sz="2400" dirty="0" smtClean="0">
                <a:solidFill>
                  <a:schemeClr val="tx1"/>
                </a:solidFill>
                <a:latin typeface="Arial (Body)"/>
              </a:rPr>
              <a:t> </a:t>
            </a:r>
            <a:r>
              <a:rPr lang="en-US" sz="2400" dirty="0" err="1" smtClean="0">
                <a:solidFill>
                  <a:schemeClr val="tx1"/>
                </a:solidFill>
                <a:latin typeface="Arial (Body)"/>
              </a:rPr>
              <a:t>hao</a:t>
            </a:r>
            <a:r>
              <a:rPr lang="en-US" sz="2400" dirty="0" smtClean="0">
                <a:solidFill>
                  <a:schemeClr val="tx1"/>
                </a:solidFill>
                <a:latin typeface="Arial (Body)"/>
              </a:rPr>
              <a:t>, </a:t>
            </a:r>
            <a:r>
              <a:rPr lang="en-US" sz="2400" dirty="0" err="1" smtClean="0">
                <a:solidFill>
                  <a:schemeClr val="tx1"/>
                </a:solidFill>
                <a:latin typeface="Arial (Body)"/>
              </a:rPr>
              <a:t>tiền</a:t>
            </a:r>
            <a:r>
              <a:rPr lang="en-US" sz="2400" dirty="0" smtClean="0">
                <a:solidFill>
                  <a:schemeClr val="tx1"/>
                </a:solidFill>
                <a:latin typeface="Arial (Body)"/>
              </a:rPr>
              <a:t> </a:t>
            </a:r>
            <a:r>
              <a:rPr lang="en-US" sz="2400" dirty="0" err="1" smtClean="0">
                <a:solidFill>
                  <a:schemeClr val="tx1"/>
                </a:solidFill>
                <a:latin typeface="Arial (Body)"/>
              </a:rPr>
              <a:t>lương</a:t>
            </a:r>
            <a:r>
              <a:rPr lang="en-US" sz="2400" dirty="0" smtClean="0">
                <a:solidFill>
                  <a:schemeClr val="tx1"/>
                </a:solidFill>
                <a:latin typeface="Arial (Body)"/>
              </a:rPr>
              <a:t>, </a:t>
            </a:r>
            <a:r>
              <a:rPr lang="en-US" sz="2400" dirty="0" err="1" smtClean="0">
                <a:solidFill>
                  <a:schemeClr val="tx1"/>
                </a:solidFill>
                <a:latin typeface="Arial (Body)"/>
              </a:rPr>
              <a:t>thuê</a:t>
            </a:r>
            <a:r>
              <a:rPr lang="en-US" sz="2400" dirty="0" smtClean="0">
                <a:solidFill>
                  <a:schemeClr val="tx1"/>
                </a:solidFill>
                <a:latin typeface="Arial (Body)"/>
              </a:rPr>
              <a:t> </a:t>
            </a:r>
            <a:r>
              <a:rPr lang="en-US" sz="2400" dirty="0" err="1" smtClean="0">
                <a:solidFill>
                  <a:schemeClr val="tx1"/>
                </a:solidFill>
                <a:latin typeface="Arial (Body)"/>
              </a:rPr>
              <a:t>văn</a:t>
            </a:r>
            <a:r>
              <a:rPr lang="en-US" sz="2400" dirty="0" smtClean="0">
                <a:solidFill>
                  <a:schemeClr val="tx1"/>
                </a:solidFill>
                <a:latin typeface="Arial (Body)"/>
              </a:rPr>
              <a:t> phòng bộ </a:t>
            </a:r>
            <a:r>
              <a:rPr lang="en-US" sz="2400" dirty="0" err="1" smtClean="0">
                <a:solidFill>
                  <a:schemeClr val="tx1"/>
                </a:solidFill>
                <a:latin typeface="Arial (Body)"/>
              </a:rPr>
              <a:t>phận</a:t>
            </a:r>
            <a:r>
              <a:rPr lang="en-US" sz="2400" dirty="0" smtClean="0">
                <a:solidFill>
                  <a:schemeClr val="tx1"/>
                </a:solidFill>
                <a:latin typeface="Arial (Body)"/>
              </a:rPr>
              <a:t> quản lý, </a:t>
            </a:r>
            <a:r>
              <a:rPr lang="en-US" sz="2400" dirty="0" err="1" smtClean="0">
                <a:solidFill>
                  <a:schemeClr val="tx1"/>
                </a:solidFill>
                <a:latin typeface="Arial (Body)"/>
              </a:rPr>
              <a:t>bán</a:t>
            </a:r>
            <a:r>
              <a:rPr lang="en-US" sz="2400" dirty="0" smtClean="0">
                <a:solidFill>
                  <a:schemeClr val="tx1"/>
                </a:solidFill>
                <a:latin typeface="Arial (Body)"/>
              </a:rPr>
              <a:t> </a:t>
            </a:r>
            <a:r>
              <a:rPr lang="en-US" sz="2400" dirty="0" err="1" smtClean="0">
                <a:solidFill>
                  <a:schemeClr val="tx1"/>
                </a:solidFill>
                <a:latin typeface="Arial (Body)"/>
              </a:rPr>
              <a:t>hàng</a:t>
            </a:r>
            <a:r>
              <a:rPr lang="en-US" sz="2400" dirty="0" smtClean="0">
                <a:solidFill>
                  <a:schemeClr val="tx1"/>
                </a:solidFill>
                <a:latin typeface="Arial (Body)"/>
              </a:rPr>
              <a:t>…;</a:t>
            </a:r>
          </a:p>
          <a:p>
            <a:pPr marL="231775" indent="-231775" algn="just">
              <a:buFont typeface="Wingdings" pitchFamily="2" charset="2"/>
              <a:buChar char="ü"/>
              <a:defRPr/>
            </a:pPr>
            <a:r>
              <a:rPr lang="en-US" sz="2400" dirty="0" smtClean="0">
                <a:solidFill>
                  <a:schemeClr val="tx1"/>
                </a:solidFill>
                <a:latin typeface="Arial (Body)"/>
              </a:rPr>
              <a:t>Chi </a:t>
            </a:r>
            <a:r>
              <a:rPr lang="en-US" sz="2400" dirty="0" err="1" smtClean="0">
                <a:solidFill>
                  <a:schemeClr val="tx1"/>
                </a:solidFill>
                <a:latin typeface="Arial (Body)"/>
              </a:rPr>
              <a:t>phí</a:t>
            </a:r>
            <a:r>
              <a:rPr lang="en-US" sz="2400" dirty="0" smtClean="0">
                <a:solidFill>
                  <a:schemeClr val="tx1"/>
                </a:solidFill>
                <a:latin typeface="Arial (Body)"/>
              </a:rPr>
              <a:t> </a:t>
            </a:r>
            <a:r>
              <a:rPr lang="en-US" sz="2400" dirty="0" err="1" smtClean="0">
                <a:solidFill>
                  <a:schemeClr val="tx1"/>
                </a:solidFill>
                <a:latin typeface="Arial (Body)"/>
              </a:rPr>
              <a:t>dự</a:t>
            </a:r>
            <a:r>
              <a:rPr lang="en-US" sz="2400" dirty="0" smtClean="0">
                <a:solidFill>
                  <a:schemeClr val="tx1"/>
                </a:solidFill>
                <a:latin typeface="Arial (Body)"/>
              </a:rPr>
              <a:t> phòng </a:t>
            </a:r>
            <a:r>
              <a:rPr lang="en-US" sz="2400" dirty="0" err="1" smtClean="0">
                <a:solidFill>
                  <a:schemeClr val="tx1"/>
                </a:solidFill>
                <a:latin typeface="Arial (Body)"/>
              </a:rPr>
              <a:t>giảm</a:t>
            </a:r>
            <a:r>
              <a:rPr lang="en-US" sz="2400" dirty="0" smtClean="0">
                <a:solidFill>
                  <a:schemeClr val="tx1"/>
                </a:solidFill>
                <a:latin typeface="Arial (Body)"/>
              </a:rPr>
              <a:t> </a:t>
            </a:r>
            <a:r>
              <a:rPr lang="en-US" sz="2400" dirty="0" err="1" smtClean="0">
                <a:solidFill>
                  <a:schemeClr val="tx1"/>
                </a:solidFill>
                <a:latin typeface="Arial (Body)"/>
              </a:rPr>
              <a:t>giá</a:t>
            </a:r>
            <a:r>
              <a:rPr lang="en-US" sz="2400" dirty="0" smtClean="0">
                <a:solidFill>
                  <a:schemeClr val="tx1"/>
                </a:solidFill>
                <a:latin typeface="Arial (Body)"/>
              </a:rPr>
              <a:t> </a:t>
            </a:r>
            <a:r>
              <a:rPr lang="en-US" sz="2400" dirty="0" err="1" smtClean="0">
                <a:solidFill>
                  <a:schemeClr val="tx1"/>
                </a:solidFill>
                <a:latin typeface="Arial (Body)"/>
              </a:rPr>
              <a:t>hàng</a:t>
            </a:r>
            <a:r>
              <a:rPr lang="en-US" sz="2400" dirty="0" smtClean="0">
                <a:solidFill>
                  <a:schemeClr val="tx1"/>
                </a:solidFill>
                <a:latin typeface="Arial (Body)"/>
              </a:rPr>
              <a:t> </a:t>
            </a:r>
            <a:r>
              <a:rPr lang="en-US" sz="2400" dirty="0" err="1" smtClean="0">
                <a:solidFill>
                  <a:schemeClr val="tx1"/>
                </a:solidFill>
                <a:latin typeface="Arial (Body)"/>
              </a:rPr>
              <a:t>tồn</a:t>
            </a:r>
            <a:r>
              <a:rPr lang="en-US" sz="2400" dirty="0" smtClean="0">
                <a:solidFill>
                  <a:schemeClr val="tx1"/>
                </a:solidFill>
                <a:latin typeface="Arial (Body)"/>
              </a:rPr>
              <a:t> </a:t>
            </a:r>
            <a:r>
              <a:rPr lang="en-US" sz="2400" dirty="0" err="1" smtClean="0">
                <a:solidFill>
                  <a:schemeClr val="tx1"/>
                </a:solidFill>
                <a:latin typeface="Arial (Body)"/>
              </a:rPr>
              <a:t>kho</a:t>
            </a:r>
            <a:r>
              <a:rPr lang="en-US" sz="2400" dirty="0" smtClean="0">
                <a:solidFill>
                  <a:schemeClr val="tx1"/>
                </a:solidFill>
                <a:latin typeface="Arial (Body)"/>
              </a:rPr>
              <a:t>, </a:t>
            </a:r>
            <a:r>
              <a:rPr lang="en-US" sz="2400" dirty="0" err="1" smtClean="0">
                <a:solidFill>
                  <a:schemeClr val="tx1"/>
                </a:solidFill>
                <a:latin typeface="Arial (Body)"/>
              </a:rPr>
              <a:t>phải</a:t>
            </a:r>
            <a:r>
              <a:rPr lang="en-US" sz="2400" dirty="0" smtClean="0">
                <a:solidFill>
                  <a:schemeClr val="tx1"/>
                </a:solidFill>
                <a:latin typeface="Arial (Body)"/>
              </a:rPr>
              <a:t> thu </a:t>
            </a:r>
            <a:r>
              <a:rPr lang="en-US" sz="2400" dirty="0" err="1" smtClean="0">
                <a:solidFill>
                  <a:schemeClr val="tx1"/>
                </a:solidFill>
                <a:latin typeface="Arial (Body)"/>
              </a:rPr>
              <a:t>khó</a:t>
            </a:r>
            <a:r>
              <a:rPr lang="en-US" sz="2400" dirty="0" smtClean="0">
                <a:solidFill>
                  <a:schemeClr val="tx1"/>
                </a:solidFill>
                <a:latin typeface="Arial (Body)"/>
              </a:rPr>
              <a:t> </a:t>
            </a:r>
            <a:r>
              <a:rPr lang="en-US" sz="2400" dirty="0" err="1" smtClean="0">
                <a:solidFill>
                  <a:schemeClr val="tx1"/>
                </a:solidFill>
                <a:latin typeface="Arial (Body)"/>
              </a:rPr>
              <a:t>đòi</a:t>
            </a:r>
            <a:r>
              <a:rPr lang="en-US" sz="2400" dirty="0" smtClean="0">
                <a:solidFill>
                  <a:schemeClr val="tx1"/>
                </a:solidFill>
                <a:latin typeface="Arial (Body)"/>
              </a:rPr>
              <a:t>..;</a:t>
            </a:r>
          </a:p>
          <a:p>
            <a:pPr marL="231775" indent="-231775" algn="just">
              <a:buFont typeface="Wingdings" pitchFamily="2" charset="2"/>
              <a:buChar char="ü"/>
              <a:defRPr/>
            </a:pPr>
            <a:r>
              <a:rPr lang="en-US" sz="2400" dirty="0" smtClean="0">
                <a:solidFill>
                  <a:schemeClr val="tx1"/>
                </a:solidFill>
                <a:latin typeface="Arial (Body)"/>
              </a:rPr>
              <a:t>Chi </a:t>
            </a:r>
            <a:r>
              <a:rPr lang="en-US" sz="2400" dirty="0" err="1" smtClean="0">
                <a:solidFill>
                  <a:schemeClr val="tx1"/>
                </a:solidFill>
                <a:latin typeface="Arial (Body)"/>
              </a:rPr>
              <a:t>phí</a:t>
            </a:r>
            <a:r>
              <a:rPr lang="en-US" sz="2400" dirty="0" smtClean="0">
                <a:solidFill>
                  <a:schemeClr val="tx1"/>
                </a:solidFill>
                <a:latin typeface="Arial (Body)"/>
              </a:rPr>
              <a:t> </a:t>
            </a:r>
            <a:r>
              <a:rPr lang="en-US" sz="2400" dirty="0" err="1" smtClean="0">
                <a:solidFill>
                  <a:schemeClr val="tx1"/>
                </a:solidFill>
                <a:latin typeface="Arial (Body)"/>
              </a:rPr>
              <a:t>phạt</a:t>
            </a:r>
            <a:r>
              <a:rPr lang="en-US" sz="2400" dirty="0" smtClean="0">
                <a:solidFill>
                  <a:schemeClr val="tx1"/>
                </a:solidFill>
                <a:latin typeface="Arial (Body)"/>
              </a:rPr>
              <a:t> </a:t>
            </a:r>
            <a:r>
              <a:rPr lang="en-US" sz="2400" dirty="0" err="1" smtClean="0">
                <a:solidFill>
                  <a:schemeClr val="tx1"/>
                </a:solidFill>
                <a:latin typeface="Arial (Body)"/>
              </a:rPr>
              <a:t>hợp</a:t>
            </a:r>
            <a:r>
              <a:rPr lang="en-US" sz="2400" dirty="0" smtClean="0">
                <a:solidFill>
                  <a:schemeClr val="tx1"/>
                </a:solidFill>
                <a:latin typeface="Arial (Body)"/>
              </a:rPr>
              <a:t> </a:t>
            </a:r>
            <a:r>
              <a:rPr lang="en-US" sz="2400" dirty="0" err="1" smtClean="0">
                <a:solidFill>
                  <a:schemeClr val="tx1"/>
                </a:solidFill>
                <a:latin typeface="Arial (Body)"/>
              </a:rPr>
              <a:t>đồng</a:t>
            </a:r>
            <a:r>
              <a:rPr lang="en-US" sz="2400" dirty="0" smtClean="0">
                <a:solidFill>
                  <a:schemeClr val="tx1"/>
                </a:solidFill>
                <a:latin typeface="Arial (Body)"/>
              </a:rPr>
              <a:t> </a:t>
            </a:r>
            <a:r>
              <a:rPr lang="en-US" sz="2400" dirty="0" err="1" smtClean="0">
                <a:solidFill>
                  <a:schemeClr val="tx1"/>
                </a:solidFill>
                <a:latin typeface="Arial (Body)"/>
              </a:rPr>
              <a:t>kinh</a:t>
            </a:r>
            <a:r>
              <a:rPr lang="en-US" sz="2400" dirty="0" smtClean="0">
                <a:solidFill>
                  <a:schemeClr val="tx1"/>
                </a:solidFill>
                <a:latin typeface="Arial (Body)"/>
              </a:rPr>
              <a:t> </a:t>
            </a:r>
            <a:r>
              <a:rPr lang="en-US" sz="2400" dirty="0" err="1" smtClean="0">
                <a:solidFill>
                  <a:schemeClr val="tx1"/>
                </a:solidFill>
                <a:latin typeface="Arial (Body)"/>
              </a:rPr>
              <a:t>tế</a:t>
            </a:r>
            <a:r>
              <a:rPr lang="en-US" sz="2400" dirty="0" smtClean="0">
                <a:solidFill>
                  <a:schemeClr val="tx1"/>
                </a:solidFill>
                <a:latin typeface="Arial (Body)"/>
              </a:rPr>
              <a:t>…</a:t>
            </a:r>
          </a:p>
          <a:p>
            <a:pPr marL="231775" indent="-231775" algn="just">
              <a:buFont typeface="Wingdings" pitchFamily="2" charset="2"/>
              <a:buChar char="ü"/>
              <a:defRPr/>
            </a:pPr>
            <a:r>
              <a:rPr lang="en-US" sz="2400" dirty="0" smtClean="0">
                <a:solidFill>
                  <a:schemeClr val="tx1"/>
                </a:solidFill>
                <a:latin typeface="Arial (Body)"/>
              </a:rPr>
              <a:t>Chi </a:t>
            </a:r>
            <a:r>
              <a:rPr lang="en-US" sz="2400" dirty="0" err="1" smtClean="0">
                <a:solidFill>
                  <a:schemeClr val="tx1"/>
                </a:solidFill>
                <a:latin typeface="Arial (Body)"/>
              </a:rPr>
              <a:t>phí</a:t>
            </a:r>
            <a:r>
              <a:rPr lang="en-US" sz="2400" dirty="0" smtClean="0">
                <a:solidFill>
                  <a:schemeClr val="tx1"/>
                </a:solidFill>
                <a:latin typeface="Arial (Body)"/>
              </a:rPr>
              <a:t> </a:t>
            </a:r>
            <a:r>
              <a:rPr lang="en-US" sz="2400" dirty="0" err="1" smtClean="0">
                <a:solidFill>
                  <a:schemeClr val="tx1"/>
                </a:solidFill>
                <a:latin typeface="Arial (Body)"/>
              </a:rPr>
              <a:t>thuế</a:t>
            </a:r>
            <a:r>
              <a:rPr lang="en-US" sz="2400" dirty="0" smtClean="0">
                <a:solidFill>
                  <a:schemeClr val="tx1"/>
                </a:solidFill>
                <a:latin typeface="Arial (Body)"/>
              </a:rPr>
              <a:t>…</a:t>
            </a:r>
          </a:p>
          <a:p>
            <a:pPr marL="0" indent="0" algn="just">
              <a:buNone/>
            </a:pPr>
            <a:endParaRPr lang="vi-VN" sz="2400" dirty="0" smtClean="0">
              <a:latin typeface="Arial" charset="0"/>
              <a:cs typeface="Arial" charset="0"/>
            </a:endParaRPr>
          </a:p>
        </p:txBody>
      </p:sp>
      <p:pic>
        <p:nvPicPr>
          <p:cNvPr id="12293"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pPr>
              <a:defRPr/>
            </a:pPr>
            <a:fld id="{A11F8787-DC5B-4BFF-84AD-67E500E31D78}" type="slidenum">
              <a:rPr lang="en-US" smtClean="0"/>
              <a:pPr>
                <a:defRPr/>
              </a:pPr>
              <a:t>17</a:t>
            </a:fld>
            <a:endParaRPr lang="en-US"/>
          </a:p>
        </p:txBody>
      </p:sp>
      <p:sp>
        <p:nvSpPr>
          <p:cNvPr id="10" name="Rectangle 2"/>
          <p:cNvSpPr>
            <a:spLocks noGrp="1" noChangeArrowheads="1"/>
          </p:cNvSpPr>
          <p:nvPr>
            <p:ph type="title"/>
          </p:nvPr>
        </p:nvSpPr>
        <p:spPr>
          <a:xfrm>
            <a:off x="1547664" y="228600"/>
            <a:ext cx="6910536" cy="824136"/>
          </a:xfrm>
        </p:spPr>
        <p:txBody>
          <a:bodyPr/>
          <a:lstStyle/>
          <a:p>
            <a:r>
              <a:rPr lang="en-US" sz="2000" b="1" dirty="0" smtClean="0">
                <a:solidFill>
                  <a:srgbClr val="002060"/>
                </a:solidFill>
                <a:latin typeface="Arial" charset="0"/>
                <a:cs typeface="Arial" charset="0"/>
              </a:rPr>
              <a:t>MỘT SỐ LƯU Ý</a:t>
            </a:r>
          </a:p>
        </p:txBody>
      </p:sp>
      <p:sp>
        <p:nvSpPr>
          <p:cNvPr id="12"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18</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0167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latin typeface="Arial (Body)"/>
              </a:rPr>
              <a:t>(12) </a:t>
            </a:r>
            <a:r>
              <a:rPr lang="vi-VN" sz="2000" dirty="0" smtClean="0">
                <a:latin typeface="Arial (Body)"/>
              </a:rPr>
              <a:t>Nguyên tắc lập và trình bày B</a:t>
            </a:r>
            <a:r>
              <a:rPr lang="en-US" sz="2000" dirty="0" smtClean="0">
                <a:latin typeface="Arial (Body)"/>
              </a:rPr>
              <a:t>CTC</a:t>
            </a:r>
            <a:r>
              <a:rPr lang="vi-VN" sz="2000" dirty="0" smtClean="0">
                <a:latin typeface="Arial (Body)"/>
              </a:rPr>
              <a:t> khi thay đổi kỳ kế toán</a:t>
            </a:r>
            <a:endParaRPr lang="en-US" sz="2000" dirty="0" smtClean="0">
              <a:latin typeface="Arial (Body)"/>
            </a:endParaRPr>
          </a:p>
          <a:p>
            <a:pPr lvl="0" algn="just"/>
            <a:endParaRPr lang="en-US" sz="2000" dirty="0" smtClean="0">
              <a:latin typeface="Arial (Body)"/>
            </a:endParaRPr>
          </a:p>
          <a:p>
            <a:pPr marL="266700" lvl="0" indent="-266700" algn="just">
              <a:buFont typeface="Wingdings" pitchFamily="2" charset="2"/>
              <a:buChar char="ü"/>
            </a:pPr>
            <a:r>
              <a:rPr lang="en-US" sz="2000" dirty="0" smtClean="0">
                <a:latin typeface="Arial (Body)"/>
              </a:rPr>
              <a:t>D</a:t>
            </a:r>
            <a:r>
              <a:rPr lang="vi-VN" sz="2000" dirty="0" smtClean="0">
                <a:latin typeface="Arial (Body)"/>
              </a:rPr>
              <a:t>oanh nghiệp phải lập riêng B</a:t>
            </a:r>
            <a:r>
              <a:rPr lang="en-US" sz="2000" dirty="0" smtClean="0">
                <a:latin typeface="Arial (Body)"/>
              </a:rPr>
              <a:t>CTC </a:t>
            </a:r>
            <a:r>
              <a:rPr lang="vi-VN" sz="2000" dirty="0" smtClean="0">
                <a:latin typeface="Arial (Body)"/>
              </a:rPr>
              <a:t>cho giai đoạn giữa 2 kỳ kế toán của năm tài chính cũ và mới. </a:t>
            </a:r>
            <a:endParaRPr lang="en-US" sz="2000" dirty="0" smtClean="0">
              <a:latin typeface="Arial (Body)"/>
            </a:endParaRPr>
          </a:p>
          <a:p>
            <a:pPr marL="266700" indent="-266700" algn="just">
              <a:buFont typeface="Wingdings" pitchFamily="2" charset="2"/>
              <a:buChar char="ü"/>
            </a:pPr>
            <a:r>
              <a:rPr lang="vi-VN" sz="2000" dirty="0" smtClean="0">
                <a:latin typeface="Arial (Body)"/>
              </a:rPr>
              <a:t>Đối với </a:t>
            </a:r>
            <a:r>
              <a:rPr lang="en-US" sz="2000" dirty="0" smtClean="0">
                <a:latin typeface="Arial (Body)"/>
              </a:rPr>
              <a:t>SOFP</a:t>
            </a:r>
            <a:r>
              <a:rPr lang="vi-VN" sz="2000" dirty="0" smtClean="0">
                <a:latin typeface="Arial (Body)"/>
              </a:rPr>
              <a:t>: </a:t>
            </a:r>
            <a:r>
              <a:rPr lang="en-US" sz="2000" dirty="0" smtClean="0">
                <a:latin typeface="Arial (Body)"/>
              </a:rPr>
              <a:t>S</a:t>
            </a:r>
            <a:r>
              <a:rPr lang="vi-VN" sz="2000" dirty="0" smtClean="0">
                <a:latin typeface="Arial (Body)"/>
              </a:rPr>
              <a:t>ố dư tài sản, nợ phải trả và vốn chủ sở hữu tại thời điểm kết thúc kỳ kế toán trước khi chuyển đổi được ghi nhận là số dư đầu kỳ của kỳ kế toán mới và được trình bày trong cột “Số đầu năm”. </a:t>
            </a:r>
            <a:endParaRPr lang="en-US" sz="2000" dirty="0" smtClean="0">
              <a:latin typeface="Arial (Body)"/>
            </a:endParaRPr>
          </a:p>
          <a:p>
            <a:pPr marL="266700" indent="-266700" algn="just">
              <a:buFont typeface="Wingdings" pitchFamily="2" charset="2"/>
              <a:buChar char="ü"/>
            </a:pPr>
            <a:r>
              <a:rPr lang="vi-VN" sz="2000" dirty="0" smtClean="0">
                <a:latin typeface="Arial (Body)"/>
              </a:rPr>
              <a:t>Đối với </a:t>
            </a:r>
            <a:r>
              <a:rPr lang="en-US" sz="2000" dirty="0" smtClean="0">
                <a:latin typeface="Arial (Body)"/>
              </a:rPr>
              <a:t>P/L </a:t>
            </a:r>
            <a:r>
              <a:rPr lang="vi-VN" sz="2000" dirty="0" smtClean="0">
                <a:latin typeface="Arial (Body)"/>
              </a:rPr>
              <a:t>và B</a:t>
            </a:r>
            <a:r>
              <a:rPr lang="en-US" sz="2000" dirty="0" smtClean="0">
                <a:latin typeface="Arial (Body)"/>
              </a:rPr>
              <a:t>CLCTT </a:t>
            </a:r>
            <a:r>
              <a:rPr lang="vi-VN" sz="2000" dirty="0" smtClean="0">
                <a:latin typeface="Arial (Body)"/>
              </a:rPr>
              <a:t>cho kỳ kế toán kể từ thời điểm cuối kỳ kế toán cũ đến thời điểm </a:t>
            </a:r>
            <a:r>
              <a:rPr lang="en-US" sz="2000" dirty="0" err="1" smtClean="0">
                <a:latin typeface="Arial (Body)"/>
              </a:rPr>
              <a:t>đầu</a:t>
            </a:r>
            <a:r>
              <a:rPr lang="vi-VN" sz="2000" dirty="0" smtClean="0">
                <a:latin typeface="Arial (Body)"/>
              </a:rPr>
              <a:t> kỳ kế toán</a:t>
            </a:r>
            <a:r>
              <a:rPr lang="en-US" sz="2000" dirty="0" smtClean="0">
                <a:latin typeface="Arial (Body)"/>
              </a:rPr>
              <a:t> </a:t>
            </a:r>
            <a:r>
              <a:rPr lang="en-US" sz="2000" dirty="0" err="1" smtClean="0">
                <a:latin typeface="Arial (Body)"/>
              </a:rPr>
              <a:t>mới</a:t>
            </a:r>
            <a:r>
              <a:rPr lang="vi-VN" sz="2000" dirty="0" smtClean="0">
                <a:latin typeface="Arial (Body)"/>
              </a:rPr>
              <a:t>: Số liệu </a:t>
            </a:r>
            <a:r>
              <a:rPr lang="en-US" sz="2000" dirty="0" err="1" smtClean="0">
                <a:latin typeface="Arial (Body)"/>
              </a:rPr>
              <a:t>trong</a:t>
            </a:r>
            <a:r>
              <a:rPr lang="en-US" sz="2000" dirty="0" smtClean="0">
                <a:latin typeface="Arial (Body)"/>
              </a:rPr>
              <a:t> </a:t>
            </a:r>
            <a:r>
              <a:rPr lang="en-US" sz="2000" dirty="0" err="1" smtClean="0">
                <a:latin typeface="Arial (Body)"/>
              </a:rPr>
              <a:t>giai</a:t>
            </a:r>
            <a:r>
              <a:rPr lang="en-US" sz="2000" dirty="0" smtClean="0">
                <a:latin typeface="Arial (Body)"/>
              </a:rPr>
              <a:t> </a:t>
            </a:r>
            <a:r>
              <a:rPr lang="en-US" sz="2000" dirty="0" err="1" smtClean="0">
                <a:latin typeface="Arial (Body)"/>
              </a:rPr>
              <a:t>đoạn</a:t>
            </a:r>
            <a:r>
              <a:rPr lang="en-US" sz="2000" dirty="0" smtClean="0">
                <a:latin typeface="Arial (Body)"/>
              </a:rPr>
              <a:t> </a:t>
            </a:r>
            <a:r>
              <a:rPr lang="en-US" sz="2000" dirty="0" err="1" smtClean="0">
                <a:latin typeface="Arial (Body)"/>
              </a:rPr>
              <a:t>này</a:t>
            </a:r>
            <a:r>
              <a:rPr lang="en-US" sz="2000" dirty="0" smtClean="0">
                <a:latin typeface="Arial (Body)"/>
              </a:rPr>
              <a:t> </a:t>
            </a:r>
            <a:r>
              <a:rPr lang="vi-VN" sz="2000" dirty="0" smtClean="0">
                <a:latin typeface="Arial (Body)"/>
              </a:rPr>
              <a:t>được trình bày trong cột “Kỳ này”. Cột “Kỳ trước” trình bày là số liệu tương ứng trong kỳ kế toán trước hoặc số liệu của 12 tháng trên B</a:t>
            </a:r>
            <a:r>
              <a:rPr lang="en-US" sz="2000" dirty="0" smtClean="0">
                <a:latin typeface="Arial (Body)"/>
              </a:rPr>
              <a:t>CTC</a:t>
            </a:r>
            <a:r>
              <a:rPr lang="vi-VN" sz="2000" dirty="0" smtClean="0">
                <a:latin typeface="Arial (Body)"/>
              </a:rPr>
              <a:t> của năm tài chính liền trước.</a:t>
            </a:r>
            <a:endParaRPr lang="en-US" sz="2000" dirty="0" smtClean="0">
              <a:latin typeface="Arial (Body)"/>
            </a:endParaRPr>
          </a:p>
          <a:p>
            <a:pPr marL="266700" indent="-266700" algn="just">
              <a:buFont typeface="Wingdings" pitchFamily="2" charset="2"/>
              <a:buChar char="ü"/>
            </a:pPr>
            <a:r>
              <a:rPr lang="vi-VN" sz="2000" dirty="0" smtClean="0">
                <a:latin typeface="Arial (Body)"/>
              </a:rPr>
              <a:t>Doanh nghiệp phải thuyết minh rõ </a:t>
            </a:r>
            <a:r>
              <a:rPr lang="en-US" sz="2000" dirty="0" smtClean="0">
                <a:latin typeface="Arial (Body)"/>
              </a:rPr>
              <a:t>l</a:t>
            </a:r>
            <a:r>
              <a:rPr lang="vi-VN" sz="2000" dirty="0" smtClean="0">
                <a:latin typeface="Arial (Body)"/>
              </a:rPr>
              <a:t>ý do phải thay đổi ngày kết thúc kỳ kế toán năm</a:t>
            </a:r>
            <a:r>
              <a:rPr lang="en-US" sz="2000" dirty="0" smtClean="0">
                <a:latin typeface="Arial (Body)"/>
              </a:rPr>
              <a:t> và </a:t>
            </a:r>
            <a:r>
              <a:rPr lang="vi-VN" sz="2000" dirty="0" smtClean="0">
                <a:latin typeface="Arial (Body)"/>
              </a:rPr>
              <a:t>Các số liệu tương ứng để so sánh</a:t>
            </a:r>
            <a:r>
              <a:rPr lang="en-US" sz="2000" dirty="0" smtClean="0">
                <a:latin typeface="Arial (Body)"/>
              </a:rPr>
              <a:t> </a:t>
            </a:r>
            <a:r>
              <a:rPr lang="en-US" sz="2000" dirty="0" err="1" smtClean="0">
                <a:latin typeface="Arial (Body)"/>
              </a:rPr>
              <a:t>hoặc</a:t>
            </a:r>
            <a:r>
              <a:rPr lang="en-US" sz="2000" dirty="0" smtClean="0">
                <a:latin typeface="Arial (Body)"/>
              </a:rPr>
              <a:t> </a:t>
            </a:r>
            <a:r>
              <a:rPr lang="vi-VN" sz="2000" dirty="0" smtClean="0">
                <a:latin typeface="Arial (Body)"/>
              </a:rPr>
              <a:t>tính không thể so sánh được giữa thông tin của kỳ báo cáo và thông tin kỳ so sánh theo quy định của </a:t>
            </a:r>
            <a:r>
              <a:rPr lang="en-US" sz="2000" dirty="0" smtClean="0">
                <a:latin typeface="Arial (Body)"/>
              </a:rPr>
              <a:t>VAS </a:t>
            </a:r>
            <a:r>
              <a:rPr lang="vi-VN" sz="2000" dirty="0" smtClean="0">
                <a:latin typeface="Arial (Body)"/>
              </a:rPr>
              <a:t>21 - Trình bày Báo cáo tài chính.</a:t>
            </a:r>
            <a:endParaRPr lang="en-US" sz="20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480131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200" dirty="0" smtClean="0">
                <a:solidFill>
                  <a:schemeClr val="tx1"/>
                </a:solidFill>
                <a:latin typeface="Arial (Body)"/>
              </a:rPr>
              <a:t>(13)</a:t>
            </a:r>
            <a:r>
              <a:rPr lang="vi-VN" sz="2200" dirty="0" smtClean="0">
                <a:solidFill>
                  <a:schemeClr val="tx1"/>
                </a:solidFill>
                <a:latin typeface="Arial (Body)"/>
              </a:rPr>
              <a:t> Nguyên tắc lập và trình bày B</a:t>
            </a:r>
            <a:r>
              <a:rPr lang="en-US" sz="2200" dirty="0" smtClean="0">
                <a:solidFill>
                  <a:schemeClr val="tx1"/>
                </a:solidFill>
                <a:latin typeface="Arial (Body)"/>
              </a:rPr>
              <a:t>CTC </a:t>
            </a:r>
            <a:r>
              <a:rPr lang="vi-VN" sz="2200" dirty="0" smtClean="0">
                <a:solidFill>
                  <a:schemeClr val="tx1"/>
                </a:solidFill>
                <a:latin typeface="Arial (Body)"/>
              </a:rPr>
              <a:t>khi chuyển đổi loại hình doanh nghiệp</a:t>
            </a:r>
            <a:endParaRPr lang="en-US" sz="2200" dirty="0" smtClean="0">
              <a:solidFill>
                <a:schemeClr val="tx1"/>
              </a:solidFill>
              <a:latin typeface="Arial (Body)"/>
            </a:endParaRPr>
          </a:p>
          <a:p>
            <a:pPr algn="just"/>
            <a:endParaRPr lang="en-US" sz="1000" dirty="0" smtClean="0">
              <a:solidFill>
                <a:schemeClr val="tx1"/>
              </a:solidFill>
              <a:latin typeface="Arial (Body)"/>
            </a:endParaRPr>
          </a:p>
          <a:p>
            <a:pPr marL="457200" indent="-457200" algn="just">
              <a:buFont typeface="Wingdings" pitchFamily="2" charset="2"/>
              <a:buChar char="ü"/>
            </a:pPr>
            <a:r>
              <a:rPr lang="vi-VN" sz="2200" dirty="0" smtClean="0">
                <a:latin typeface="Arial (Body)"/>
              </a:rPr>
              <a:t>Đối với sổ kế toán phản ánh tài sản, nợ phải trả và vốn chủ sở hữu</a:t>
            </a:r>
            <a:r>
              <a:rPr lang="en-US" sz="2200" dirty="0" smtClean="0">
                <a:latin typeface="Arial (Body)"/>
              </a:rPr>
              <a:t> và SOFP</a:t>
            </a:r>
            <a:r>
              <a:rPr lang="vi-VN" sz="2200" dirty="0" smtClean="0">
                <a:latin typeface="Arial (Body)"/>
              </a:rPr>
              <a:t>: Toàn bộ số dư tài sản, nợ phải trả và vốn chủ sở hữu trên sổ kế toán</a:t>
            </a:r>
            <a:r>
              <a:rPr lang="en-US" sz="2200" dirty="0" smtClean="0">
                <a:latin typeface="Arial (Body)"/>
              </a:rPr>
              <a:t> và SOFP</a:t>
            </a:r>
            <a:r>
              <a:rPr lang="vi-VN" sz="2200" dirty="0" smtClean="0">
                <a:latin typeface="Arial (Body)"/>
              </a:rPr>
              <a:t> của doanh nghiệp cũ trước khi chuyển đổi được ghi nhận là số dư đầu kỳ trên sổ kế toán </a:t>
            </a:r>
            <a:r>
              <a:rPr lang="en-US" sz="2200" dirty="0" smtClean="0">
                <a:latin typeface="Arial (Body)"/>
              </a:rPr>
              <a:t>và SOFP </a:t>
            </a:r>
            <a:r>
              <a:rPr lang="vi-VN" sz="2200" dirty="0" smtClean="0">
                <a:latin typeface="Arial (Body)"/>
              </a:rPr>
              <a:t>của doanh nghiệp mới. </a:t>
            </a:r>
            <a:endParaRPr lang="en-US" sz="2200" dirty="0" smtClean="0">
              <a:latin typeface="Arial (Body)"/>
            </a:endParaRPr>
          </a:p>
          <a:p>
            <a:pPr marL="457200" indent="-457200" algn="just">
              <a:buFont typeface="Wingdings" pitchFamily="2" charset="2"/>
              <a:buChar char="ü"/>
            </a:pPr>
            <a:endParaRPr lang="en-US" sz="1000" dirty="0" smtClean="0">
              <a:latin typeface="Arial (Body)"/>
            </a:endParaRPr>
          </a:p>
          <a:p>
            <a:pPr marL="457200" indent="-457200" algn="just">
              <a:buFont typeface="Wingdings" pitchFamily="2" charset="2"/>
              <a:buChar char="ü"/>
            </a:pPr>
            <a:r>
              <a:rPr lang="vi-VN" sz="2200" dirty="0" smtClean="0">
                <a:latin typeface="Arial (Body)"/>
              </a:rPr>
              <a:t>Đối với </a:t>
            </a:r>
            <a:r>
              <a:rPr lang="en-US" sz="2200" dirty="0" smtClean="0">
                <a:latin typeface="Arial (Body)"/>
              </a:rPr>
              <a:t>P/L và CFS</a:t>
            </a:r>
            <a:r>
              <a:rPr lang="vi-VN" sz="2200" dirty="0" smtClean="0">
                <a:latin typeface="Arial (Body)"/>
              </a:rPr>
              <a:t>: Số liệu kể từ thời điểm chuyển đổi đến cuối kỳ báo cáo đầu tiên được trình bày trong cột “Kỳ này”. Cột “Kỳ trước” trình bày số liệu luỹ kế kể từ đầu năm báo cáo đến thời điểm chuyển đổi loại hình doanh nghiệp và phải thuyết minh rõ lý do khi không so sánh được giữa thông tin của kỳ báo cáo và thông tin kỳ so sánh theo quy định của </a:t>
            </a:r>
            <a:r>
              <a:rPr lang="en-US" sz="2200" dirty="0" smtClean="0">
                <a:latin typeface="Arial (Body)"/>
              </a:rPr>
              <a:t>VAS </a:t>
            </a:r>
            <a:r>
              <a:rPr lang="vi-VN" sz="2200" dirty="0" smtClean="0">
                <a:latin typeface="Arial (Body)"/>
              </a:rPr>
              <a:t>21.</a:t>
            </a:r>
            <a:endParaRPr lang="en-US" sz="22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20</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12448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400" dirty="0" smtClean="0">
                <a:solidFill>
                  <a:srgbClr val="FF0000"/>
                </a:solidFill>
                <a:latin typeface="Arial (Body)"/>
              </a:rPr>
              <a:t>(14) L</a:t>
            </a:r>
            <a:r>
              <a:rPr lang="vi-VN" sz="2400" dirty="0" smtClean="0">
                <a:solidFill>
                  <a:srgbClr val="FF0000"/>
                </a:solidFill>
                <a:latin typeface="Arial (Body)"/>
              </a:rPr>
              <a:t>ập và trình bày B</a:t>
            </a:r>
            <a:r>
              <a:rPr lang="en-US" sz="2400" dirty="0" smtClean="0">
                <a:solidFill>
                  <a:srgbClr val="FF0000"/>
                </a:solidFill>
                <a:latin typeface="Arial (Body)"/>
              </a:rPr>
              <a:t>CTC </a:t>
            </a:r>
            <a:r>
              <a:rPr lang="vi-VN" sz="2400" dirty="0" smtClean="0">
                <a:solidFill>
                  <a:srgbClr val="FF0000"/>
                </a:solidFill>
                <a:latin typeface="Arial (Body)"/>
              </a:rPr>
              <a:t>khi sáp nhập doanh nghiệp</a:t>
            </a:r>
            <a:r>
              <a:rPr lang="en-US" sz="2400" dirty="0" smtClean="0">
                <a:solidFill>
                  <a:srgbClr val="FF0000"/>
                </a:solidFill>
                <a:latin typeface="Arial (Body)"/>
              </a:rPr>
              <a:t>: </a:t>
            </a:r>
          </a:p>
          <a:p>
            <a:pPr algn="just"/>
            <a:endParaRPr lang="en-US" dirty="0" smtClean="0">
              <a:solidFill>
                <a:schemeClr val="tx1"/>
              </a:solidFill>
              <a:latin typeface="Arial (Body)"/>
            </a:endParaRPr>
          </a:p>
          <a:p>
            <a:pPr algn="just"/>
            <a:r>
              <a:rPr lang="en-US" dirty="0" err="1" smtClean="0">
                <a:solidFill>
                  <a:schemeClr val="tx1"/>
                </a:solidFill>
                <a:latin typeface="Arial (Body)"/>
              </a:rPr>
              <a:t>Lưu</a:t>
            </a:r>
            <a:r>
              <a:rPr lang="en-US" dirty="0" smtClean="0">
                <a:solidFill>
                  <a:schemeClr val="tx1"/>
                </a:solidFill>
                <a:latin typeface="Arial (Body)"/>
              </a:rPr>
              <a:t> ý: Kế toán </a:t>
            </a:r>
            <a:r>
              <a:rPr lang="en-US" dirty="0" err="1" smtClean="0">
                <a:solidFill>
                  <a:schemeClr val="tx1"/>
                </a:solidFill>
                <a:latin typeface="Arial (Body)"/>
              </a:rPr>
              <a:t>sáp</a:t>
            </a:r>
            <a:r>
              <a:rPr lang="en-US" dirty="0" smtClean="0">
                <a:solidFill>
                  <a:schemeClr val="tx1"/>
                </a:solidFill>
                <a:latin typeface="Arial (Body)"/>
              </a:rPr>
              <a:t> </a:t>
            </a:r>
            <a:r>
              <a:rPr lang="en-US" dirty="0" err="1" smtClean="0">
                <a:solidFill>
                  <a:schemeClr val="tx1"/>
                </a:solidFill>
                <a:latin typeface="Arial (Body)"/>
              </a:rPr>
              <a:t>nhập</a:t>
            </a:r>
            <a:r>
              <a:rPr lang="en-US" dirty="0" smtClean="0">
                <a:solidFill>
                  <a:schemeClr val="tx1"/>
                </a:solidFill>
                <a:latin typeface="Arial (Body)"/>
              </a:rPr>
              <a:t> </a:t>
            </a:r>
            <a:r>
              <a:rPr lang="en-US" dirty="0" err="1" smtClean="0">
                <a:solidFill>
                  <a:schemeClr val="tx1"/>
                </a:solidFill>
                <a:latin typeface="Arial (Body)"/>
              </a:rPr>
              <a:t>doanh</a:t>
            </a:r>
            <a:r>
              <a:rPr lang="en-US" dirty="0" smtClean="0">
                <a:solidFill>
                  <a:schemeClr val="tx1"/>
                </a:solidFill>
                <a:latin typeface="Arial (Body)"/>
              </a:rPr>
              <a:t> </a:t>
            </a:r>
            <a:r>
              <a:rPr lang="en-US" dirty="0" err="1" smtClean="0">
                <a:solidFill>
                  <a:schemeClr val="tx1"/>
                </a:solidFill>
                <a:latin typeface="Arial (Body)"/>
              </a:rPr>
              <a:t>nghiệp</a:t>
            </a:r>
            <a:r>
              <a:rPr lang="en-US" dirty="0" smtClean="0">
                <a:solidFill>
                  <a:schemeClr val="tx1"/>
                </a:solidFill>
                <a:latin typeface="Arial (Body)"/>
              </a:rPr>
              <a:t> </a:t>
            </a:r>
            <a:r>
              <a:rPr lang="en-US" dirty="0" err="1" smtClean="0">
                <a:solidFill>
                  <a:schemeClr val="tx1"/>
                </a:solidFill>
                <a:latin typeface="Arial (Body)"/>
              </a:rPr>
              <a:t>trong</a:t>
            </a:r>
            <a:r>
              <a:rPr lang="en-US" dirty="0" smtClean="0">
                <a:solidFill>
                  <a:schemeClr val="tx1"/>
                </a:solidFill>
                <a:latin typeface="Arial (Body)"/>
              </a:rPr>
              <a:t> </a:t>
            </a:r>
            <a:r>
              <a:rPr lang="en-US" dirty="0" err="1" smtClean="0">
                <a:solidFill>
                  <a:schemeClr val="tx1"/>
                </a:solidFill>
                <a:latin typeface="Arial (Body)"/>
              </a:rPr>
              <a:t>Thông</a:t>
            </a:r>
            <a:r>
              <a:rPr lang="en-US" dirty="0" smtClean="0">
                <a:solidFill>
                  <a:schemeClr val="tx1"/>
                </a:solidFill>
                <a:latin typeface="Arial (Body)"/>
              </a:rPr>
              <a:t> </a:t>
            </a:r>
            <a:r>
              <a:rPr lang="en-US" dirty="0" err="1" smtClean="0">
                <a:solidFill>
                  <a:schemeClr val="tx1"/>
                </a:solidFill>
                <a:latin typeface="Arial (Body)"/>
              </a:rPr>
              <a:t>tư</a:t>
            </a:r>
            <a:r>
              <a:rPr lang="en-US" dirty="0" smtClean="0">
                <a:solidFill>
                  <a:schemeClr val="tx1"/>
                </a:solidFill>
                <a:latin typeface="Arial (Body)"/>
              </a:rPr>
              <a:t> 200 </a:t>
            </a:r>
            <a:r>
              <a:rPr lang="en-US" dirty="0" err="1" smtClean="0">
                <a:solidFill>
                  <a:schemeClr val="tx1"/>
                </a:solidFill>
                <a:latin typeface="Arial (Body)"/>
              </a:rPr>
              <a:t>được</a:t>
            </a:r>
            <a:r>
              <a:rPr lang="en-US" dirty="0" smtClean="0">
                <a:solidFill>
                  <a:schemeClr val="tx1"/>
                </a:solidFill>
                <a:latin typeface="Arial (Body)"/>
              </a:rPr>
              <a:t> </a:t>
            </a:r>
            <a:r>
              <a:rPr lang="en-US" dirty="0" err="1" smtClean="0">
                <a:solidFill>
                  <a:schemeClr val="tx1"/>
                </a:solidFill>
                <a:latin typeface="Arial (Body)"/>
              </a:rPr>
              <a:t>thay</a:t>
            </a:r>
            <a:r>
              <a:rPr lang="en-US" dirty="0" smtClean="0">
                <a:solidFill>
                  <a:schemeClr val="tx1"/>
                </a:solidFill>
                <a:latin typeface="Arial (Body)"/>
              </a:rPr>
              <a:t> </a:t>
            </a:r>
            <a:r>
              <a:rPr lang="en-US" dirty="0" err="1" smtClean="0">
                <a:solidFill>
                  <a:schemeClr val="tx1"/>
                </a:solidFill>
                <a:latin typeface="Arial (Body)"/>
              </a:rPr>
              <a:t>đổi</a:t>
            </a:r>
            <a:r>
              <a:rPr lang="en-US" dirty="0" smtClean="0">
                <a:solidFill>
                  <a:schemeClr val="tx1"/>
                </a:solidFill>
                <a:latin typeface="Arial (Body)"/>
              </a:rPr>
              <a:t> </a:t>
            </a:r>
            <a:r>
              <a:rPr lang="en-US" dirty="0" err="1" smtClean="0">
                <a:solidFill>
                  <a:schemeClr val="tx1"/>
                </a:solidFill>
                <a:latin typeface="Arial (Body)"/>
              </a:rPr>
              <a:t>là</a:t>
            </a:r>
            <a:r>
              <a:rPr lang="en-US" dirty="0" smtClean="0">
                <a:solidFill>
                  <a:schemeClr val="tx1"/>
                </a:solidFill>
                <a:latin typeface="Arial (Body)"/>
              </a:rPr>
              <a:t> kế toán </a:t>
            </a:r>
            <a:r>
              <a:rPr lang="en-US" dirty="0" err="1" smtClean="0">
                <a:solidFill>
                  <a:schemeClr val="tx1"/>
                </a:solidFill>
                <a:latin typeface="Arial (Body)"/>
              </a:rPr>
              <a:t>hợp</a:t>
            </a:r>
            <a:r>
              <a:rPr lang="en-US" dirty="0" smtClean="0">
                <a:solidFill>
                  <a:schemeClr val="tx1"/>
                </a:solidFill>
                <a:latin typeface="Arial (Body)"/>
              </a:rPr>
              <a:t> </a:t>
            </a:r>
            <a:r>
              <a:rPr lang="en-US" dirty="0" err="1" smtClean="0">
                <a:solidFill>
                  <a:schemeClr val="tx1"/>
                </a:solidFill>
                <a:latin typeface="Arial (Body)"/>
              </a:rPr>
              <a:t>nhất</a:t>
            </a:r>
            <a:r>
              <a:rPr lang="en-US" dirty="0" smtClean="0">
                <a:solidFill>
                  <a:schemeClr val="tx1"/>
                </a:solidFill>
                <a:latin typeface="Arial (Body)"/>
              </a:rPr>
              <a:t> </a:t>
            </a:r>
            <a:r>
              <a:rPr lang="en-US" dirty="0" err="1" smtClean="0">
                <a:solidFill>
                  <a:schemeClr val="tx1"/>
                </a:solidFill>
                <a:latin typeface="Arial (Body)"/>
              </a:rPr>
              <a:t>doanh</a:t>
            </a:r>
            <a:r>
              <a:rPr lang="en-US" dirty="0" smtClean="0">
                <a:solidFill>
                  <a:schemeClr val="tx1"/>
                </a:solidFill>
                <a:latin typeface="Arial (Body)"/>
              </a:rPr>
              <a:t> </a:t>
            </a:r>
            <a:r>
              <a:rPr lang="en-US" dirty="0" err="1" smtClean="0">
                <a:solidFill>
                  <a:schemeClr val="tx1"/>
                </a:solidFill>
                <a:latin typeface="Arial (Body)"/>
              </a:rPr>
              <a:t>nghiệp</a:t>
            </a:r>
            <a:r>
              <a:rPr lang="en-US" dirty="0" smtClean="0">
                <a:solidFill>
                  <a:schemeClr val="tx1"/>
                </a:solidFill>
                <a:latin typeface="Arial (Body)"/>
              </a:rPr>
              <a:t> </a:t>
            </a:r>
            <a:r>
              <a:rPr lang="en-US" dirty="0" err="1" smtClean="0">
                <a:solidFill>
                  <a:schemeClr val="tx1"/>
                </a:solidFill>
                <a:latin typeface="Arial (Body)"/>
              </a:rPr>
              <a:t>để</a:t>
            </a:r>
            <a:r>
              <a:rPr lang="en-US" dirty="0" smtClean="0">
                <a:solidFill>
                  <a:schemeClr val="tx1"/>
                </a:solidFill>
                <a:latin typeface="Arial (Body)"/>
              </a:rPr>
              <a:t> </a:t>
            </a:r>
            <a:r>
              <a:rPr lang="en-US" dirty="0" err="1" smtClean="0">
                <a:solidFill>
                  <a:schemeClr val="tx1"/>
                </a:solidFill>
                <a:latin typeface="Arial (Body)"/>
              </a:rPr>
              <a:t>phù</a:t>
            </a:r>
            <a:r>
              <a:rPr lang="en-US" dirty="0" smtClean="0">
                <a:solidFill>
                  <a:schemeClr val="tx1"/>
                </a:solidFill>
                <a:latin typeface="Arial (Body)"/>
              </a:rPr>
              <a:t> </a:t>
            </a:r>
            <a:r>
              <a:rPr lang="en-US" dirty="0" err="1" smtClean="0">
                <a:solidFill>
                  <a:schemeClr val="tx1"/>
                </a:solidFill>
                <a:latin typeface="Arial (Body)"/>
              </a:rPr>
              <a:t>hợp</a:t>
            </a:r>
            <a:r>
              <a:rPr lang="en-US" dirty="0" smtClean="0">
                <a:solidFill>
                  <a:schemeClr val="tx1"/>
                </a:solidFill>
                <a:latin typeface="Arial (Body)"/>
              </a:rPr>
              <a:t> </a:t>
            </a:r>
            <a:r>
              <a:rPr lang="en-US" dirty="0" err="1" smtClean="0">
                <a:solidFill>
                  <a:schemeClr val="tx1"/>
                </a:solidFill>
                <a:latin typeface="Arial (Body)"/>
              </a:rPr>
              <a:t>với</a:t>
            </a:r>
            <a:r>
              <a:rPr lang="en-US" dirty="0" smtClean="0">
                <a:solidFill>
                  <a:schemeClr val="tx1"/>
                </a:solidFill>
                <a:latin typeface="Arial (Body)"/>
              </a:rPr>
              <a:t> </a:t>
            </a:r>
            <a:r>
              <a:rPr lang="en-US" dirty="0" err="1" smtClean="0">
                <a:solidFill>
                  <a:schemeClr val="tx1"/>
                </a:solidFill>
                <a:latin typeface="Arial (Body)"/>
              </a:rPr>
              <a:t>Luật</a:t>
            </a:r>
            <a:r>
              <a:rPr lang="en-US" dirty="0" smtClean="0">
                <a:solidFill>
                  <a:schemeClr val="tx1"/>
                </a:solidFill>
                <a:latin typeface="Arial (Body)"/>
              </a:rPr>
              <a:t> </a:t>
            </a:r>
            <a:r>
              <a:rPr lang="en-US" dirty="0" err="1" smtClean="0">
                <a:solidFill>
                  <a:schemeClr val="tx1"/>
                </a:solidFill>
                <a:latin typeface="Arial (Body)"/>
              </a:rPr>
              <a:t>doanh</a:t>
            </a:r>
            <a:r>
              <a:rPr lang="en-US" dirty="0" smtClean="0">
                <a:solidFill>
                  <a:schemeClr val="tx1"/>
                </a:solidFill>
                <a:latin typeface="Arial (Body)"/>
              </a:rPr>
              <a:t> </a:t>
            </a:r>
            <a:r>
              <a:rPr lang="en-US" dirty="0" err="1" smtClean="0">
                <a:solidFill>
                  <a:schemeClr val="tx1"/>
                </a:solidFill>
                <a:latin typeface="Arial (Body)"/>
              </a:rPr>
              <a:t>nghiệp</a:t>
            </a:r>
            <a:endParaRPr lang="en-US" dirty="0" smtClean="0">
              <a:solidFill>
                <a:schemeClr val="tx1"/>
              </a:solidFill>
              <a:latin typeface="Arial (Body)"/>
            </a:endParaRPr>
          </a:p>
          <a:p>
            <a:pPr algn="just">
              <a:defRPr/>
            </a:pPr>
            <a:endParaRPr lang="en-US" sz="900" dirty="0" smtClean="0">
              <a:solidFill>
                <a:srgbClr val="FF0000"/>
              </a:solidFill>
              <a:latin typeface="Arial (Body)"/>
            </a:endParaRPr>
          </a:p>
          <a:p>
            <a:pPr marL="531813" indent="-531813" algn="just"/>
            <a:r>
              <a:rPr lang="en-US" dirty="0" smtClean="0">
                <a:solidFill>
                  <a:srgbClr val="FF0000"/>
                </a:solidFill>
                <a:latin typeface="Arial (Body)"/>
              </a:rPr>
              <a:t>(14.1)</a:t>
            </a:r>
            <a:r>
              <a:rPr lang="vi-VN" dirty="0" smtClean="0">
                <a:solidFill>
                  <a:srgbClr val="FF0000"/>
                </a:solidFill>
                <a:latin typeface="Arial (Body)"/>
              </a:rPr>
              <a:t> </a:t>
            </a:r>
            <a:r>
              <a:rPr lang="en-US" dirty="0" smtClean="0">
                <a:solidFill>
                  <a:srgbClr val="FF0000"/>
                </a:solidFill>
                <a:latin typeface="Arial (Body)"/>
              </a:rPr>
              <a:t>X</a:t>
            </a:r>
            <a:r>
              <a:rPr lang="vi-VN" dirty="0" smtClean="0">
                <a:solidFill>
                  <a:srgbClr val="FF0000"/>
                </a:solidFill>
                <a:latin typeface="Arial (Body)"/>
              </a:rPr>
              <a:t>ác định giá trị tài sản thuần mà </a:t>
            </a:r>
            <a:r>
              <a:rPr lang="en-US" dirty="0" err="1" smtClean="0">
                <a:solidFill>
                  <a:srgbClr val="FF0000"/>
                </a:solidFill>
                <a:latin typeface="Arial (Body)"/>
              </a:rPr>
              <a:t>bên</a:t>
            </a:r>
            <a:r>
              <a:rPr lang="vi-VN" dirty="0" smtClean="0">
                <a:solidFill>
                  <a:srgbClr val="FF0000"/>
                </a:solidFill>
                <a:latin typeface="Arial (Body)"/>
              </a:rPr>
              <a:t> nhận sáp nhập nhận được từ </a:t>
            </a:r>
            <a:r>
              <a:rPr lang="en-US" dirty="0" err="1" smtClean="0">
                <a:solidFill>
                  <a:srgbClr val="FF0000"/>
                </a:solidFill>
                <a:latin typeface="Arial (Body)"/>
              </a:rPr>
              <a:t>bên</a:t>
            </a:r>
            <a:r>
              <a:rPr lang="vi-VN" dirty="0" smtClean="0">
                <a:solidFill>
                  <a:srgbClr val="FF0000"/>
                </a:solidFill>
                <a:latin typeface="Arial (Body)"/>
              </a:rPr>
              <a:t> bị sáp nhập:</a:t>
            </a:r>
            <a:endParaRPr lang="en-US" dirty="0" smtClean="0">
              <a:solidFill>
                <a:srgbClr val="FF0000"/>
              </a:solidFill>
              <a:latin typeface="Arial (Body)"/>
            </a:endParaRPr>
          </a:p>
          <a:p>
            <a:pPr marL="531813" indent="-531813" algn="just"/>
            <a:endParaRPr lang="en-US" sz="800" dirty="0" smtClean="0">
              <a:solidFill>
                <a:srgbClr val="FF0000"/>
              </a:solidFill>
              <a:latin typeface="Arial (Body)"/>
            </a:endParaRPr>
          </a:p>
          <a:p>
            <a:pPr marL="358775" indent="-358775" algn="just">
              <a:buAutoNum type="alphaLcParenR"/>
            </a:pPr>
            <a:r>
              <a:rPr lang="en-US" dirty="0" err="1" smtClean="0">
                <a:solidFill>
                  <a:srgbClr val="FF0000"/>
                </a:solidFill>
                <a:latin typeface="Arial (Body)"/>
              </a:rPr>
              <a:t>Nếu</a:t>
            </a:r>
            <a:r>
              <a:rPr lang="vi-VN" dirty="0" smtClean="0">
                <a:solidFill>
                  <a:srgbClr val="FF0000"/>
                </a:solidFill>
                <a:latin typeface="Arial (Body)"/>
              </a:rPr>
              <a:t> sáp nhập doanh nghiệp dưới sự kiểm soát chung: </a:t>
            </a:r>
            <a:r>
              <a:rPr lang="en-US" dirty="0" err="1" smtClean="0">
                <a:solidFill>
                  <a:srgbClr val="FF0000"/>
                </a:solidFill>
                <a:latin typeface="Arial (Body)"/>
              </a:rPr>
              <a:t>Bên</a:t>
            </a:r>
            <a:r>
              <a:rPr lang="vi-VN" dirty="0" smtClean="0">
                <a:solidFill>
                  <a:srgbClr val="FF0000"/>
                </a:solidFill>
                <a:latin typeface="Arial (Body)"/>
              </a:rPr>
              <a:t> nhận sáp nhập ghi nhận các tài sản, nợ phải trả </a:t>
            </a:r>
            <a:r>
              <a:rPr lang="en-US" dirty="0" err="1" smtClean="0">
                <a:solidFill>
                  <a:srgbClr val="FF0000"/>
                </a:solidFill>
                <a:latin typeface="Arial (Body)"/>
              </a:rPr>
              <a:t>nhận</a:t>
            </a:r>
            <a:r>
              <a:rPr lang="en-US" dirty="0" smtClean="0">
                <a:solidFill>
                  <a:srgbClr val="FF0000"/>
                </a:solidFill>
                <a:latin typeface="Arial (Body)"/>
              </a:rPr>
              <a:t> </a:t>
            </a:r>
            <a:r>
              <a:rPr lang="en-US" dirty="0" err="1" smtClean="0">
                <a:solidFill>
                  <a:srgbClr val="FF0000"/>
                </a:solidFill>
                <a:latin typeface="Arial (Body)"/>
              </a:rPr>
              <a:t>về</a:t>
            </a:r>
            <a:r>
              <a:rPr lang="en-US" dirty="0" smtClean="0">
                <a:solidFill>
                  <a:srgbClr val="FF0000"/>
                </a:solidFill>
                <a:latin typeface="Arial (Body)"/>
              </a:rPr>
              <a:t> </a:t>
            </a:r>
            <a:r>
              <a:rPr lang="vi-VN" dirty="0" smtClean="0">
                <a:solidFill>
                  <a:srgbClr val="FF0000"/>
                </a:solidFill>
                <a:latin typeface="Arial (Body)"/>
              </a:rPr>
              <a:t>theo </a:t>
            </a:r>
            <a:r>
              <a:rPr lang="en-US" dirty="0" smtClean="0">
                <a:solidFill>
                  <a:srgbClr val="FF0000"/>
                </a:solidFill>
                <a:latin typeface="Arial (Body)"/>
              </a:rPr>
              <a:t>NBV</a:t>
            </a:r>
            <a:r>
              <a:rPr lang="vi-VN" dirty="0" smtClean="0">
                <a:solidFill>
                  <a:srgbClr val="FF0000"/>
                </a:solidFill>
                <a:latin typeface="Arial (Body)"/>
              </a:rPr>
              <a:t> trên B</a:t>
            </a:r>
            <a:r>
              <a:rPr lang="en-US" dirty="0" smtClean="0">
                <a:solidFill>
                  <a:srgbClr val="FF0000"/>
                </a:solidFill>
                <a:latin typeface="Arial (Body)"/>
              </a:rPr>
              <a:t>CTC</a:t>
            </a:r>
            <a:r>
              <a:rPr lang="vi-VN" dirty="0" smtClean="0">
                <a:solidFill>
                  <a:srgbClr val="FF0000"/>
                </a:solidFill>
                <a:latin typeface="Arial (Body)"/>
              </a:rPr>
              <a:t> riêng của </a:t>
            </a:r>
            <a:r>
              <a:rPr lang="en-US" dirty="0" err="1" smtClean="0">
                <a:solidFill>
                  <a:srgbClr val="FF0000"/>
                </a:solidFill>
                <a:latin typeface="Arial (Body)"/>
              </a:rPr>
              <a:t>bên</a:t>
            </a:r>
            <a:r>
              <a:rPr lang="vi-VN" dirty="0" smtClean="0">
                <a:solidFill>
                  <a:srgbClr val="FF0000"/>
                </a:solidFill>
                <a:latin typeface="Arial (Body)"/>
              </a:rPr>
              <a:t> bị sáp nhập</a:t>
            </a:r>
            <a:r>
              <a:rPr lang="en-US" dirty="0" smtClean="0">
                <a:solidFill>
                  <a:srgbClr val="FF0000"/>
                </a:solidFill>
                <a:latin typeface="Arial (Body)"/>
              </a:rPr>
              <a:t>;</a:t>
            </a:r>
          </a:p>
          <a:p>
            <a:pPr marL="531813" indent="-531813" algn="just">
              <a:buAutoNum type="alphaLcParenR"/>
            </a:pPr>
            <a:endParaRPr lang="en-US" sz="800" dirty="0" smtClean="0">
              <a:solidFill>
                <a:srgbClr val="FF0000"/>
              </a:solidFill>
              <a:latin typeface="Arial (Body)"/>
            </a:endParaRPr>
          </a:p>
          <a:p>
            <a:pPr marL="358775" indent="-358775" algn="just">
              <a:buAutoNum type="alphaLcParenR" startAt="2"/>
            </a:pPr>
            <a:r>
              <a:rPr lang="en-US" dirty="0" err="1" smtClean="0">
                <a:solidFill>
                  <a:srgbClr val="FF0000"/>
                </a:solidFill>
                <a:latin typeface="Arial (Body)"/>
              </a:rPr>
              <a:t>Nếu</a:t>
            </a:r>
            <a:r>
              <a:rPr lang="vi-VN" dirty="0" smtClean="0">
                <a:solidFill>
                  <a:srgbClr val="FF0000"/>
                </a:solidFill>
                <a:latin typeface="Arial (Body)"/>
              </a:rPr>
              <a:t> sáp nhập không dưới sự kiểm soát chung</a:t>
            </a:r>
            <a:r>
              <a:rPr lang="en-US" dirty="0" smtClean="0">
                <a:solidFill>
                  <a:srgbClr val="FF0000"/>
                </a:solidFill>
                <a:latin typeface="Arial (Body)"/>
              </a:rPr>
              <a:t>: </a:t>
            </a:r>
            <a:r>
              <a:rPr lang="en-US" dirty="0" err="1" smtClean="0">
                <a:solidFill>
                  <a:srgbClr val="FF0000"/>
                </a:solidFill>
                <a:latin typeface="Arial (Body)"/>
              </a:rPr>
              <a:t>Áp</a:t>
            </a:r>
            <a:r>
              <a:rPr lang="en-US" dirty="0" smtClean="0">
                <a:solidFill>
                  <a:srgbClr val="FF0000"/>
                </a:solidFill>
                <a:latin typeface="Arial (Body)"/>
              </a:rPr>
              <a:t> </a:t>
            </a:r>
            <a:r>
              <a:rPr lang="en-US" dirty="0" err="1" smtClean="0">
                <a:solidFill>
                  <a:srgbClr val="FF0000"/>
                </a:solidFill>
                <a:latin typeface="Arial (Body)"/>
              </a:rPr>
              <a:t>dụng</a:t>
            </a:r>
            <a:r>
              <a:rPr lang="vi-VN" dirty="0" smtClean="0">
                <a:solidFill>
                  <a:srgbClr val="FF0000"/>
                </a:solidFill>
                <a:latin typeface="Arial (Body)"/>
              </a:rPr>
              <a:t> </a:t>
            </a:r>
            <a:r>
              <a:rPr lang="en-US" dirty="0" smtClean="0">
                <a:solidFill>
                  <a:srgbClr val="FF0000"/>
                </a:solidFill>
                <a:latin typeface="Arial (Body)"/>
              </a:rPr>
              <a:t>VAS </a:t>
            </a:r>
            <a:r>
              <a:rPr lang="vi-VN" dirty="0" smtClean="0">
                <a:solidFill>
                  <a:srgbClr val="FF0000"/>
                </a:solidFill>
                <a:latin typeface="Arial (Body)"/>
              </a:rPr>
              <a:t>11</a:t>
            </a:r>
            <a:r>
              <a:rPr lang="en-US" dirty="0" smtClean="0">
                <a:solidFill>
                  <a:srgbClr val="FF0000"/>
                </a:solidFill>
                <a:latin typeface="Arial (Body)"/>
              </a:rPr>
              <a:t>, </a:t>
            </a:r>
            <a:r>
              <a:rPr lang="en-US" dirty="0" err="1" smtClean="0">
                <a:solidFill>
                  <a:srgbClr val="FF0000"/>
                </a:solidFill>
                <a:latin typeface="Arial (Body)"/>
              </a:rPr>
              <a:t>theo</a:t>
            </a:r>
            <a:r>
              <a:rPr lang="en-US" dirty="0" smtClean="0">
                <a:solidFill>
                  <a:srgbClr val="FF0000"/>
                </a:solidFill>
                <a:latin typeface="Arial (Body)"/>
              </a:rPr>
              <a:t> </a:t>
            </a:r>
            <a:r>
              <a:rPr lang="en-US" dirty="0" err="1" smtClean="0">
                <a:solidFill>
                  <a:srgbClr val="FF0000"/>
                </a:solidFill>
                <a:latin typeface="Arial (Body)"/>
              </a:rPr>
              <a:t>đó</a:t>
            </a:r>
            <a:r>
              <a:rPr lang="en-US" dirty="0" smtClean="0">
                <a:solidFill>
                  <a:srgbClr val="FF0000"/>
                </a:solidFill>
                <a:latin typeface="Arial (Body)"/>
              </a:rPr>
              <a:t> </a:t>
            </a:r>
            <a:r>
              <a:rPr lang="en-US" dirty="0" err="1" smtClean="0">
                <a:solidFill>
                  <a:srgbClr val="FF0000"/>
                </a:solidFill>
                <a:latin typeface="Arial (Body)"/>
              </a:rPr>
              <a:t>tài</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và </a:t>
            </a:r>
            <a:r>
              <a:rPr lang="en-US" dirty="0" err="1" smtClean="0">
                <a:solidFill>
                  <a:srgbClr val="FF0000"/>
                </a:solidFill>
                <a:latin typeface="Arial (Body)"/>
              </a:rPr>
              <a:t>nợ</a:t>
            </a:r>
            <a:r>
              <a:rPr lang="en-US" dirty="0" smtClean="0">
                <a:solidFill>
                  <a:srgbClr val="FF0000"/>
                </a:solidFill>
                <a:latin typeface="Arial (Body)"/>
              </a:rPr>
              <a:t> </a:t>
            </a:r>
            <a:r>
              <a:rPr lang="en-US" dirty="0" err="1" smtClean="0">
                <a:solidFill>
                  <a:srgbClr val="FF0000"/>
                </a:solidFill>
                <a:latin typeface="Arial (Body)"/>
              </a:rPr>
              <a:t>phải</a:t>
            </a:r>
            <a:r>
              <a:rPr lang="en-US" dirty="0" smtClean="0">
                <a:solidFill>
                  <a:srgbClr val="FF0000"/>
                </a:solidFill>
                <a:latin typeface="Arial (Body)"/>
              </a:rPr>
              <a:t> </a:t>
            </a:r>
            <a:r>
              <a:rPr lang="en-US" dirty="0" err="1" smtClean="0">
                <a:solidFill>
                  <a:srgbClr val="FF0000"/>
                </a:solidFill>
                <a:latin typeface="Arial (Body)"/>
              </a:rPr>
              <a:t>trả</a:t>
            </a:r>
            <a:r>
              <a:rPr lang="en-US" dirty="0" smtClean="0">
                <a:solidFill>
                  <a:srgbClr val="FF0000"/>
                </a:solidFill>
                <a:latin typeface="Arial (Body)"/>
              </a:rPr>
              <a:t> </a:t>
            </a:r>
            <a:r>
              <a:rPr lang="en-US" dirty="0" err="1" smtClean="0">
                <a:solidFill>
                  <a:srgbClr val="FF0000"/>
                </a:solidFill>
                <a:latin typeface="Arial (Body)"/>
              </a:rPr>
              <a:t>của</a:t>
            </a:r>
            <a:r>
              <a:rPr lang="en-US" dirty="0" smtClean="0">
                <a:solidFill>
                  <a:srgbClr val="FF0000"/>
                </a:solidFill>
                <a:latin typeface="Arial (Body)"/>
              </a:rPr>
              <a:t> </a:t>
            </a:r>
            <a:r>
              <a:rPr lang="en-US" dirty="0" err="1" smtClean="0">
                <a:solidFill>
                  <a:srgbClr val="FF0000"/>
                </a:solidFill>
                <a:latin typeface="Arial (Body)"/>
              </a:rPr>
              <a:t>bên</a:t>
            </a:r>
            <a:r>
              <a:rPr lang="en-US" dirty="0" smtClean="0">
                <a:solidFill>
                  <a:srgbClr val="FF0000"/>
                </a:solidFill>
                <a:latin typeface="Arial (Body)"/>
              </a:rPr>
              <a:t> </a:t>
            </a:r>
            <a:r>
              <a:rPr lang="en-US" dirty="0" err="1" smtClean="0">
                <a:solidFill>
                  <a:srgbClr val="FF0000"/>
                </a:solidFill>
                <a:latin typeface="Arial (Body)"/>
              </a:rPr>
              <a:t>bị</a:t>
            </a:r>
            <a:r>
              <a:rPr lang="en-US" dirty="0" smtClean="0">
                <a:solidFill>
                  <a:srgbClr val="FF0000"/>
                </a:solidFill>
                <a:latin typeface="Arial (Body)"/>
              </a:rPr>
              <a:t> </a:t>
            </a:r>
            <a:r>
              <a:rPr lang="en-US" dirty="0" err="1" smtClean="0">
                <a:solidFill>
                  <a:srgbClr val="FF0000"/>
                </a:solidFill>
                <a:latin typeface="Arial (Body)"/>
              </a:rPr>
              <a:t>sáp</a:t>
            </a:r>
            <a:r>
              <a:rPr lang="en-US" dirty="0" smtClean="0">
                <a:solidFill>
                  <a:srgbClr val="FF0000"/>
                </a:solidFill>
                <a:latin typeface="Arial (Body)"/>
              </a:rPr>
              <a:t> </a:t>
            </a:r>
            <a:r>
              <a:rPr lang="en-US" dirty="0" err="1" smtClean="0">
                <a:solidFill>
                  <a:srgbClr val="FF0000"/>
                </a:solidFill>
                <a:latin typeface="Arial (Body)"/>
              </a:rPr>
              <a:t>nhập</a:t>
            </a:r>
            <a:r>
              <a:rPr lang="en-US" dirty="0" smtClean="0">
                <a:solidFill>
                  <a:srgbClr val="FF0000"/>
                </a:solidFill>
                <a:latin typeface="Arial (Body)"/>
              </a:rPr>
              <a:t>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nhận</a:t>
            </a:r>
            <a:r>
              <a:rPr lang="en-US" dirty="0" smtClean="0">
                <a:solidFill>
                  <a:srgbClr val="FF0000"/>
                </a:solidFill>
                <a:latin typeface="Arial (Body)"/>
              </a:rPr>
              <a:t> </a:t>
            </a:r>
            <a:r>
              <a:rPr lang="en-US" dirty="0" err="1" smtClean="0">
                <a:solidFill>
                  <a:srgbClr val="FF0000"/>
                </a:solidFill>
                <a:latin typeface="Arial (Body)"/>
              </a:rPr>
              <a:t>theo</a:t>
            </a:r>
            <a:r>
              <a:rPr lang="en-US" dirty="0" smtClean="0">
                <a:solidFill>
                  <a:srgbClr val="FF0000"/>
                </a:solidFill>
                <a:latin typeface="Arial (Body)"/>
              </a:rPr>
              <a:t> FV, </a:t>
            </a:r>
            <a:r>
              <a:rPr lang="en-US" dirty="0" err="1" smtClean="0">
                <a:solidFill>
                  <a:srgbClr val="FF0000"/>
                </a:solidFill>
                <a:latin typeface="Arial (Body)"/>
              </a:rPr>
              <a:t>phần</a:t>
            </a:r>
            <a:r>
              <a:rPr lang="en-US" dirty="0" smtClean="0">
                <a:solidFill>
                  <a:srgbClr val="FF0000"/>
                </a:solidFill>
                <a:latin typeface="Arial (Body)"/>
              </a:rPr>
              <a:t> </a:t>
            </a:r>
            <a:r>
              <a:rPr lang="en-US" dirty="0" err="1" smtClean="0">
                <a:solidFill>
                  <a:srgbClr val="FF0000"/>
                </a:solidFill>
                <a:latin typeface="Arial (Body)"/>
              </a:rPr>
              <a:t>chênh</a:t>
            </a:r>
            <a:r>
              <a:rPr lang="en-US" dirty="0" smtClean="0">
                <a:solidFill>
                  <a:srgbClr val="FF0000"/>
                </a:solidFill>
                <a:latin typeface="Arial (Body)"/>
              </a:rPr>
              <a:t> </a:t>
            </a:r>
            <a:r>
              <a:rPr lang="en-US" dirty="0" err="1" smtClean="0">
                <a:solidFill>
                  <a:srgbClr val="FF0000"/>
                </a:solidFill>
                <a:latin typeface="Arial (Body)"/>
              </a:rPr>
              <a:t>lệch</a:t>
            </a:r>
            <a:r>
              <a:rPr lang="en-US" dirty="0" smtClean="0">
                <a:solidFill>
                  <a:srgbClr val="FF0000"/>
                </a:solidFill>
                <a:latin typeface="Arial (Body)"/>
              </a:rPr>
              <a:t> </a:t>
            </a:r>
            <a:r>
              <a:rPr lang="en-US" dirty="0" err="1" smtClean="0">
                <a:solidFill>
                  <a:srgbClr val="FF0000"/>
                </a:solidFill>
                <a:latin typeface="Arial (Body)"/>
              </a:rPr>
              <a:t>giữa</a:t>
            </a:r>
            <a:r>
              <a:rPr lang="en-US" dirty="0" smtClean="0">
                <a:solidFill>
                  <a:srgbClr val="FF0000"/>
                </a:solidFill>
                <a:latin typeface="Arial (Body)"/>
              </a:rPr>
              <a:t> </a:t>
            </a:r>
            <a:r>
              <a:rPr lang="en-US" dirty="0" err="1" smtClean="0">
                <a:solidFill>
                  <a:srgbClr val="FF0000"/>
                </a:solidFill>
                <a:latin typeface="Arial (Body)"/>
              </a:rPr>
              <a:t>giá</a:t>
            </a:r>
            <a:r>
              <a:rPr lang="en-US" dirty="0" smtClean="0">
                <a:solidFill>
                  <a:srgbClr val="FF0000"/>
                </a:solidFill>
                <a:latin typeface="Arial (Body)"/>
              </a:rPr>
              <a:t> </a:t>
            </a:r>
            <a:r>
              <a:rPr lang="en-US" dirty="0" err="1" smtClean="0">
                <a:solidFill>
                  <a:srgbClr val="FF0000"/>
                </a:solidFill>
                <a:latin typeface="Arial (Body)"/>
              </a:rPr>
              <a:t>mua</a:t>
            </a:r>
            <a:r>
              <a:rPr lang="en-US" dirty="0" smtClean="0">
                <a:solidFill>
                  <a:srgbClr val="FF0000"/>
                </a:solidFill>
                <a:latin typeface="Arial (Body)"/>
              </a:rPr>
              <a:t> và FV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nhận</a:t>
            </a:r>
            <a:r>
              <a:rPr lang="en-US" dirty="0" smtClean="0">
                <a:solidFill>
                  <a:srgbClr val="FF0000"/>
                </a:solidFill>
                <a:latin typeface="Arial (Body)"/>
              </a:rPr>
              <a:t> </a:t>
            </a:r>
            <a:r>
              <a:rPr lang="en-US" dirty="0" err="1" smtClean="0">
                <a:solidFill>
                  <a:srgbClr val="FF0000"/>
                </a:solidFill>
                <a:latin typeface="Arial (Body)"/>
              </a:rPr>
              <a:t>là</a:t>
            </a:r>
            <a:r>
              <a:rPr lang="en-US" dirty="0" smtClean="0">
                <a:solidFill>
                  <a:srgbClr val="FF0000"/>
                </a:solidFill>
                <a:latin typeface="Arial (Body)"/>
              </a:rPr>
              <a:t> Goodwill</a:t>
            </a:r>
          </a:p>
          <a:p>
            <a:pPr marL="358775" indent="-358775" algn="just">
              <a:buAutoNum type="alphaLcParenR" startAt="2"/>
            </a:pPr>
            <a:endParaRPr lang="en-US" sz="800" dirty="0" smtClean="0">
              <a:solidFill>
                <a:srgbClr val="FF0000"/>
              </a:solidFill>
              <a:latin typeface="Arial (Body)"/>
            </a:endParaRPr>
          </a:p>
          <a:p>
            <a:pPr marL="358775" indent="-358775" algn="just">
              <a:buFontTx/>
              <a:buAutoNum type="alphaLcParenR" startAt="2"/>
            </a:pPr>
            <a:r>
              <a:rPr lang="vi-VN" dirty="0" smtClean="0">
                <a:solidFill>
                  <a:srgbClr val="FF0000"/>
                </a:solidFill>
                <a:latin typeface="Arial (Body)"/>
              </a:rPr>
              <a:t>Trường hợp sáp nhập không thỏa mãn hoạt động kinh doanh như định nghĩa tại </a:t>
            </a:r>
            <a:r>
              <a:rPr lang="en-US" dirty="0" smtClean="0">
                <a:solidFill>
                  <a:srgbClr val="FF0000"/>
                </a:solidFill>
                <a:latin typeface="Arial (Body)"/>
              </a:rPr>
              <a:t>VAS </a:t>
            </a:r>
            <a:r>
              <a:rPr lang="vi-VN" dirty="0" smtClean="0">
                <a:solidFill>
                  <a:srgbClr val="FF0000"/>
                </a:solidFill>
                <a:latin typeface="Arial (Body)"/>
              </a:rPr>
              <a:t>số 11 - thì </a:t>
            </a:r>
            <a:r>
              <a:rPr lang="en-US" dirty="0" err="1" smtClean="0">
                <a:solidFill>
                  <a:srgbClr val="FF0000"/>
                </a:solidFill>
                <a:latin typeface="Arial (Body)"/>
              </a:rPr>
              <a:t>bên</a:t>
            </a:r>
            <a:r>
              <a:rPr lang="en-US" dirty="0" smtClean="0">
                <a:solidFill>
                  <a:srgbClr val="FF0000"/>
                </a:solidFill>
                <a:latin typeface="Arial (Body)"/>
              </a:rPr>
              <a:t> </a:t>
            </a:r>
            <a:r>
              <a:rPr lang="vi-VN" dirty="0" smtClean="0">
                <a:solidFill>
                  <a:srgbClr val="FF0000"/>
                </a:solidFill>
                <a:latin typeface="Arial (Body)"/>
              </a:rPr>
              <a:t>nhận sáp nhập ghi nhận các tài sản, nợ phải trả nhận </a:t>
            </a:r>
            <a:r>
              <a:rPr lang="en-US" dirty="0" err="1" smtClean="0">
                <a:solidFill>
                  <a:srgbClr val="FF0000"/>
                </a:solidFill>
                <a:latin typeface="Arial (Body)"/>
              </a:rPr>
              <a:t>về</a:t>
            </a:r>
            <a:r>
              <a:rPr lang="vi-VN" dirty="0" smtClean="0">
                <a:solidFill>
                  <a:srgbClr val="FF0000"/>
                </a:solidFill>
                <a:latin typeface="Arial (Body)"/>
              </a:rPr>
              <a:t> như </a:t>
            </a:r>
            <a:r>
              <a:rPr lang="en-US" dirty="0" err="1" smtClean="0">
                <a:solidFill>
                  <a:srgbClr val="FF0000"/>
                </a:solidFill>
                <a:latin typeface="Arial (Body)"/>
              </a:rPr>
              <a:t>giao</a:t>
            </a:r>
            <a:r>
              <a:rPr lang="en-US" dirty="0" smtClean="0">
                <a:solidFill>
                  <a:srgbClr val="FF0000"/>
                </a:solidFill>
                <a:latin typeface="Arial (Body)"/>
              </a:rPr>
              <a:t> </a:t>
            </a:r>
            <a:r>
              <a:rPr lang="en-US" dirty="0" err="1" smtClean="0">
                <a:solidFill>
                  <a:srgbClr val="FF0000"/>
                </a:solidFill>
                <a:latin typeface="Arial (Body)"/>
              </a:rPr>
              <a:t>dịch</a:t>
            </a:r>
            <a:r>
              <a:rPr lang="en-US" dirty="0" smtClean="0">
                <a:solidFill>
                  <a:srgbClr val="FF0000"/>
                </a:solidFill>
                <a:latin typeface="Arial (Body)"/>
              </a:rPr>
              <a:t> </a:t>
            </a:r>
            <a:r>
              <a:rPr lang="vi-VN" dirty="0" smtClean="0">
                <a:solidFill>
                  <a:srgbClr val="FF0000"/>
                </a:solidFill>
                <a:latin typeface="Arial (Body)"/>
              </a:rPr>
              <a:t>mua một nhóm tài sản </a:t>
            </a:r>
            <a:r>
              <a:rPr lang="en-US" dirty="0" smtClean="0">
                <a:solidFill>
                  <a:srgbClr val="FF0000"/>
                </a:solidFill>
                <a:latin typeface="Arial (Body)"/>
              </a:rPr>
              <a:t>(</a:t>
            </a:r>
            <a:r>
              <a:rPr lang="en-US" dirty="0" err="1" smtClean="0">
                <a:solidFill>
                  <a:srgbClr val="FF0000"/>
                </a:solidFill>
                <a:latin typeface="Arial (Body)"/>
              </a:rPr>
              <a:t>phân</a:t>
            </a:r>
            <a:r>
              <a:rPr lang="en-US" dirty="0" smtClean="0">
                <a:solidFill>
                  <a:srgbClr val="FF0000"/>
                </a:solidFill>
                <a:latin typeface="Arial (Body)"/>
              </a:rPr>
              <a:t> </a:t>
            </a:r>
            <a:r>
              <a:rPr lang="en-US" dirty="0" err="1" smtClean="0">
                <a:solidFill>
                  <a:srgbClr val="FF0000"/>
                </a:solidFill>
                <a:latin typeface="Arial (Body)"/>
              </a:rPr>
              <a:t>bổ</a:t>
            </a:r>
            <a:r>
              <a:rPr lang="en-US" dirty="0" smtClean="0">
                <a:solidFill>
                  <a:srgbClr val="FF0000"/>
                </a:solidFill>
                <a:latin typeface="Arial (Body)"/>
              </a:rPr>
              <a:t> toàn bộ </a:t>
            </a:r>
            <a:r>
              <a:rPr lang="en-US" dirty="0" err="1" smtClean="0">
                <a:solidFill>
                  <a:srgbClr val="FF0000"/>
                </a:solidFill>
                <a:latin typeface="Arial (Body)"/>
              </a:rPr>
              <a:t>số</a:t>
            </a:r>
            <a:r>
              <a:rPr lang="en-US" dirty="0" smtClean="0">
                <a:solidFill>
                  <a:srgbClr val="FF0000"/>
                </a:solidFill>
                <a:latin typeface="Arial (Body)"/>
              </a:rPr>
              <a:t> </a:t>
            </a:r>
            <a:r>
              <a:rPr lang="en-US" dirty="0" err="1" smtClean="0">
                <a:solidFill>
                  <a:srgbClr val="FF0000"/>
                </a:solidFill>
                <a:latin typeface="Arial (Body)"/>
              </a:rPr>
              <a:t>tiền</a:t>
            </a:r>
            <a:r>
              <a:rPr lang="en-US" dirty="0" smtClean="0">
                <a:solidFill>
                  <a:srgbClr val="FF0000"/>
                </a:solidFill>
                <a:latin typeface="Arial (Body)"/>
              </a:rPr>
              <a:t> </a:t>
            </a:r>
            <a:r>
              <a:rPr lang="en-US" dirty="0" err="1" smtClean="0">
                <a:solidFill>
                  <a:srgbClr val="FF0000"/>
                </a:solidFill>
                <a:latin typeface="Arial (Body)"/>
              </a:rPr>
              <a:t>bỏ</a:t>
            </a:r>
            <a:r>
              <a:rPr lang="en-US" dirty="0" smtClean="0">
                <a:solidFill>
                  <a:srgbClr val="FF0000"/>
                </a:solidFill>
                <a:latin typeface="Arial (Body)"/>
              </a:rPr>
              <a:t> </a:t>
            </a:r>
            <a:r>
              <a:rPr lang="en-US" dirty="0" err="1" smtClean="0">
                <a:solidFill>
                  <a:srgbClr val="FF0000"/>
                </a:solidFill>
                <a:latin typeface="Arial (Body)"/>
              </a:rPr>
              <a:t>ra</a:t>
            </a:r>
            <a:r>
              <a:rPr lang="en-US" dirty="0" smtClean="0">
                <a:solidFill>
                  <a:srgbClr val="FF0000"/>
                </a:solidFill>
                <a:latin typeface="Arial (Body)"/>
              </a:rPr>
              <a:t> </a:t>
            </a:r>
            <a:r>
              <a:rPr lang="en-US" dirty="0" err="1" smtClean="0">
                <a:solidFill>
                  <a:srgbClr val="FF0000"/>
                </a:solidFill>
                <a:latin typeface="Arial (Body)"/>
              </a:rPr>
              <a:t>cho</a:t>
            </a:r>
            <a:r>
              <a:rPr lang="en-US" dirty="0" smtClean="0">
                <a:solidFill>
                  <a:srgbClr val="FF0000"/>
                </a:solidFill>
                <a:latin typeface="Arial (Body)"/>
              </a:rPr>
              <a:t> toàn bộ </a:t>
            </a:r>
            <a:r>
              <a:rPr lang="en-US" dirty="0" err="1" smtClean="0">
                <a:solidFill>
                  <a:srgbClr val="FF0000"/>
                </a:solidFill>
                <a:latin typeface="Arial (Body)"/>
              </a:rPr>
              <a:t>tài</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nợ</a:t>
            </a:r>
            <a:r>
              <a:rPr lang="en-US" dirty="0" smtClean="0">
                <a:solidFill>
                  <a:srgbClr val="FF0000"/>
                </a:solidFill>
                <a:latin typeface="Arial (Body)"/>
              </a:rPr>
              <a:t> </a:t>
            </a:r>
            <a:r>
              <a:rPr lang="en-US" dirty="0" err="1" smtClean="0">
                <a:solidFill>
                  <a:srgbClr val="FF0000"/>
                </a:solidFill>
                <a:latin typeface="Arial (Body)"/>
              </a:rPr>
              <a:t>phải</a:t>
            </a:r>
            <a:r>
              <a:rPr lang="en-US" dirty="0" smtClean="0">
                <a:solidFill>
                  <a:srgbClr val="FF0000"/>
                </a:solidFill>
                <a:latin typeface="Arial (Body)"/>
              </a:rPr>
              <a:t> </a:t>
            </a:r>
            <a:r>
              <a:rPr lang="en-US" dirty="0" err="1" smtClean="0">
                <a:solidFill>
                  <a:srgbClr val="FF0000"/>
                </a:solidFill>
                <a:latin typeface="Arial (Body)"/>
              </a:rPr>
              <a:t>trả</a:t>
            </a:r>
            <a:r>
              <a:rPr lang="en-US" dirty="0" smtClean="0">
                <a:solidFill>
                  <a:srgbClr val="FF0000"/>
                </a:solidFill>
                <a:latin typeface="Arial (Body)"/>
              </a:rPr>
              <a:t> </a:t>
            </a:r>
            <a:r>
              <a:rPr lang="en-US" dirty="0" err="1" smtClean="0">
                <a:solidFill>
                  <a:srgbClr val="FF0000"/>
                </a:solidFill>
                <a:latin typeface="Arial (Body)"/>
              </a:rPr>
              <a:t>nhận</a:t>
            </a:r>
            <a:r>
              <a:rPr lang="en-US" dirty="0" smtClean="0">
                <a:solidFill>
                  <a:srgbClr val="FF0000"/>
                </a:solidFill>
                <a:latin typeface="Arial (Body)"/>
              </a:rPr>
              <a:t> </a:t>
            </a:r>
            <a:r>
              <a:rPr lang="en-US" dirty="0" err="1" smtClean="0">
                <a:solidFill>
                  <a:srgbClr val="FF0000"/>
                </a:solidFill>
                <a:latin typeface="Arial (Body)"/>
              </a:rPr>
              <a:t>về</a:t>
            </a:r>
            <a:r>
              <a:rPr lang="en-US" dirty="0" smtClean="0">
                <a:solidFill>
                  <a:srgbClr val="FF0000"/>
                </a:solidFill>
                <a:latin typeface="Arial (Body)"/>
              </a:rPr>
              <a:t> </a:t>
            </a:r>
            <a:r>
              <a:rPr lang="en-US" dirty="0" err="1" smtClean="0">
                <a:solidFill>
                  <a:srgbClr val="FF0000"/>
                </a:solidFill>
                <a:latin typeface="Arial (Body)"/>
              </a:rPr>
              <a:t>mà</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nhận</a:t>
            </a:r>
            <a:r>
              <a:rPr lang="en-US" dirty="0" smtClean="0">
                <a:solidFill>
                  <a:srgbClr val="FF0000"/>
                </a:solidFill>
                <a:latin typeface="Arial (Body)"/>
              </a:rPr>
              <a:t> goodwill)</a:t>
            </a:r>
            <a:r>
              <a:rPr lang="vi-VN" dirty="0" smtClean="0">
                <a:solidFill>
                  <a:srgbClr val="FF0000"/>
                </a:solidFill>
                <a:latin typeface="Arial (Body)"/>
              </a:rPr>
              <a:t>.</a:t>
            </a: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21</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196752"/>
            <a:ext cx="8534400" cy="544764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solidFill>
                  <a:srgbClr val="FF0000"/>
                </a:solidFill>
                <a:latin typeface="Arial (Body)"/>
              </a:rPr>
              <a:t>(14.2) </a:t>
            </a:r>
            <a:r>
              <a:rPr lang="vi-VN" sz="2000" dirty="0" smtClean="0">
                <a:solidFill>
                  <a:srgbClr val="FF0000"/>
                </a:solidFill>
                <a:latin typeface="Arial (Body)"/>
              </a:rPr>
              <a:t>Xác định giá phí để thực hiện giao dịch sáp nhập doanh nghiệp</a:t>
            </a:r>
            <a:r>
              <a:rPr lang="en-US" sz="2000" dirty="0" smtClean="0">
                <a:solidFill>
                  <a:srgbClr val="FF0000"/>
                </a:solidFill>
                <a:latin typeface="Arial (Body)"/>
              </a:rPr>
              <a:t> (</a:t>
            </a:r>
            <a:r>
              <a:rPr lang="en-US" sz="2000" dirty="0" err="1" smtClean="0">
                <a:solidFill>
                  <a:srgbClr val="FF0000"/>
                </a:solidFill>
                <a:latin typeface="Arial (Body)"/>
              </a:rPr>
              <a:t>khi</a:t>
            </a:r>
            <a:r>
              <a:rPr lang="en-US" sz="2000" dirty="0" smtClean="0">
                <a:solidFill>
                  <a:srgbClr val="FF0000"/>
                </a:solidFill>
                <a:latin typeface="Arial (Body)"/>
              </a:rPr>
              <a:t> </a:t>
            </a:r>
            <a:r>
              <a:rPr lang="en-US" sz="2000" dirty="0" err="1" smtClean="0">
                <a:solidFill>
                  <a:srgbClr val="FF0000"/>
                </a:solidFill>
                <a:latin typeface="Arial (Body)"/>
              </a:rPr>
              <a:t>phát</a:t>
            </a:r>
            <a:r>
              <a:rPr lang="en-US" sz="2000" dirty="0" smtClean="0">
                <a:solidFill>
                  <a:srgbClr val="FF0000"/>
                </a:solidFill>
                <a:latin typeface="Arial (Body)"/>
              </a:rPr>
              <a:t> hành, </a:t>
            </a:r>
            <a:r>
              <a:rPr lang="en-US" sz="2000" dirty="0" err="1" smtClean="0">
                <a:solidFill>
                  <a:srgbClr val="FF0000"/>
                </a:solidFill>
                <a:latin typeface="Arial (Body)"/>
              </a:rPr>
              <a:t>sử</a:t>
            </a:r>
            <a:r>
              <a:rPr lang="en-US" sz="2000" dirty="0" smtClean="0">
                <a:solidFill>
                  <a:srgbClr val="FF0000"/>
                </a:solidFill>
                <a:latin typeface="Arial (Body)"/>
              </a:rPr>
              <a:t> </a:t>
            </a:r>
            <a:r>
              <a:rPr lang="en-US" sz="2000" dirty="0" err="1" smtClean="0">
                <a:solidFill>
                  <a:srgbClr val="FF0000"/>
                </a:solidFill>
                <a:latin typeface="Arial (Body)"/>
              </a:rPr>
              <a:t>dụng</a:t>
            </a:r>
            <a:r>
              <a:rPr lang="en-US" sz="2000" dirty="0" smtClean="0">
                <a:solidFill>
                  <a:srgbClr val="FF0000"/>
                </a:solidFill>
                <a:latin typeface="Arial (Body)"/>
              </a:rPr>
              <a:t> </a:t>
            </a:r>
            <a:r>
              <a:rPr lang="en-US" sz="2000" dirty="0" err="1" smtClean="0">
                <a:solidFill>
                  <a:srgbClr val="FF0000"/>
                </a:solidFill>
                <a:latin typeface="Arial (Body)"/>
              </a:rPr>
              <a:t>công</a:t>
            </a:r>
            <a:r>
              <a:rPr lang="en-US" sz="2000" dirty="0" smtClean="0">
                <a:solidFill>
                  <a:srgbClr val="FF0000"/>
                </a:solidFill>
                <a:latin typeface="Arial (Body)"/>
              </a:rPr>
              <a:t> </a:t>
            </a:r>
            <a:r>
              <a:rPr lang="en-US" sz="2000" dirty="0" err="1" smtClean="0">
                <a:solidFill>
                  <a:srgbClr val="FF0000"/>
                </a:solidFill>
                <a:latin typeface="Arial (Body)"/>
              </a:rPr>
              <a:t>cụ</a:t>
            </a:r>
            <a:r>
              <a:rPr lang="en-US" sz="2000" dirty="0" smtClean="0">
                <a:solidFill>
                  <a:srgbClr val="FF0000"/>
                </a:solidFill>
                <a:latin typeface="Arial (Body)"/>
              </a:rPr>
              <a:t> </a:t>
            </a:r>
            <a:r>
              <a:rPr lang="en-US" sz="2000" dirty="0" err="1" smtClean="0">
                <a:solidFill>
                  <a:srgbClr val="FF0000"/>
                </a:solidFill>
                <a:latin typeface="Arial (Body)"/>
              </a:rPr>
              <a:t>tài</a:t>
            </a:r>
            <a:r>
              <a:rPr lang="en-US" sz="2000" dirty="0" smtClean="0">
                <a:solidFill>
                  <a:srgbClr val="FF0000"/>
                </a:solidFill>
                <a:latin typeface="Arial (Body)"/>
              </a:rPr>
              <a:t> chính </a:t>
            </a:r>
            <a:r>
              <a:rPr lang="en-US" sz="2000" dirty="0" err="1" smtClean="0">
                <a:solidFill>
                  <a:srgbClr val="FF0000"/>
                </a:solidFill>
                <a:latin typeface="Arial (Body)"/>
              </a:rPr>
              <a:t>hoặc</a:t>
            </a:r>
            <a:r>
              <a:rPr lang="en-US" sz="2000" dirty="0" smtClean="0">
                <a:solidFill>
                  <a:srgbClr val="FF0000"/>
                </a:solidFill>
                <a:latin typeface="Arial (Body)"/>
              </a:rPr>
              <a:t> </a:t>
            </a:r>
            <a:r>
              <a:rPr lang="en-US" sz="2000" dirty="0" err="1" smtClean="0">
                <a:solidFill>
                  <a:srgbClr val="FF0000"/>
                </a:solidFill>
                <a:latin typeface="Arial (Body)"/>
              </a:rPr>
              <a:t>tài</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phi </a:t>
            </a:r>
            <a:r>
              <a:rPr lang="en-US" sz="2000" dirty="0" err="1" smtClean="0">
                <a:solidFill>
                  <a:srgbClr val="FF0000"/>
                </a:solidFill>
                <a:latin typeface="Arial (Body)"/>
              </a:rPr>
              <a:t>tiền</a:t>
            </a:r>
            <a:r>
              <a:rPr lang="en-US" sz="2000" dirty="0" smtClean="0">
                <a:solidFill>
                  <a:srgbClr val="FF0000"/>
                </a:solidFill>
                <a:latin typeface="Arial (Body)"/>
              </a:rPr>
              <a:t> </a:t>
            </a:r>
            <a:r>
              <a:rPr lang="en-US" sz="2000" dirty="0" err="1" smtClean="0">
                <a:solidFill>
                  <a:srgbClr val="FF0000"/>
                </a:solidFill>
                <a:latin typeface="Arial (Body)"/>
              </a:rPr>
              <a:t>tệ</a:t>
            </a:r>
            <a:r>
              <a:rPr lang="en-US" sz="2000" dirty="0" smtClean="0">
                <a:solidFill>
                  <a:srgbClr val="FF0000"/>
                </a:solidFill>
                <a:latin typeface="Arial (Body)"/>
              </a:rPr>
              <a:t> </a:t>
            </a:r>
            <a:r>
              <a:rPr lang="en-US" sz="2000" dirty="0" err="1" smtClean="0">
                <a:solidFill>
                  <a:srgbClr val="FF0000"/>
                </a:solidFill>
                <a:latin typeface="Arial (Body)"/>
              </a:rPr>
              <a:t>để</a:t>
            </a:r>
            <a:r>
              <a:rPr lang="en-US" sz="2000" dirty="0" smtClean="0">
                <a:solidFill>
                  <a:srgbClr val="FF0000"/>
                </a:solidFill>
                <a:latin typeface="Arial (Body)"/>
              </a:rPr>
              <a:t> </a:t>
            </a:r>
            <a:r>
              <a:rPr lang="en-US" sz="2000" dirty="0" err="1" smtClean="0">
                <a:solidFill>
                  <a:srgbClr val="FF0000"/>
                </a:solidFill>
                <a:latin typeface="Arial (Body)"/>
              </a:rPr>
              <a:t>sáp</a:t>
            </a:r>
            <a:r>
              <a:rPr lang="en-US" sz="2000" dirty="0" smtClean="0">
                <a:solidFill>
                  <a:srgbClr val="FF0000"/>
                </a:solidFill>
                <a:latin typeface="Arial (Body)"/>
              </a:rPr>
              <a:t> </a:t>
            </a:r>
            <a:r>
              <a:rPr lang="en-US" sz="2000" dirty="0" err="1" smtClean="0">
                <a:solidFill>
                  <a:srgbClr val="FF0000"/>
                </a:solidFill>
                <a:latin typeface="Arial (Body)"/>
              </a:rPr>
              <a:t>nhập</a:t>
            </a:r>
            <a:r>
              <a:rPr lang="en-US" sz="2000" dirty="0" smtClean="0">
                <a:solidFill>
                  <a:srgbClr val="FF0000"/>
                </a:solidFill>
                <a:latin typeface="Arial (Body)"/>
              </a:rPr>
              <a:t>)</a:t>
            </a:r>
          </a:p>
          <a:p>
            <a:pPr algn="just"/>
            <a:endParaRPr lang="en-US" sz="2000" dirty="0" smtClean="0">
              <a:solidFill>
                <a:srgbClr val="FF0000"/>
              </a:solidFill>
              <a:latin typeface="Arial (Body)"/>
            </a:endParaRPr>
          </a:p>
          <a:p>
            <a:pPr marL="266700" indent="-266700" algn="just">
              <a:buFont typeface="Wingdings" pitchFamily="2" charset="2"/>
              <a:buChar char="ü"/>
            </a:pPr>
            <a:r>
              <a:rPr lang="vi-VN" dirty="0" smtClean="0">
                <a:solidFill>
                  <a:srgbClr val="FF0000"/>
                </a:solidFill>
                <a:latin typeface="Arial (Body)"/>
              </a:rPr>
              <a:t>Trường hợp sáp nhập thỏa mãn hoạt động kinh doanh </a:t>
            </a:r>
            <a:r>
              <a:rPr lang="en-US" dirty="0" smtClean="0">
                <a:solidFill>
                  <a:srgbClr val="FF0000"/>
                </a:solidFill>
                <a:latin typeface="Arial (Body)"/>
              </a:rPr>
              <a:t>(</a:t>
            </a:r>
            <a:r>
              <a:rPr lang="en-US" dirty="0" err="1" smtClean="0">
                <a:solidFill>
                  <a:srgbClr val="FF0000"/>
                </a:solidFill>
                <a:latin typeface="Arial (Body)"/>
              </a:rPr>
              <a:t>như</a:t>
            </a:r>
            <a:r>
              <a:rPr lang="en-US" dirty="0" smtClean="0">
                <a:solidFill>
                  <a:srgbClr val="FF0000"/>
                </a:solidFill>
                <a:latin typeface="Arial (Body)"/>
              </a:rPr>
              <a:t> </a:t>
            </a:r>
            <a:r>
              <a:rPr lang="en-US" dirty="0" err="1" smtClean="0">
                <a:solidFill>
                  <a:srgbClr val="FF0000"/>
                </a:solidFill>
                <a:latin typeface="Arial (Body)"/>
              </a:rPr>
              <a:t>quy</a:t>
            </a:r>
            <a:r>
              <a:rPr lang="en-US" dirty="0" smtClean="0">
                <a:solidFill>
                  <a:srgbClr val="FF0000"/>
                </a:solidFill>
                <a:latin typeface="Arial (Body)"/>
              </a:rPr>
              <a:t> </a:t>
            </a:r>
            <a:r>
              <a:rPr lang="en-US" dirty="0" err="1" smtClean="0">
                <a:solidFill>
                  <a:srgbClr val="FF0000"/>
                </a:solidFill>
                <a:latin typeface="Arial (Body)"/>
              </a:rPr>
              <a:t>định</a:t>
            </a:r>
            <a:r>
              <a:rPr lang="en-US" dirty="0" smtClean="0">
                <a:solidFill>
                  <a:srgbClr val="FF0000"/>
                </a:solidFill>
                <a:latin typeface="Arial (Body)"/>
              </a:rPr>
              <a:t> </a:t>
            </a:r>
            <a:r>
              <a:rPr lang="vi-VN" dirty="0" smtClean="0">
                <a:solidFill>
                  <a:srgbClr val="FF0000"/>
                </a:solidFill>
                <a:latin typeface="Arial (Body)"/>
              </a:rPr>
              <a:t>tại </a:t>
            </a:r>
            <a:r>
              <a:rPr lang="en-US" dirty="0" smtClean="0">
                <a:solidFill>
                  <a:srgbClr val="FF0000"/>
                </a:solidFill>
                <a:latin typeface="Arial (Body)"/>
              </a:rPr>
              <a:t>VAS</a:t>
            </a:r>
            <a:r>
              <a:rPr lang="vi-VN" dirty="0" smtClean="0">
                <a:solidFill>
                  <a:srgbClr val="FF0000"/>
                </a:solidFill>
                <a:latin typeface="Arial (Body)"/>
              </a:rPr>
              <a:t>11</a:t>
            </a:r>
            <a:r>
              <a:rPr lang="en-US" dirty="0" smtClean="0">
                <a:solidFill>
                  <a:srgbClr val="FF0000"/>
                </a:solidFill>
                <a:latin typeface="Arial (Body)"/>
              </a:rPr>
              <a:t>) </a:t>
            </a:r>
            <a:r>
              <a:rPr lang="en-US" dirty="0" err="1" smtClean="0">
                <a:solidFill>
                  <a:srgbClr val="FF0000"/>
                </a:solidFill>
                <a:latin typeface="Arial (Body)"/>
              </a:rPr>
              <a:t>thì</a:t>
            </a:r>
            <a:r>
              <a:rPr lang="en-US" dirty="0" smtClean="0">
                <a:solidFill>
                  <a:srgbClr val="FF0000"/>
                </a:solidFill>
                <a:latin typeface="Arial (Body)"/>
              </a:rPr>
              <a:t> v</a:t>
            </a:r>
            <a:r>
              <a:rPr lang="vi-VN" dirty="0" smtClean="0">
                <a:solidFill>
                  <a:srgbClr val="FF0000"/>
                </a:solidFill>
                <a:latin typeface="Arial (Body)"/>
              </a:rPr>
              <a:t>iệc xác định giá trị của tài sản phi tiền tệ đem trao đổi, các khoản nợ phải trả đã phát sinh và các </a:t>
            </a:r>
            <a:r>
              <a:rPr lang="en-US" dirty="0" err="1" smtClean="0">
                <a:solidFill>
                  <a:srgbClr val="FF0000"/>
                </a:solidFill>
                <a:latin typeface="Arial (Body)"/>
              </a:rPr>
              <a:t>khoản</a:t>
            </a:r>
            <a:r>
              <a:rPr lang="en-US" dirty="0" smtClean="0">
                <a:solidFill>
                  <a:srgbClr val="FF0000"/>
                </a:solidFill>
                <a:latin typeface="Arial (Body)"/>
              </a:rPr>
              <a:t> </a:t>
            </a:r>
            <a:r>
              <a:rPr lang="en-US" dirty="0" err="1" smtClean="0">
                <a:solidFill>
                  <a:srgbClr val="FF0000"/>
                </a:solidFill>
                <a:latin typeface="Arial (Body)"/>
              </a:rPr>
              <a:t>đầu</a:t>
            </a:r>
            <a:r>
              <a:rPr lang="en-US" dirty="0" smtClean="0">
                <a:solidFill>
                  <a:srgbClr val="FF0000"/>
                </a:solidFill>
                <a:latin typeface="Arial (Body)"/>
              </a:rPr>
              <a:t> </a:t>
            </a:r>
            <a:r>
              <a:rPr lang="en-US" dirty="0" err="1" smtClean="0">
                <a:solidFill>
                  <a:srgbClr val="FF0000"/>
                </a:solidFill>
                <a:latin typeface="Arial (Body)"/>
              </a:rPr>
              <a:t>tư</a:t>
            </a:r>
            <a:r>
              <a:rPr lang="en-US" dirty="0" smtClean="0">
                <a:solidFill>
                  <a:srgbClr val="FF0000"/>
                </a:solidFill>
                <a:latin typeface="Arial (Body)"/>
              </a:rPr>
              <a:t>, </a:t>
            </a:r>
            <a:r>
              <a:rPr lang="vi-VN" dirty="0" smtClean="0">
                <a:solidFill>
                  <a:srgbClr val="FF0000"/>
                </a:solidFill>
                <a:latin typeface="Arial (Body)"/>
              </a:rPr>
              <a:t>công cụ vốn phát hành để thực hiện sáp nhập được thực hiện như hướng dẫn </a:t>
            </a:r>
            <a:r>
              <a:rPr lang="en-US" dirty="0" err="1" smtClean="0">
                <a:solidFill>
                  <a:srgbClr val="FF0000"/>
                </a:solidFill>
                <a:latin typeface="Arial (Body)"/>
              </a:rPr>
              <a:t>của</a:t>
            </a:r>
            <a:r>
              <a:rPr lang="en-US" dirty="0" smtClean="0">
                <a:solidFill>
                  <a:srgbClr val="FF0000"/>
                </a:solidFill>
                <a:latin typeface="Arial (Body)"/>
              </a:rPr>
              <a:t> VAS</a:t>
            </a:r>
            <a:r>
              <a:rPr lang="vi-VN" dirty="0" smtClean="0">
                <a:solidFill>
                  <a:srgbClr val="FF0000"/>
                </a:solidFill>
                <a:latin typeface="Arial (Body)"/>
              </a:rPr>
              <a:t> 11. </a:t>
            </a:r>
            <a:endParaRPr lang="en-US" dirty="0" smtClean="0">
              <a:solidFill>
                <a:srgbClr val="FF0000"/>
              </a:solidFill>
              <a:latin typeface="Arial (Body)"/>
            </a:endParaRPr>
          </a:p>
          <a:p>
            <a:pPr marL="266700" indent="-266700" algn="just">
              <a:buFont typeface="Wingdings" pitchFamily="2" charset="2"/>
              <a:buChar char="ü"/>
            </a:pPr>
            <a:endParaRPr lang="en-US" dirty="0" smtClean="0">
              <a:solidFill>
                <a:srgbClr val="FF0000"/>
              </a:solidFill>
              <a:latin typeface="Arial (Body)"/>
            </a:endParaRPr>
          </a:p>
          <a:p>
            <a:pPr marL="266700" indent="-266700" algn="just">
              <a:buFont typeface="Wingdings" pitchFamily="2" charset="2"/>
              <a:buChar char="ü"/>
            </a:pPr>
            <a:r>
              <a:rPr lang="en-US" dirty="0" smtClean="0">
                <a:solidFill>
                  <a:srgbClr val="FF0000"/>
                </a:solidFill>
                <a:latin typeface="Arial (Body)"/>
              </a:rPr>
              <a:t>T</a:t>
            </a:r>
            <a:r>
              <a:rPr lang="vi-VN" dirty="0" smtClean="0">
                <a:solidFill>
                  <a:srgbClr val="FF0000"/>
                </a:solidFill>
                <a:latin typeface="Arial (Body)"/>
              </a:rPr>
              <a:t>rường hợp sáp nhập không thỏa mãn hoạt động kinh doanh như </a:t>
            </a:r>
            <a:r>
              <a:rPr lang="en-US" dirty="0" smtClean="0">
                <a:solidFill>
                  <a:srgbClr val="FF0000"/>
                </a:solidFill>
                <a:latin typeface="Arial (Body)"/>
              </a:rPr>
              <a:t>VAS </a:t>
            </a:r>
            <a:r>
              <a:rPr lang="vi-VN" dirty="0" smtClean="0">
                <a:solidFill>
                  <a:srgbClr val="FF0000"/>
                </a:solidFill>
                <a:latin typeface="Arial (Body)"/>
              </a:rPr>
              <a:t>11</a:t>
            </a:r>
            <a:r>
              <a:rPr lang="en-US" dirty="0" smtClean="0">
                <a:solidFill>
                  <a:srgbClr val="FF0000"/>
                </a:solidFill>
                <a:latin typeface="Arial (Body)"/>
              </a:rPr>
              <a:t> </a:t>
            </a:r>
            <a:r>
              <a:rPr lang="en-US" dirty="0" err="1" smtClean="0">
                <a:solidFill>
                  <a:srgbClr val="FF0000"/>
                </a:solidFill>
                <a:latin typeface="Arial (Body)"/>
              </a:rPr>
              <a:t>thì</a:t>
            </a:r>
            <a:r>
              <a:rPr lang="en-US" dirty="0" smtClean="0">
                <a:solidFill>
                  <a:srgbClr val="FF0000"/>
                </a:solidFill>
                <a:latin typeface="Arial (Body)"/>
              </a:rPr>
              <a:t> </a:t>
            </a:r>
            <a:r>
              <a:rPr lang="en-US" dirty="0" err="1" smtClean="0">
                <a:solidFill>
                  <a:srgbClr val="FF0000"/>
                </a:solidFill>
                <a:latin typeface="Arial (Body)"/>
              </a:rPr>
              <a:t>bên</a:t>
            </a:r>
            <a:r>
              <a:rPr lang="en-US" dirty="0" smtClean="0">
                <a:solidFill>
                  <a:srgbClr val="FF0000"/>
                </a:solidFill>
                <a:latin typeface="Arial (Body)"/>
              </a:rPr>
              <a:t> </a:t>
            </a:r>
            <a:r>
              <a:rPr lang="vi-VN" dirty="0" smtClean="0">
                <a:solidFill>
                  <a:srgbClr val="FF0000"/>
                </a:solidFill>
                <a:latin typeface="Arial (Body)"/>
              </a:rPr>
              <a:t>nhận sáp nhập sử dụng </a:t>
            </a:r>
            <a:r>
              <a:rPr lang="en-US" dirty="0" smtClean="0">
                <a:solidFill>
                  <a:srgbClr val="FF0000"/>
                </a:solidFill>
                <a:latin typeface="Arial (Body)"/>
              </a:rPr>
              <a:t>FV</a:t>
            </a:r>
            <a:r>
              <a:rPr lang="vi-VN" dirty="0" smtClean="0">
                <a:solidFill>
                  <a:srgbClr val="FF0000"/>
                </a:solidFill>
                <a:latin typeface="Arial (Body)"/>
              </a:rPr>
              <a:t> </a:t>
            </a:r>
            <a:r>
              <a:rPr lang="en-US" dirty="0" smtClean="0">
                <a:solidFill>
                  <a:srgbClr val="FF0000"/>
                </a:solidFill>
                <a:latin typeface="Arial (Body)"/>
              </a:rPr>
              <a:t>(</a:t>
            </a:r>
            <a:r>
              <a:rPr lang="en-US" dirty="0" err="1" smtClean="0">
                <a:solidFill>
                  <a:srgbClr val="FF0000"/>
                </a:solidFill>
                <a:latin typeface="Arial (Body)"/>
              </a:rPr>
              <a:t>nếu</a:t>
            </a:r>
            <a:r>
              <a:rPr lang="en-US" dirty="0" smtClean="0">
                <a:solidFill>
                  <a:srgbClr val="FF0000"/>
                </a:solidFill>
                <a:latin typeface="Arial (Body)"/>
              </a:rPr>
              <a:t> </a:t>
            </a:r>
            <a:r>
              <a:rPr lang="en-US" dirty="0" err="1" smtClean="0">
                <a:solidFill>
                  <a:srgbClr val="FF0000"/>
                </a:solidFill>
                <a:latin typeface="Arial (Body)"/>
              </a:rPr>
              <a:t>đang</a:t>
            </a:r>
            <a:r>
              <a:rPr lang="en-US" dirty="0" smtClean="0">
                <a:solidFill>
                  <a:srgbClr val="FF0000"/>
                </a:solidFill>
                <a:latin typeface="Arial (Body)"/>
              </a:rPr>
              <a:t> tin </a:t>
            </a:r>
            <a:r>
              <a:rPr lang="en-US" dirty="0" err="1" smtClean="0">
                <a:solidFill>
                  <a:srgbClr val="FF0000"/>
                </a:solidFill>
                <a:latin typeface="Arial (Body)"/>
              </a:rPr>
              <a:t>cậy</a:t>
            </a:r>
            <a:r>
              <a:rPr lang="en-US" dirty="0" smtClean="0">
                <a:solidFill>
                  <a:srgbClr val="FF0000"/>
                </a:solidFill>
                <a:latin typeface="Arial (Body)"/>
              </a:rPr>
              <a:t>) </a:t>
            </a:r>
            <a:r>
              <a:rPr lang="vi-VN" dirty="0" smtClean="0">
                <a:solidFill>
                  <a:srgbClr val="FF0000"/>
                </a:solidFill>
                <a:latin typeface="Arial (Body)"/>
              </a:rPr>
              <a:t>của tài sản và nợ </a:t>
            </a:r>
            <a:r>
              <a:rPr lang="en-US" dirty="0" err="1" smtClean="0">
                <a:solidFill>
                  <a:srgbClr val="FF0000"/>
                </a:solidFill>
                <a:latin typeface="Arial (Body)"/>
              </a:rPr>
              <a:t>phải</a:t>
            </a:r>
            <a:r>
              <a:rPr lang="en-US" dirty="0" smtClean="0">
                <a:solidFill>
                  <a:srgbClr val="FF0000"/>
                </a:solidFill>
                <a:latin typeface="Arial (Body)"/>
              </a:rPr>
              <a:t> </a:t>
            </a:r>
            <a:r>
              <a:rPr lang="en-US" dirty="0" err="1" smtClean="0">
                <a:solidFill>
                  <a:srgbClr val="FF0000"/>
                </a:solidFill>
                <a:latin typeface="Arial (Body)"/>
              </a:rPr>
              <a:t>trả</a:t>
            </a:r>
            <a:r>
              <a:rPr lang="en-US" dirty="0" smtClean="0">
                <a:solidFill>
                  <a:srgbClr val="FF0000"/>
                </a:solidFill>
                <a:latin typeface="Arial (Body)"/>
              </a:rPr>
              <a:t> </a:t>
            </a:r>
            <a:r>
              <a:rPr lang="vi-VN" dirty="0" smtClean="0">
                <a:solidFill>
                  <a:srgbClr val="FF0000"/>
                </a:solidFill>
                <a:latin typeface="Arial (Body)"/>
              </a:rPr>
              <a:t>nhận về tại ngày trao đổi để xác định giá </a:t>
            </a:r>
            <a:r>
              <a:rPr lang="en-US" dirty="0" err="1" smtClean="0">
                <a:solidFill>
                  <a:srgbClr val="FF0000"/>
                </a:solidFill>
                <a:latin typeface="Arial (Body)"/>
              </a:rPr>
              <a:t>phí</a:t>
            </a:r>
            <a:r>
              <a:rPr lang="vi-VN" dirty="0" smtClean="0">
                <a:solidFill>
                  <a:srgbClr val="FF0000"/>
                </a:solidFill>
                <a:latin typeface="Arial (Body)"/>
              </a:rPr>
              <a:t> sáp nhập. </a:t>
            </a:r>
            <a:r>
              <a:rPr lang="en-US" dirty="0" err="1" smtClean="0">
                <a:solidFill>
                  <a:srgbClr val="FF0000"/>
                </a:solidFill>
                <a:latin typeface="Arial (Body)"/>
              </a:rPr>
              <a:t>Ngược</a:t>
            </a:r>
            <a:r>
              <a:rPr lang="en-US" dirty="0" smtClean="0">
                <a:solidFill>
                  <a:srgbClr val="FF0000"/>
                </a:solidFill>
                <a:latin typeface="Arial (Body)"/>
              </a:rPr>
              <a:t> </a:t>
            </a:r>
            <a:r>
              <a:rPr lang="en-US" dirty="0" err="1" smtClean="0">
                <a:solidFill>
                  <a:srgbClr val="FF0000"/>
                </a:solidFill>
                <a:latin typeface="Arial (Body)"/>
              </a:rPr>
              <a:t>lại</a:t>
            </a:r>
            <a:r>
              <a:rPr lang="en-US" dirty="0" smtClean="0">
                <a:solidFill>
                  <a:srgbClr val="FF0000"/>
                </a:solidFill>
                <a:latin typeface="Arial (Body)"/>
              </a:rPr>
              <a:t> </a:t>
            </a:r>
            <a:r>
              <a:rPr lang="vi-VN" dirty="0" smtClean="0">
                <a:solidFill>
                  <a:srgbClr val="FF0000"/>
                </a:solidFill>
                <a:latin typeface="Arial (Body)"/>
              </a:rPr>
              <a:t>thì </a:t>
            </a:r>
            <a:r>
              <a:rPr lang="en-US" dirty="0" err="1" smtClean="0">
                <a:solidFill>
                  <a:srgbClr val="FF0000"/>
                </a:solidFill>
                <a:latin typeface="Arial (Body)"/>
              </a:rPr>
              <a:t>lấy</a:t>
            </a:r>
            <a:r>
              <a:rPr lang="en-US" dirty="0" smtClean="0">
                <a:solidFill>
                  <a:srgbClr val="FF0000"/>
                </a:solidFill>
                <a:latin typeface="Arial (Body)"/>
              </a:rPr>
              <a:t> FV</a:t>
            </a:r>
            <a:r>
              <a:rPr lang="vi-VN" dirty="0" smtClean="0">
                <a:solidFill>
                  <a:srgbClr val="FF0000"/>
                </a:solidFill>
                <a:latin typeface="Arial (Body)"/>
              </a:rPr>
              <a:t> của tài sản mang đi </a:t>
            </a:r>
            <a:r>
              <a:rPr lang="en-US" dirty="0" err="1" smtClean="0">
                <a:solidFill>
                  <a:srgbClr val="FF0000"/>
                </a:solidFill>
                <a:latin typeface="Arial (Body)"/>
              </a:rPr>
              <a:t>trao</a:t>
            </a:r>
            <a:r>
              <a:rPr lang="en-US" dirty="0" smtClean="0">
                <a:solidFill>
                  <a:srgbClr val="FF0000"/>
                </a:solidFill>
                <a:latin typeface="Arial (Body)"/>
              </a:rPr>
              <a:t> </a:t>
            </a:r>
            <a:r>
              <a:rPr lang="en-US" dirty="0" err="1" smtClean="0">
                <a:solidFill>
                  <a:srgbClr val="FF0000"/>
                </a:solidFill>
                <a:latin typeface="Arial (Body)"/>
              </a:rPr>
              <a:t>đổi</a:t>
            </a:r>
            <a:r>
              <a:rPr lang="vi-VN" dirty="0" smtClean="0">
                <a:solidFill>
                  <a:srgbClr val="FF0000"/>
                </a:solidFill>
                <a:latin typeface="Arial (Body)"/>
              </a:rPr>
              <a:t>. Khoản chênh lệch giữa </a:t>
            </a:r>
            <a:r>
              <a:rPr lang="en-US" dirty="0" smtClean="0">
                <a:solidFill>
                  <a:srgbClr val="FF0000"/>
                </a:solidFill>
                <a:latin typeface="Arial (Body)"/>
              </a:rPr>
              <a:t>FV</a:t>
            </a:r>
            <a:r>
              <a:rPr lang="vi-VN" dirty="0" smtClean="0">
                <a:solidFill>
                  <a:srgbClr val="FF0000"/>
                </a:solidFill>
                <a:latin typeface="Arial (Body)"/>
              </a:rPr>
              <a:t> cổ phiếu phát hành với mệnh giá được phản ánh vào thặng dư vốn. Khoản chênh lệch giữa </a:t>
            </a:r>
            <a:r>
              <a:rPr lang="en-US" dirty="0" smtClean="0">
                <a:solidFill>
                  <a:srgbClr val="FF0000"/>
                </a:solidFill>
                <a:latin typeface="Arial (Body)"/>
              </a:rPr>
              <a:t>FV</a:t>
            </a:r>
            <a:r>
              <a:rPr lang="vi-VN" dirty="0" smtClean="0">
                <a:solidFill>
                  <a:srgbClr val="FF0000"/>
                </a:solidFill>
                <a:latin typeface="Arial (Body)"/>
              </a:rPr>
              <a:t> với </a:t>
            </a:r>
            <a:r>
              <a:rPr lang="en-US" dirty="0" smtClean="0">
                <a:solidFill>
                  <a:srgbClr val="FF0000"/>
                </a:solidFill>
                <a:latin typeface="Arial (Body)"/>
              </a:rPr>
              <a:t>NBV</a:t>
            </a:r>
            <a:r>
              <a:rPr lang="vi-VN" dirty="0" smtClean="0">
                <a:solidFill>
                  <a:srgbClr val="FF0000"/>
                </a:solidFill>
                <a:latin typeface="Arial (Body)"/>
              </a:rPr>
              <a:t> của hàng tồn kho, </a:t>
            </a:r>
            <a:r>
              <a:rPr lang="en-US" dirty="0" smtClean="0">
                <a:solidFill>
                  <a:srgbClr val="FF0000"/>
                </a:solidFill>
                <a:latin typeface="Arial (Body)"/>
              </a:rPr>
              <a:t>TSCĐ, BĐSĐT</a:t>
            </a:r>
            <a:r>
              <a:rPr lang="vi-VN" dirty="0" smtClean="0">
                <a:solidFill>
                  <a:srgbClr val="FF0000"/>
                </a:solidFill>
                <a:latin typeface="Arial (Body)"/>
              </a:rPr>
              <a:t>,… hạch toán vào </a:t>
            </a:r>
            <a:r>
              <a:rPr lang="en-US" dirty="0" smtClean="0">
                <a:solidFill>
                  <a:srgbClr val="FF0000"/>
                </a:solidFill>
                <a:latin typeface="Arial (Body)"/>
              </a:rPr>
              <a:t>P/L </a:t>
            </a:r>
            <a:r>
              <a:rPr lang="vi-VN" dirty="0" smtClean="0">
                <a:solidFill>
                  <a:srgbClr val="FF0000"/>
                </a:solidFill>
                <a:latin typeface="Arial (Body)"/>
              </a:rPr>
              <a:t>tương tự như giao dịch trao đổi các tài sản này.</a:t>
            </a:r>
            <a:r>
              <a:rPr lang="en-US" dirty="0" smtClean="0">
                <a:solidFill>
                  <a:srgbClr val="FF0000"/>
                </a:solidFill>
                <a:latin typeface="Arial (Body)"/>
              </a:rPr>
              <a:t> </a:t>
            </a:r>
            <a:r>
              <a:rPr lang="vi-VN" dirty="0" smtClean="0">
                <a:solidFill>
                  <a:srgbClr val="FF0000"/>
                </a:solidFill>
                <a:latin typeface="Arial (Body)"/>
              </a:rPr>
              <a:t>Trường hợp giá được thanh toán được xác định chung cho nhiều tài sản phi tiền tệ đem trao đổi thì bằng sự hiểu biết của các bên tại ngày giao dịch, doanh nghiệp nhận sáp nhập xác định giá bán cho từng tài sản mang đi trao đổi theo một phương thức có hệ thống (như phân bổ theo giá trị ghi sổ, giá trị hợp lý của tài sản mang đi trao đổi tại ngày trao đổi,…). </a:t>
            </a: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22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41686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solidFill>
                  <a:srgbClr val="FF0000"/>
                </a:solidFill>
                <a:latin typeface="Arial (Body)"/>
              </a:rPr>
              <a:t>(14.3). Nguyên </a:t>
            </a:r>
            <a:r>
              <a:rPr lang="en-US" sz="2000" dirty="0" err="1" smtClean="0">
                <a:solidFill>
                  <a:srgbClr val="FF0000"/>
                </a:solidFill>
                <a:latin typeface="Arial (Body)"/>
              </a:rPr>
              <a:t>tắc</a:t>
            </a:r>
            <a:r>
              <a:rPr lang="en-US" sz="2000" dirty="0" smtClean="0">
                <a:solidFill>
                  <a:srgbClr val="FF0000"/>
                </a:solidFill>
                <a:latin typeface="Arial (Body)"/>
              </a:rPr>
              <a:t> </a:t>
            </a:r>
            <a:r>
              <a:rPr lang="en-US" sz="2000" dirty="0" err="1" smtClean="0">
                <a:solidFill>
                  <a:srgbClr val="FF0000"/>
                </a:solidFill>
                <a:latin typeface="Arial (Body)"/>
              </a:rPr>
              <a:t>ghi</a:t>
            </a:r>
            <a:r>
              <a:rPr lang="en-US" sz="2000" dirty="0" smtClean="0">
                <a:solidFill>
                  <a:srgbClr val="FF0000"/>
                </a:solidFill>
                <a:latin typeface="Arial (Body)"/>
              </a:rPr>
              <a:t> </a:t>
            </a:r>
            <a:r>
              <a:rPr lang="en-US" sz="2000" dirty="0" err="1" smtClean="0">
                <a:solidFill>
                  <a:srgbClr val="FF0000"/>
                </a:solidFill>
                <a:latin typeface="Arial (Body)"/>
              </a:rPr>
              <a:t>nhận</a:t>
            </a:r>
            <a:r>
              <a:rPr lang="en-US" sz="2000" dirty="0" smtClean="0">
                <a:solidFill>
                  <a:srgbClr val="FF0000"/>
                </a:solidFill>
                <a:latin typeface="Arial (Body)"/>
              </a:rPr>
              <a:t> k</a:t>
            </a:r>
            <a:r>
              <a:rPr lang="vi-VN" sz="2000" dirty="0" smtClean="0">
                <a:solidFill>
                  <a:srgbClr val="FF0000"/>
                </a:solidFill>
                <a:latin typeface="Arial (Body)"/>
              </a:rPr>
              <a:t>hoản chênh lệch giữa giá phí thực hiện sáp nhập so với </a:t>
            </a:r>
            <a:r>
              <a:rPr lang="en-US" sz="2000" dirty="0" smtClean="0">
                <a:solidFill>
                  <a:srgbClr val="FF0000"/>
                </a:solidFill>
                <a:latin typeface="Arial (Body)"/>
              </a:rPr>
              <a:t>NBV</a:t>
            </a:r>
            <a:r>
              <a:rPr lang="vi-VN" sz="2000" dirty="0" smtClean="0">
                <a:solidFill>
                  <a:srgbClr val="FF0000"/>
                </a:solidFill>
                <a:latin typeface="Arial (Body)"/>
              </a:rPr>
              <a:t> hoặc </a:t>
            </a:r>
            <a:r>
              <a:rPr lang="en-US" sz="2000" dirty="0" smtClean="0">
                <a:solidFill>
                  <a:srgbClr val="FF0000"/>
                </a:solidFill>
                <a:latin typeface="Arial (Body)"/>
              </a:rPr>
              <a:t>FV</a:t>
            </a:r>
            <a:r>
              <a:rPr lang="vi-VN" sz="2000" dirty="0" smtClean="0">
                <a:solidFill>
                  <a:srgbClr val="FF0000"/>
                </a:solidFill>
                <a:latin typeface="Arial (Body)"/>
              </a:rPr>
              <a:t> của tài sản thuần nhận về từ </a:t>
            </a:r>
            <a:r>
              <a:rPr lang="en-US" sz="2000" dirty="0" err="1" smtClean="0">
                <a:solidFill>
                  <a:srgbClr val="FF0000"/>
                </a:solidFill>
                <a:latin typeface="Arial (Body)"/>
              </a:rPr>
              <a:t>bên</a:t>
            </a:r>
            <a:r>
              <a:rPr lang="en-US" sz="2000" dirty="0" smtClean="0">
                <a:solidFill>
                  <a:srgbClr val="FF0000"/>
                </a:solidFill>
                <a:latin typeface="Arial (Body)"/>
              </a:rPr>
              <a:t> </a:t>
            </a:r>
            <a:r>
              <a:rPr lang="vi-VN" sz="2000" dirty="0" smtClean="0">
                <a:solidFill>
                  <a:srgbClr val="FF0000"/>
                </a:solidFill>
                <a:latin typeface="Arial (Body)"/>
              </a:rPr>
              <a:t>bị sáp nhập:</a:t>
            </a:r>
            <a:endParaRPr lang="en-US" sz="2000" dirty="0" smtClean="0">
              <a:solidFill>
                <a:srgbClr val="FF0000"/>
              </a:solidFill>
              <a:latin typeface="Arial (Body)"/>
            </a:endParaRPr>
          </a:p>
          <a:p>
            <a:pPr algn="just">
              <a:buFontTx/>
              <a:buChar char="-"/>
            </a:pPr>
            <a:endParaRPr lang="en-US" sz="2000"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latin typeface="Arial (Body)"/>
              </a:rPr>
              <a:t>Trường hợp sáp nhập dưới sự kiểm soát chung</a:t>
            </a:r>
            <a:r>
              <a:rPr lang="en-US" dirty="0" smtClean="0">
                <a:solidFill>
                  <a:srgbClr val="FF0000"/>
                </a:solidFill>
                <a:latin typeface="Arial (Body)"/>
              </a:rPr>
              <a:t>:</a:t>
            </a:r>
            <a:r>
              <a:rPr lang="vi-VN" dirty="0" smtClean="0">
                <a:solidFill>
                  <a:srgbClr val="FF0000"/>
                </a:solidFill>
                <a:latin typeface="Arial (Body)"/>
              </a:rPr>
              <a:t> khoản chênh lệch được hạch toán toàn bộ vào T</a:t>
            </a:r>
            <a:r>
              <a:rPr lang="en-US" dirty="0" smtClean="0">
                <a:solidFill>
                  <a:srgbClr val="FF0000"/>
                </a:solidFill>
                <a:latin typeface="Arial (Body)"/>
              </a:rPr>
              <a:t>K</a:t>
            </a:r>
            <a:r>
              <a:rPr lang="vi-VN" dirty="0" smtClean="0">
                <a:solidFill>
                  <a:srgbClr val="FF0000"/>
                </a:solidFill>
                <a:latin typeface="Arial (Body)"/>
              </a:rPr>
              <a:t> 4118 - Vốn khác và định kỳ kết chuyển sang T</a:t>
            </a:r>
            <a:r>
              <a:rPr lang="en-US" dirty="0" smtClean="0">
                <a:solidFill>
                  <a:srgbClr val="FF0000"/>
                </a:solidFill>
                <a:latin typeface="Arial (Body)"/>
              </a:rPr>
              <a:t>K</a:t>
            </a:r>
            <a:r>
              <a:rPr lang="vi-VN" dirty="0" smtClean="0">
                <a:solidFill>
                  <a:srgbClr val="FF0000"/>
                </a:solidFill>
                <a:latin typeface="Arial (Body)"/>
              </a:rPr>
              <a:t> 421 với thời gian 10 năm, theo phương pháp đường thẳng hoặc phương pháp khác hợp lý hơn.</a:t>
            </a:r>
            <a:endParaRPr lang="en-US" dirty="0" smtClean="0">
              <a:solidFill>
                <a:srgbClr val="FF0000"/>
              </a:solidFill>
              <a:latin typeface="Arial (Body)"/>
            </a:endParaRPr>
          </a:p>
          <a:p>
            <a:pPr marL="358775" indent="-358775" algn="just">
              <a:buFont typeface="Wingdings" pitchFamily="2" charset="2"/>
              <a:buChar char="ü"/>
            </a:pPr>
            <a:endParaRPr lang="en-US" sz="800"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latin typeface="Arial (Body)"/>
              </a:rPr>
              <a:t>Trường hợp sáp nhập thỏa mãn hoạt động kinh doanh như định nghĩa tại </a:t>
            </a:r>
            <a:r>
              <a:rPr lang="en-US" dirty="0" smtClean="0">
                <a:solidFill>
                  <a:srgbClr val="FF0000"/>
                </a:solidFill>
                <a:latin typeface="Arial (Body)"/>
              </a:rPr>
              <a:t>VAS </a:t>
            </a:r>
            <a:r>
              <a:rPr lang="vi-VN" dirty="0" smtClean="0">
                <a:solidFill>
                  <a:srgbClr val="FF0000"/>
                </a:solidFill>
                <a:latin typeface="Arial (Body)"/>
              </a:rPr>
              <a:t>11 thì khoản chênh lệch giữa giá phí </a:t>
            </a:r>
            <a:r>
              <a:rPr lang="en-US" dirty="0" smtClean="0">
                <a:solidFill>
                  <a:srgbClr val="FF0000"/>
                </a:solidFill>
                <a:latin typeface="Arial (Body)"/>
              </a:rPr>
              <a:t>và FV</a:t>
            </a:r>
            <a:r>
              <a:rPr lang="vi-VN" dirty="0" smtClean="0">
                <a:solidFill>
                  <a:srgbClr val="FF0000"/>
                </a:solidFill>
                <a:latin typeface="Arial (Body)"/>
              </a:rPr>
              <a:t> </a:t>
            </a:r>
            <a:r>
              <a:rPr lang="en-US" dirty="0" err="1" smtClean="0">
                <a:solidFill>
                  <a:srgbClr val="FF0000"/>
                </a:solidFill>
                <a:latin typeface="Arial (Body)"/>
              </a:rPr>
              <a:t>được</a:t>
            </a:r>
            <a:r>
              <a:rPr lang="en-US" dirty="0" smtClean="0">
                <a:solidFill>
                  <a:srgbClr val="FF0000"/>
                </a:solidFill>
                <a:latin typeface="Arial (Body)"/>
              </a:rPr>
              <a:t> </a:t>
            </a:r>
            <a:r>
              <a:rPr lang="vi-VN" dirty="0" smtClean="0">
                <a:solidFill>
                  <a:srgbClr val="FF0000"/>
                </a:solidFill>
                <a:latin typeface="Arial (Body)"/>
              </a:rPr>
              <a:t>kế toán như </a:t>
            </a:r>
            <a:r>
              <a:rPr lang="en-US" dirty="0" smtClean="0">
                <a:solidFill>
                  <a:srgbClr val="FF0000"/>
                </a:solidFill>
                <a:latin typeface="Arial (Body)"/>
              </a:rPr>
              <a:t>LTTM </a:t>
            </a:r>
            <a:r>
              <a:rPr lang="vi-VN" dirty="0" smtClean="0">
                <a:solidFill>
                  <a:srgbClr val="FF0000"/>
                </a:solidFill>
                <a:latin typeface="Arial (Body)"/>
              </a:rPr>
              <a:t>hoặc </a:t>
            </a:r>
            <a:r>
              <a:rPr lang="en-US" dirty="0" err="1" smtClean="0">
                <a:solidFill>
                  <a:srgbClr val="FF0000"/>
                </a:solidFill>
                <a:latin typeface="Arial (Body)"/>
              </a:rPr>
              <a:t>lãi</a:t>
            </a:r>
            <a:r>
              <a:rPr lang="en-US" dirty="0" smtClean="0">
                <a:solidFill>
                  <a:srgbClr val="FF0000"/>
                </a:solidFill>
                <a:latin typeface="Arial (Body)"/>
              </a:rPr>
              <a:t> </a:t>
            </a:r>
            <a:r>
              <a:rPr lang="en-US" dirty="0" err="1" smtClean="0">
                <a:solidFill>
                  <a:srgbClr val="FF0000"/>
                </a:solidFill>
                <a:latin typeface="Arial (Body)"/>
              </a:rPr>
              <a:t>từ</a:t>
            </a:r>
            <a:r>
              <a:rPr lang="en-US" dirty="0" smtClean="0">
                <a:solidFill>
                  <a:srgbClr val="FF0000"/>
                </a:solidFill>
                <a:latin typeface="Arial (Body)"/>
              </a:rPr>
              <a:t> </a:t>
            </a:r>
            <a:r>
              <a:rPr lang="en-US" dirty="0" err="1" smtClean="0">
                <a:solidFill>
                  <a:srgbClr val="FF0000"/>
                </a:solidFill>
                <a:latin typeface="Arial (Body)"/>
              </a:rPr>
              <a:t>giao</a:t>
            </a:r>
            <a:r>
              <a:rPr lang="en-US" dirty="0" smtClean="0">
                <a:solidFill>
                  <a:srgbClr val="FF0000"/>
                </a:solidFill>
                <a:latin typeface="Arial (Body)"/>
              </a:rPr>
              <a:t> </a:t>
            </a:r>
            <a:r>
              <a:rPr lang="en-US" dirty="0" err="1" smtClean="0">
                <a:solidFill>
                  <a:srgbClr val="FF0000"/>
                </a:solidFill>
                <a:latin typeface="Arial (Body)"/>
              </a:rPr>
              <a:t>dịch</a:t>
            </a:r>
            <a:r>
              <a:rPr lang="en-US" dirty="0" smtClean="0">
                <a:solidFill>
                  <a:srgbClr val="FF0000"/>
                </a:solidFill>
                <a:latin typeface="Arial (Body)"/>
              </a:rPr>
              <a:t> </a:t>
            </a:r>
            <a:r>
              <a:rPr lang="en-US" dirty="0" err="1" smtClean="0">
                <a:solidFill>
                  <a:srgbClr val="FF0000"/>
                </a:solidFill>
                <a:latin typeface="Arial (Body)"/>
              </a:rPr>
              <a:t>mua</a:t>
            </a:r>
            <a:r>
              <a:rPr lang="en-US" dirty="0" smtClean="0">
                <a:solidFill>
                  <a:srgbClr val="FF0000"/>
                </a:solidFill>
                <a:latin typeface="Arial (Body)"/>
              </a:rPr>
              <a:t> </a:t>
            </a:r>
            <a:r>
              <a:rPr lang="en-US" dirty="0" err="1" smtClean="0">
                <a:solidFill>
                  <a:srgbClr val="FF0000"/>
                </a:solidFill>
                <a:latin typeface="Arial (Body)"/>
              </a:rPr>
              <a:t>rẻ</a:t>
            </a:r>
            <a:r>
              <a:rPr lang="vi-VN" dirty="0" smtClean="0">
                <a:solidFill>
                  <a:srgbClr val="FF0000"/>
                </a:solidFill>
                <a:latin typeface="Arial (Body)"/>
              </a:rPr>
              <a:t>.</a:t>
            </a:r>
            <a:endParaRPr lang="en-US" dirty="0" smtClean="0">
              <a:solidFill>
                <a:srgbClr val="FF0000"/>
              </a:solidFill>
              <a:latin typeface="Arial (Body)"/>
            </a:endParaRPr>
          </a:p>
          <a:p>
            <a:pPr marL="358775" indent="-358775" algn="just">
              <a:buFont typeface="Wingdings" pitchFamily="2" charset="2"/>
              <a:buChar char="ü"/>
            </a:pPr>
            <a:endParaRPr lang="en-US" sz="800"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latin typeface="Arial (Body)"/>
              </a:rPr>
              <a:t>Trường hợp sáp nhập công ty con vào công ty mẹ có phát sinh các giao dịch nội bộ thì sau khi nhận bàn giao tài sản thuần của công ty con, công ty mẹ phải thực hiện loại trừ các giao dịch nội bộ. </a:t>
            </a:r>
            <a:endParaRPr lang="en-US" dirty="0" smtClean="0">
              <a:solidFill>
                <a:srgbClr val="FF0000"/>
              </a:solidFill>
              <a:latin typeface="Arial (Body)"/>
            </a:endParaRPr>
          </a:p>
          <a:p>
            <a:pPr marL="358775" indent="-358775" algn="just">
              <a:buFont typeface="Wingdings" pitchFamily="2" charset="2"/>
              <a:buChar char="ü"/>
            </a:pPr>
            <a:endParaRPr lang="en-US" sz="800"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latin typeface="Arial (Body)"/>
              </a:rPr>
              <a:t>Thuế thu nhập doanh nghiệp hoãn lại (nếu có) liên quan đến chênh lệch tạm thời giữa giá trị tài sản thuần và cơ sở tính thuế của tài sản thuần (có thể phát sinh do có lãi/lỗ chưa thực hiện từ giao dịch nội bộ) được doanh nghiệp nhận sáp nhập hạch toán theo </a:t>
            </a:r>
            <a:r>
              <a:rPr lang="en-US" dirty="0" smtClean="0">
                <a:solidFill>
                  <a:srgbClr val="FF0000"/>
                </a:solidFill>
                <a:latin typeface="Arial (Body)"/>
              </a:rPr>
              <a:t>VAS </a:t>
            </a:r>
            <a:r>
              <a:rPr lang="vi-VN" dirty="0" smtClean="0">
                <a:solidFill>
                  <a:srgbClr val="FF0000"/>
                </a:solidFill>
                <a:latin typeface="Arial (Body)"/>
              </a:rPr>
              <a:t>17</a:t>
            </a:r>
            <a:endParaRPr lang="en-US" sz="2000" dirty="0">
              <a:solidFill>
                <a:srgbClr val="FF0000"/>
              </a:solidFill>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23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03214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400" dirty="0" smtClean="0">
                <a:solidFill>
                  <a:srgbClr val="FF0000"/>
                </a:solidFill>
                <a:latin typeface="Arial (Body)"/>
              </a:rPr>
              <a:t>(14.4) </a:t>
            </a:r>
            <a:r>
              <a:rPr lang="vi-VN" sz="2400" dirty="0" smtClean="0">
                <a:solidFill>
                  <a:srgbClr val="FF0000"/>
                </a:solidFill>
                <a:latin typeface="Arial (Body)"/>
              </a:rPr>
              <a:t>Nguyên tắc kế toán khi chia, tách, hợp nhất </a:t>
            </a:r>
            <a:r>
              <a:rPr lang="en-US" sz="2400" dirty="0" smtClean="0">
                <a:solidFill>
                  <a:srgbClr val="FF0000"/>
                </a:solidFill>
                <a:latin typeface="Arial (Body)"/>
              </a:rPr>
              <a:t>DN</a:t>
            </a:r>
          </a:p>
          <a:p>
            <a:pPr algn="just">
              <a:defRPr/>
            </a:pPr>
            <a:endParaRPr lang="en-US" sz="900" dirty="0" smtClean="0">
              <a:solidFill>
                <a:srgbClr val="FF0000"/>
              </a:solidFill>
              <a:latin typeface="Arial (Body)"/>
            </a:endParaRPr>
          </a:p>
          <a:p>
            <a:pPr marL="358775" indent="-358775" algn="just">
              <a:buFont typeface="Wingdings" pitchFamily="2" charset="2"/>
              <a:buChar char="ü"/>
            </a:pPr>
            <a:endParaRPr lang="en-US" dirty="0" smtClean="0">
              <a:solidFill>
                <a:srgbClr val="FF0000"/>
              </a:solidFill>
              <a:latin typeface="Arial (Body)"/>
            </a:endParaRPr>
          </a:p>
          <a:p>
            <a:pPr marL="358775" indent="-358775" algn="just">
              <a:buFont typeface="Wingdings" pitchFamily="2" charset="2"/>
              <a:buChar char="ü"/>
            </a:pPr>
            <a:r>
              <a:rPr lang="en-US" dirty="0" smtClean="0">
                <a:solidFill>
                  <a:srgbClr val="FF0000"/>
                </a:solidFill>
                <a:latin typeface="Arial (Body)"/>
              </a:rPr>
              <a:t>Nguyên </a:t>
            </a:r>
            <a:r>
              <a:rPr lang="en-US" dirty="0" err="1" smtClean="0">
                <a:solidFill>
                  <a:srgbClr val="FF0000"/>
                </a:solidFill>
                <a:latin typeface="Arial (Body)"/>
              </a:rPr>
              <a:t>tắc</a:t>
            </a:r>
            <a:r>
              <a:rPr lang="en-US" dirty="0" smtClean="0">
                <a:solidFill>
                  <a:srgbClr val="FF0000"/>
                </a:solidFill>
                <a:latin typeface="Arial (Body)"/>
              </a:rPr>
              <a:t> kế toán </a:t>
            </a:r>
            <a:r>
              <a:rPr lang="en-US" dirty="0" err="1" smtClean="0">
                <a:solidFill>
                  <a:srgbClr val="FF0000"/>
                </a:solidFill>
                <a:latin typeface="Arial (Body)"/>
              </a:rPr>
              <a:t>thợp</a:t>
            </a:r>
            <a:r>
              <a:rPr lang="en-US" dirty="0" smtClean="0">
                <a:solidFill>
                  <a:srgbClr val="FF0000"/>
                </a:solidFill>
                <a:latin typeface="Arial (Body)"/>
              </a:rPr>
              <a:t> </a:t>
            </a:r>
            <a:r>
              <a:rPr lang="en-US" dirty="0" err="1" smtClean="0">
                <a:solidFill>
                  <a:srgbClr val="FF0000"/>
                </a:solidFill>
                <a:latin typeface="Arial (Body)"/>
              </a:rPr>
              <a:t>nhất</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tương</a:t>
            </a:r>
            <a:r>
              <a:rPr lang="en-US" dirty="0" smtClean="0">
                <a:solidFill>
                  <a:srgbClr val="FF0000"/>
                </a:solidFill>
                <a:latin typeface="Arial (Body)"/>
              </a:rPr>
              <a:t> </a:t>
            </a:r>
            <a:r>
              <a:rPr lang="en-US" dirty="0" err="1" smtClean="0">
                <a:solidFill>
                  <a:srgbClr val="FF0000"/>
                </a:solidFill>
                <a:latin typeface="Arial (Body)"/>
              </a:rPr>
              <a:t>tự</a:t>
            </a:r>
            <a:r>
              <a:rPr lang="en-US" dirty="0" smtClean="0">
                <a:solidFill>
                  <a:srgbClr val="FF0000"/>
                </a:solidFill>
                <a:latin typeface="Arial (Body)"/>
              </a:rPr>
              <a:t> </a:t>
            </a:r>
            <a:r>
              <a:rPr lang="en-US" dirty="0" err="1" smtClean="0">
                <a:solidFill>
                  <a:srgbClr val="FF0000"/>
                </a:solidFill>
                <a:latin typeface="Arial (Body)"/>
              </a:rPr>
              <a:t>như</a:t>
            </a:r>
            <a:r>
              <a:rPr lang="en-US" dirty="0" smtClean="0">
                <a:solidFill>
                  <a:srgbClr val="FF0000"/>
                </a:solidFill>
                <a:latin typeface="Arial (Body)"/>
              </a:rPr>
              <a:t> </a:t>
            </a:r>
            <a:r>
              <a:rPr lang="en-US" dirty="0" err="1" smtClean="0">
                <a:solidFill>
                  <a:srgbClr val="FF0000"/>
                </a:solidFill>
                <a:latin typeface="Arial (Body)"/>
              </a:rPr>
              <a:t>sáp</a:t>
            </a:r>
            <a:r>
              <a:rPr lang="en-US" dirty="0" smtClean="0">
                <a:solidFill>
                  <a:srgbClr val="FF0000"/>
                </a:solidFill>
                <a:latin typeface="Arial (Body)"/>
              </a:rPr>
              <a:t> </a:t>
            </a:r>
            <a:r>
              <a:rPr lang="en-US" dirty="0" err="1" smtClean="0">
                <a:solidFill>
                  <a:srgbClr val="FF0000"/>
                </a:solidFill>
                <a:latin typeface="Arial (Body)"/>
              </a:rPr>
              <a:t>nhập</a:t>
            </a:r>
            <a:r>
              <a:rPr lang="en-US" dirty="0" smtClean="0">
                <a:solidFill>
                  <a:srgbClr val="FF0000"/>
                </a:solidFill>
                <a:latin typeface="Arial (Body)"/>
              </a:rPr>
              <a:t>. </a:t>
            </a:r>
          </a:p>
          <a:p>
            <a:pPr marL="358775" indent="-358775" algn="just">
              <a:buFont typeface="Wingdings" pitchFamily="2" charset="2"/>
              <a:buChar char="ü"/>
            </a:pPr>
            <a:endParaRPr lang="en-US" dirty="0" smtClean="0">
              <a:solidFill>
                <a:srgbClr val="FF0000"/>
              </a:solidFill>
              <a:latin typeface="Arial (Body)"/>
            </a:endParaRPr>
          </a:p>
          <a:p>
            <a:pPr marL="358775" indent="-358775" algn="just">
              <a:buFont typeface="Wingdings" pitchFamily="2" charset="2"/>
              <a:buChar char="ü"/>
            </a:pPr>
            <a:r>
              <a:rPr lang="en-US" dirty="0" smtClean="0">
                <a:solidFill>
                  <a:srgbClr val="FF0000"/>
                </a:solidFill>
                <a:latin typeface="Arial (Body)"/>
              </a:rPr>
              <a:t>T</a:t>
            </a:r>
            <a:r>
              <a:rPr lang="vi-VN" dirty="0" smtClean="0">
                <a:solidFill>
                  <a:srgbClr val="FF0000"/>
                </a:solidFill>
                <a:latin typeface="Arial (Body)"/>
              </a:rPr>
              <a:t>rường hợp chia, tách: Doanh nghiệp mới ghi nhận giá trị tài sản thuần nhận được từ doanh nghiệp bị chia, tách theo </a:t>
            </a:r>
            <a:r>
              <a:rPr lang="en-US" dirty="0" smtClean="0">
                <a:solidFill>
                  <a:srgbClr val="FF0000"/>
                </a:solidFill>
                <a:latin typeface="Arial (Body)"/>
              </a:rPr>
              <a:t>NBV</a:t>
            </a:r>
            <a:r>
              <a:rPr lang="vi-VN" dirty="0" smtClean="0">
                <a:solidFill>
                  <a:srgbClr val="FF0000"/>
                </a:solidFill>
                <a:latin typeface="Arial (Body)"/>
              </a:rPr>
              <a:t> của doanh nghiệp bị chia, tách.</a:t>
            </a:r>
            <a:endParaRPr lang="en-US" dirty="0" smtClean="0">
              <a:solidFill>
                <a:srgbClr val="FF0000"/>
              </a:solidFill>
              <a:latin typeface="Arial (Body)"/>
            </a:endParaRPr>
          </a:p>
          <a:p>
            <a:pPr marL="358775" indent="-358775" algn="just">
              <a:buFont typeface="Wingdings" pitchFamily="2" charset="2"/>
              <a:buChar char="ü"/>
            </a:pPr>
            <a:endParaRPr lang="en-US"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latin typeface="Arial (Body)"/>
              </a:rPr>
              <a:t>Trường hợp các doanh nghiệp mới phát hành công cụ vốn để thực hiện giao dịch chia, tách, hợp nhất thì doanh nghiệp mới </a:t>
            </a:r>
            <a:r>
              <a:rPr lang="en-US" dirty="0" err="1" smtClean="0">
                <a:solidFill>
                  <a:srgbClr val="FF0000"/>
                </a:solidFill>
                <a:latin typeface="Arial (Body)"/>
              </a:rPr>
              <a:t>ưu</a:t>
            </a:r>
            <a:r>
              <a:rPr lang="en-US" dirty="0" smtClean="0">
                <a:solidFill>
                  <a:srgbClr val="FF0000"/>
                </a:solidFill>
                <a:latin typeface="Arial (Body)"/>
              </a:rPr>
              <a:t> </a:t>
            </a:r>
            <a:r>
              <a:rPr lang="en-US" dirty="0" err="1" smtClean="0">
                <a:solidFill>
                  <a:srgbClr val="FF0000"/>
                </a:solidFill>
                <a:latin typeface="Arial (Body)"/>
              </a:rPr>
              <a:t>tiên</a:t>
            </a:r>
            <a:r>
              <a:rPr lang="en-US" dirty="0" smtClean="0">
                <a:solidFill>
                  <a:srgbClr val="FF0000"/>
                </a:solidFill>
                <a:latin typeface="Arial (Body)"/>
              </a:rPr>
              <a:t> </a:t>
            </a:r>
            <a:r>
              <a:rPr lang="vi-VN" dirty="0" smtClean="0">
                <a:solidFill>
                  <a:srgbClr val="FF0000"/>
                </a:solidFill>
                <a:latin typeface="Arial (Body)"/>
              </a:rPr>
              <a:t>sử dụng </a:t>
            </a:r>
            <a:r>
              <a:rPr lang="en-US" dirty="0" smtClean="0">
                <a:solidFill>
                  <a:srgbClr val="FF0000"/>
                </a:solidFill>
                <a:latin typeface="Arial (Body)"/>
              </a:rPr>
              <a:t>FV</a:t>
            </a:r>
            <a:r>
              <a:rPr lang="vi-VN" dirty="0" smtClean="0">
                <a:solidFill>
                  <a:srgbClr val="FF0000"/>
                </a:solidFill>
                <a:latin typeface="Arial (Body)"/>
              </a:rPr>
              <a:t> của tài sản </a:t>
            </a:r>
            <a:r>
              <a:rPr lang="en-US" dirty="0" err="1" smtClean="0">
                <a:solidFill>
                  <a:srgbClr val="FF0000"/>
                </a:solidFill>
                <a:latin typeface="Arial (Body)"/>
              </a:rPr>
              <a:t>thuần</a:t>
            </a:r>
            <a:r>
              <a:rPr lang="en-US" dirty="0" smtClean="0">
                <a:solidFill>
                  <a:srgbClr val="FF0000"/>
                </a:solidFill>
                <a:latin typeface="Arial (Body)"/>
              </a:rPr>
              <a:t> </a:t>
            </a:r>
            <a:r>
              <a:rPr lang="vi-VN" dirty="0" smtClean="0">
                <a:solidFill>
                  <a:srgbClr val="FF0000"/>
                </a:solidFill>
                <a:latin typeface="Arial (Body)"/>
              </a:rPr>
              <a:t>tại ngày trao đổi để xác định giá trị </a:t>
            </a:r>
            <a:r>
              <a:rPr lang="en-US" dirty="0" smtClean="0">
                <a:solidFill>
                  <a:srgbClr val="FF0000"/>
                </a:solidFill>
                <a:latin typeface="Arial (Body)"/>
              </a:rPr>
              <a:t>FV</a:t>
            </a:r>
            <a:r>
              <a:rPr lang="vi-VN" dirty="0" smtClean="0">
                <a:solidFill>
                  <a:srgbClr val="FF0000"/>
                </a:solidFill>
                <a:latin typeface="Arial (Body)"/>
              </a:rPr>
              <a:t> của công cụ vốn, trừ trường hợp tính giá phí hợp nhất kinh doanh thì thực hiện theo </a:t>
            </a:r>
            <a:r>
              <a:rPr lang="en-US" dirty="0" smtClean="0">
                <a:solidFill>
                  <a:srgbClr val="FF0000"/>
                </a:solidFill>
                <a:latin typeface="Arial (Body)"/>
              </a:rPr>
              <a:t>VAS</a:t>
            </a:r>
            <a:r>
              <a:rPr lang="vi-VN" dirty="0" smtClean="0">
                <a:solidFill>
                  <a:srgbClr val="FF0000"/>
                </a:solidFill>
                <a:latin typeface="Arial (Body)"/>
              </a:rPr>
              <a:t> 11. </a:t>
            </a:r>
            <a:endParaRPr lang="en-US" dirty="0" smtClean="0">
              <a:solidFill>
                <a:srgbClr val="FF0000"/>
              </a:solidFill>
              <a:latin typeface="Arial (Body)"/>
            </a:endParaRPr>
          </a:p>
          <a:p>
            <a:pPr marL="358775" indent="-358775" algn="just">
              <a:buFont typeface="Wingdings" pitchFamily="2" charset="2"/>
              <a:buChar char="ü"/>
            </a:pPr>
            <a:endParaRPr lang="en-US"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rPr>
              <a:t>Các trường hợp chia, tách, hợp nhất </a:t>
            </a:r>
            <a:r>
              <a:rPr lang="en-US" dirty="0" err="1" smtClean="0">
                <a:solidFill>
                  <a:srgbClr val="FF0000"/>
                </a:solidFill>
              </a:rPr>
              <a:t>khác</a:t>
            </a:r>
            <a:r>
              <a:rPr lang="vi-VN" dirty="0" smtClean="0">
                <a:solidFill>
                  <a:srgbClr val="FF0000"/>
                </a:solidFill>
              </a:rPr>
              <a:t> không thuộc các trường hợp nêu trên, căn cứ vào các nguyên tắc </a:t>
            </a:r>
            <a:r>
              <a:rPr lang="en-US" dirty="0" err="1" smtClean="0">
                <a:solidFill>
                  <a:srgbClr val="FF0000"/>
                </a:solidFill>
              </a:rPr>
              <a:t>của</a:t>
            </a:r>
            <a:r>
              <a:rPr lang="en-US" dirty="0" smtClean="0">
                <a:solidFill>
                  <a:srgbClr val="FF0000"/>
                </a:solidFill>
              </a:rPr>
              <a:t> VAS</a:t>
            </a:r>
            <a:r>
              <a:rPr lang="vi-VN" dirty="0" smtClean="0">
                <a:solidFill>
                  <a:srgbClr val="FF0000"/>
                </a:solidFill>
              </a:rPr>
              <a:t>, các hướng dẫn tại Thông tư này và bản chất của giao dịch để thực hiện việc kế toán cho phù hợp. Việc chia, tách, hợp nhất, sáp nhập trong các </a:t>
            </a:r>
            <a:r>
              <a:rPr lang="en-US" dirty="0" smtClean="0">
                <a:solidFill>
                  <a:srgbClr val="FF0000"/>
                </a:solidFill>
              </a:rPr>
              <a:t>DNNN</a:t>
            </a:r>
            <a:r>
              <a:rPr lang="vi-VN" dirty="0" smtClean="0">
                <a:solidFill>
                  <a:srgbClr val="FF0000"/>
                </a:solidFill>
              </a:rPr>
              <a:t> nếu có quy định khác thì thực hiện theo quy định của pháp luật đối với </a:t>
            </a:r>
            <a:r>
              <a:rPr lang="en-US" dirty="0" smtClean="0">
                <a:solidFill>
                  <a:srgbClr val="FF0000"/>
                </a:solidFill>
              </a:rPr>
              <a:t>DNNN</a:t>
            </a:r>
            <a:r>
              <a:rPr lang="vi-VN" dirty="0" smtClean="0">
                <a:solidFill>
                  <a:srgbClr val="FF0000"/>
                </a:solidFill>
              </a:rPr>
              <a:t>.</a:t>
            </a:r>
            <a:endParaRPr lang="en-US" sz="22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24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03214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400" dirty="0" smtClean="0">
                <a:solidFill>
                  <a:srgbClr val="FF0000"/>
                </a:solidFill>
                <a:latin typeface="Arial (Body)"/>
              </a:rPr>
              <a:t>(14.4) </a:t>
            </a:r>
            <a:r>
              <a:rPr lang="vi-VN" sz="2400" dirty="0" smtClean="0">
                <a:solidFill>
                  <a:srgbClr val="FF0000"/>
                </a:solidFill>
                <a:latin typeface="Arial (Body)"/>
              </a:rPr>
              <a:t>Nguyên tắc kế toán khi chia, tách, hợp nhất </a:t>
            </a:r>
            <a:r>
              <a:rPr lang="en-US" sz="2400" dirty="0" smtClean="0">
                <a:solidFill>
                  <a:srgbClr val="FF0000"/>
                </a:solidFill>
                <a:latin typeface="Arial (Body)"/>
              </a:rPr>
              <a:t>DN</a:t>
            </a:r>
          </a:p>
          <a:p>
            <a:pPr algn="just">
              <a:defRPr/>
            </a:pPr>
            <a:endParaRPr lang="en-US" sz="900" dirty="0" smtClean="0">
              <a:solidFill>
                <a:srgbClr val="FF0000"/>
              </a:solidFill>
              <a:latin typeface="Arial (Body)"/>
            </a:endParaRPr>
          </a:p>
          <a:p>
            <a:pPr marL="358775" indent="-358775" algn="just">
              <a:buFont typeface="Wingdings" pitchFamily="2" charset="2"/>
              <a:buChar char="ü"/>
            </a:pPr>
            <a:endParaRPr lang="en-US" dirty="0" smtClean="0">
              <a:solidFill>
                <a:srgbClr val="FF0000"/>
              </a:solidFill>
              <a:latin typeface="Arial (Body)"/>
            </a:endParaRPr>
          </a:p>
          <a:p>
            <a:pPr marL="358775" indent="-358775" algn="just">
              <a:buFont typeface="Wingdings" pitchFamily="2" charset="2"/>
              <a:buChar char="ü"/>
            </a:pPr>
            <a:r>
              <a:rPr lang="en-US" dirty="0" smtClean="0">
                <a:solidFill>
                  <a:srgbClr val="FF0000"/>
                </a:solidFill>
                <a:latin typeface="Arial (Body)"/>
              </a:rPr>
              <a:t>Nguyên </a:t>
            </a:r>
            <a:r>
              <a:rPr lang="en-US" dirty="0" err="1" smtClean="0">
                <a:solidFill>
                  <a:srgbClr val="FF0000"/>
                </a:solidFill>
                <a:latin typeface="Arial (Body)"/>
              </a:rPr>
              <a:t>tắc</a:t>
            </a:r>
            <a:r>
              <a:rPr lang="en-US" dirty="0" smtClean="0">
                <a:solidFill>
                  <a:srgbClr val="FF0000"/>
                </a:solidFill>
                <a:latin typeface="Arial (Body)"/>
              </a:rPr>
              <a:t> kế toán </a:t>
            </a:r>
            <a:r>
              <a:rPr lang="en-US" dirty="0" err="1" smtClean="0">
                <a:solidFill>
                  <a:srgbClr val="FF0000"/>
                </a:solidFill>
                <a:latin typeface="Arial (Body)"/>
              </a:rPr>
              <a:t>thợp</a:t>
            </a:r>
            <a:r>
              <a:rPr lang="en-US" dirty="0" smtClean="0">
                <a:solidFill>
                  <a:srgbClr val="FF0000"/>
                </a:solidFill>
                <a:latin typeface="Arial (Body)"/>
              </a:rPr>
              <a:t> </a:t>
            </a:r>
            <a:r>
              <a:rPr lang="en-US" dirty="0" err="1" smtClean="0">
                <a:solidFill>
                  <a:srgbClr val="FF0000"/>
                </a:solidFill>
                <a:latin typeface="Arial (Body)"/>
              </a:rPr>
              <a:t>nhất</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tương</a:t>
            </a:r>
            <a:r>
              <a:rPr lang="en-US" dirty="0" smtClean="0">
                <a:solidFill>
                  <a:srgbClr val="FF0000"/>
                </a:solidFill>
                <a:latin typeface="Arial (Body)"/>
              </a:rPr>
              <a:t> </a:t>
            </a:r>
            <a:r>
              <a:rPr lang="en-US" dirty="0" err="1" smtClean="0">
                <a:solidFill>
                  <a:srgbClr val="FF0000"/>
                </a:solidFill>
                <a:latin typeface="Arial (Body)"/>
              </a:rPr>
              <a:t>tự</a:t>
            </a:r>
            <a:r>
              <a:rPr lang="en-US" dirty="0" smtClean="0">
                <a:solidFill>
                  <a:srgbClr val="FF0000"/>
                </a:solidFill>
                <a:latin typeface="Arial (Body)"/>
              </a:rPr>
              <a:t> </a:t>
            </a:r>
            <a:r>
              <a:rPr lang="en-US" dirty="0" err="1" smtClean="0">
                <a:solidFill>
                  <a:srgbClr val="FF0000"/>
                </a:solidFill>
                <a:latin typeface="Arial (Body)"/>
              </a:rPr>
              <a:t>như</a:t>
            </a:r>
            <a:r>
              <a:rPr lang="en-US" dirty="0" smtClean="0">
                <a:solidFill>
                  <a:srgbClr val="FF0000"/>
                </a:solidFill>
                <a:latin typeface="Arial (Body)"/>
              </a:rPr>
              <a:t> </a:t>
            </a:r>
            <a:r>
              <a:rPr lang="en-US" dirty="0" err="1" smtClean="0">
                <a:solidFill>
                  <a:srgbClr val="FF0000"/>
                </a:solidFill>
                <a:latin typeface="Arial (Body)"/>
              </a:rPr>
              <a:t>sáp</a:t>
            </a:r>
            <a:r>
              <a:rPr lang="en-US" dirty="0" smtClean="0">
                <a:solidFill>
                  <a:srgbClr val="FF0000"/>
                </a:solidFill>
                <a:latin typeface="Arial (Body)"/>
              </a:rPr>
              <a:t> </a:t>
            </a:r>
            <a:r>
              <a:rPr lang="en-US" dirty="0" err="1" smtClean="0">
                <a:solidFill>
                  <a:srgbClr val="FF0000"/>
                </a:solidFill>
                <a:latin typeface="Arial (Body)"/>
              </a:rPr>
              <a:t>nhập</a:t>
            </a:r>
            <a:r>
              <a:rPr lang="en-US" dirty="0" smtClean="0">
                <a:solidFill>
                  <a:srgbClr val="FF0000"/>
                </a:solidFill>
                <a:latin typeface="Arial (Body)"/>
              </a:rPr>
              <a:t>. </a:t>
            </a:r>
          </a:p>
          <a:p>
            <a:pPr marL="358775" indent="-358775" algn="just">
              <a:buFont typeface="Wingdings" pitchFamily="2" charset="2"/>
              <a:buChar char="ü"/>
            </a:pPr>
            <a:endParaRPr lang="en-US" dirty="0" smtClean="0">
              <a:solidFill>
                <a:srgbClr val="FF0000"/>
              </a:solidFill>
              <a:latin typeface="Arial (Body)"/>
            </a:endParaRPr>
          </a:p>
          <a:p>
            <a:pPr marL="358775" indent="-358775" algn="just">
              <a:buFont typeface="Wingdings" pitchFamily="2" charset="2"/>
              <a:buChar char="ü"/>
            </a:pPr>
            <a:r>
              <a:rPr lang="en-US" dirty="0" smtClean="0">
                <a:solidFill>
                  <a:srgbClr val="FF0000"/>
                </a:solidFill>
                <a:latin typeface="Arial (Body)"/>
              </a:rPr>
              <a:t>T</a:t>
            </a:r>
            <a:r>
              <a:rPr lang="vi-VN" dirty="0" smtClean="0">
                <a:solidFill>
                  <a:srgbClr val="FF0000"/>
                </a:solidFill>
                <a:latin typeface="Arial (Body)"/>
              </a:rPr>
              <a:t>rường hợp chia, tách: Doanh nghiệp mới ghi nhận giá trị tài sản thuần nhận được từ doanh nghiệp bị chia, tách theo </a:t>
            </a:r>
            <a:r>
              <a:rPr lang="en-US" dirty="0" smtClean="0">
                <a:solidFill>
                  <a:srgbClr val="FF0000"/>
                </a:solidFill>
                <a:latin typeface="Arial (Body)"/>
              </a:rPr>
              <a:t>NBV</a:t>
            </a:r>
            <a:r>
              <a:rPr lang="vi-VN" dirty="0" smtClean="0">
                <a:solidFill>
                  <a:srgbClr val="FF0000"/>
                </a:solidFill>
                <a:latin typeface="Arial (Body)"/>
              </a:rPr>
              <a:t> của doanh nghiệp bị chia, tách.</a:t>
            </a:r>
            <a:endParaRPr lang="en-US" dirty="0" smtClean="0">
              <a:solidFill>
                <a:srgbClr val="FF0000"/>
              </a:solidFill>
              <a:latin typeface="Arial (Body)"/>
            </a:endParaRPr>
          </a:p>
          <a:p>
            <a:pPr marL="358775" indent="-358775" algn="just">
              <a:buFont typeface="Wingdings" pitchFamily="2" charset="2"/>
              <a:buChar char="ü"/>
            </a:pPr>
            <a:endParaRPr lang="en-US"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latin typeface="Arial (Body)"/>
              </a:rPr>
              <a:t>Trường hợp các doanh nghiệp mới phát hành công cụ vốn để thực hiện giao dịch chia, tách, hợp nhất thì doanh nghiệp mới </a:t>
            </a:r>
            <a:r>
              <a:rPr lang="en-US" dirty="0" err="1" smtClean="0">
                <a:solidFill>
                  <a:srgbClr val="FF0000"/>
                </a:solidFill>
                <a:latin typeface="Arial (Body)"/>
              </a:rPr>
              <a:t>ưu</a:t>
            </a:r>
            <a:r>
              <a:rPr lang="en-US" dirty="0" smtClean="0">
                <a:solidFill>
                  <a:srgbClr val="FF0000"/>
                </a:solidFill>
                <a:latin typeface="Arial (Body)"/>
              </a:rPr>
              <a:t> </a:t>
            </a:r>
            <a:r>
              <a:rPr lang="en-US" dirty="0" err="1" smtClean="0">
                <a:solidFill>
                  <a:srgbClr val="FF0000"/>
                </a:solidFill>
                <a:latin typeface="Arial (Body)"/>
              </a:rPr>
              <a:t>tiên</a:t>
            </a:r>
            <a:r>
              <a:rPr lang="en-US" dirty="0" smtClean="0">
                <a:solidFill>
                  <a:srgbClr val="FF0000"/>
                </a:solidFill>
                <a:latin typeface="Arial (Body)"/>
              </a:rPr>
              <a:t> </a:t>
            </a:r>
            <a:r>
              <a:rPr lang="vi-VN" dirty="0" smtClean="0">
                <a:solidFill>
                  <a:srgbClr val="FF0000"/>
                </a:solidFill>
                <a:latin typeface="Arial (Body)"/>
              </a:rPr>
              <a:t>sử dụng </a:t>
            </a:r>
            <a:r>
              <a:rPr lang="en-US" dirty="0" smtClean="0">
                <a:solidFill>
                  <a:srgbClr val="FF0000"/>
                </a:solidFill>
                <a:latin typeface="Arial (Body)"/>
              </a:rPr>
              <a:t>FV</a:t>
            </a:r>
            <a:r>
              <a:rPr lang="vi-VN" dirty="0" smtClean="0">
                <a:solidFill>
                  <a:srgbClr val="FF0000"/>
                </a:solidFill>
                <a:latin typeface="Arial (Body)"/>
              </a:rPr>
              <a:t> của tài sản </a:t>
            </a:r>
            <a:r>
              <a:rPr lang="en-US" dirty="0" err="1" smtClean="0">
                <a:solidFill>
                  <a:srgbClr val="FF0000"/>
                </a:solidFill>
                <a:latin typeface="Arial (Body)"/>
              </a:rPr>
              <a:t>thuần</a:t>
            </a:r>
            <a:r>
              <a:rPr lang="en-US" dirty="0" smtClean="0">
                <a:solidFill>
                  <a:srgbClr val="FF0000"/>
                </a:solidFill>
                <a:latin typeface="Arial (Body)"/>
              </a:rPr>
              <a:t> </a:t>
            </a:r>
            <a:r>
              <a:rPr lang="vi-VN" dirty="0" smtClean="0">
                <a:solidFill>
                  <a:srgbClr val="FF0000"/>
                </a:solidFill>
                <a:latin typeface="Arial (Body)"/>
              </a:rPr>
              <a:t>tại ngày trao đổi để xác định giá trị </a:t>
            </a:r>
            <a:r>
              <a:rPr lang="en-US" dirty="0" smtClean="0">
                <a:solidFill>
                  <a:srgbClr val="FF0000"/>
                </a:solidFill>
                <a:latin typeface="Arial (Body)"/>
              </a:rPr>
              <a:t>FV</a:t>
            </a:r>
            <a:r>
              <a:rPr lang="vi-VN" dirty="0" smtClean="0">
                <a:solidFill>
                  <a:srgbClr val="FF0000"/>
                </a:solidFill>
                <a:latin typeface="Arial (Body)"/>
              </a:rPr>
              <a:t> của công cụ vốn, trừ trường hợp tính giá phí hợp nhất kinh doanh thì thực hiện theo </a:t>
            </a:r>
            <a:r>
              <a:rPr lang="en-US" dirty="0" smtClean="0">
                <a:solidFill>
                  <a:srgbClr val="FF0000"/>
                </a:solidFill>
                <a:latin typeface="Arial (Body)"/>
              </a:rPr>
              <a:t>VAS</a:t>
            </a:r>
            <a:r>
              <a:rPr lang="vi-VN" dirty="0" smtClean="0">
                <a:solidFill>
                  <a:srgbClr val="FF0000"/>
                </a:solidFill>
                <a:latin typeface="Arial (Body)"/>
              </a:rPr>
              <a:t> 11. </a:t>
            </a:r>
            <a:endParaRPr lang="en-US" dirty="0" smtClean="0">
              <a:solidFill>
                <a:srgbClr val="FF0000"/>
              </a:solidFill>
              <a:latin typeface="Arial (Body)"/>
            </a:endParaRPr>
          </a:p>
          <a:p>
            <a:pPr marL="358775" indent="-358775" algn="just">
              <a:buFont typeface="Wingdings" pitchFamily="2" charset="2"/>
              <a:buChar char="ü"/>
            </a:pPr>
            <a:endParaRPr lang="en-US"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rPr>
              <a:t>Các trường hợp chia, tách, hợp nhất </a:t>
            </a:r>
            <a:r>
              <a:rPr lang="en-US" dirty="0" err="1" smtClean="0">
                <a:solidFill>
                  <a:srgbClr val="FF0000"/>
                </a:solidFill>
              </a:rPr>
              <a:t>khác</a:t>
            </a:r>
            <a:r>
              <a:rPr lang="vi-VN" dirty="0" smtClean="0">
                <a:solidFill>
                  <a:srgbClr val="FF0000"/>
                </a:solidFill>
              </a:rPr>
              <a:t> không thuộc các trường hợp nêu trên, căn cứ vào các nguyên tắc </a:t>
            </a:r>
            <a:r>
              <a:rPr lang="en-US" dirty="0" err="1" smtClean="0">
                <a:solidFill>
                  <a:srgbClr val="FF0000"/>
                </a:solidFill>
              </a:rPr>
              <a:t>của</a:t>
            </a:r>
            <a:r>
              <a:rPr lang="en-US" dirty="0" smtClean="0">
                <a:solidFill>
                  <a:srgbClr val="FF0000"/>
                </a:solidFill>
              </a:rPr>
              <a:t> VAS</a:t>
            </a:r>
            <a:r>
              <a:rPr lang="vi-VN" dirty="0" smtClean="0">
                <a:solidFill>
                  <a:srgbClr val="FF0000"/>
                </a:solidFill>
              </a:rPr>
              <a:t>, các hướng dẫn tại Thông tư này và bản chất của giao dịch để thực hiện việc kế toán cho phù hợp. Việc chia, tách, hợp nhất, sáp nhập trong các </a:t>
            </a:r>
            <a:r>
              <a:rPr lang="en-US" dirty="0" smtClean="0">
                <a:solidFill>
                  <a:srgbClr val="FF0000"/>
                </a:solidFill>
              </a:rPr>
              <a:t>DNNN</a:t>
            </a:r>
            <a:r>
              <a:rPr lang="vi-VN" dirty="0" smtClean="0">
                <a:solidFill>
                  <a:srgbClr val="FF0000"/>
                </a:solidFill>
              </a:rPr>
              <a:t> nếu có quy định khác thì thực hiện theo quy định của pháp luật đối với </a:t>
            </a:r>
            <a:r>
              <a:rPr lang="en-US" dirty="0" smtClean="0">
                <a:solidFill>
                  <a:srgbClr val="FF0000"/>
                </a:solidFill>
              </a:rPr>
              <a:t>DNNN</a:t>
            </a:r>
            <a:r>
              <a:rPr lang="vi-VN" dirty="0" smtClean="0">
                <a:solidFill>
                  <a:srgbClr val="FF0000"/>
                </a:solidFill>
              </a:rPr>
              <a:t>.</a:t>
            </a:r>
            <a:endParaRPr lang="en-US" sz="22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25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7070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solidFill>
                  <a:schemeClr val="tx1"/>
                </a:solidFill>
                <a:latin typeface="Arial (Body)"/>
              </a:rPr>
              <a:t>(14.5) </a:t>
            </a:r>
            <a:r>
              <a:rPr lang="vi-VN" sz="2000" dirty="0" smtClean="0">
                <a:latin typeface="Arial (Body)"/>
              </a:rPr>
              <a:t>Việc ghi sổ kế toán và lập B</a:t>
            </a:r>
            <a:r>
              <a:rPr lang="en-US" sz="2000" dirty="0" smtClean="0">
                <a:latin typeface="Arial (Body)"/>
              </a:rPr>
              <a:t>CTC</a:t>
            </a:r>
            <a:r>
              <a:rPr lang="vi-VN" sz="2000" dirty="0" smtClean="0">
                <a:latin typeface="Arial (Body)"/>
              </a:rPr>
              <a:t> của các doanh nghiệp liên quan khi chia, tách, hợp nhất, sáp nhập doanh nghiệp </a:t>
            </a:r>
            <a:endParaRPr lang="en-US" sz="2000" dirty="0" smtClean="0">
              <a:solidFill>
                <a:srgbClr val="FF0000"/>
              </a:solidFill>
              <a:latin typeface="Arial (Body)"/>
            </a:endParaRPr>
          </a:p>
          <a:p>
            <a:pPr algn="just">
              <a:defRPr/>
            </a:pPr>
            <a:endParaRPr lang="en-US" sz="900" dirty="0" smtClean="0">
              <a:solidFill>
                <a:srgbClr val="FF0000"/>
              </a:solidFill>
              <a:latin typeface="Arial (Body)"/>
            </a:endParaRPr>
          </a:p>
          <a:p>
            <a:pPr marL="358775" indent="-358775" algn="just">
              <a:buFont typeface="Wingdings" pitchFamily="2" charset="2"/>
              <a:buChar char="ü"/>
            </a:pPr>
            <a:endParaRPr lang="en-US" sz="800" dirty="0" smtClean="0">
              <a:solidFill>
                <a:srgbClr val="FF0000"/>
              </a:solidFill>
              <a:latin typeface="Arial (Body)"/>
            </a:endParaRPr>
          </a:p>
          <a:p>
            <a:pPr marL="342900" indent="-342900" algn="just">
              <a:buAutoNum type="alphaLcParenR"/>
            </a:pPr>
            <a:r>
              <a:rPr lang="vi-VN" dirty="0" smtClean="0">
                <a:latin typeface="Arial (Body)"/>
              </a:rPr>
              <a:t>Phần giá trị tài sản, nợ phải trả và vốn chủ sở hữu nhận về từ doanh nghiệp bị sáp nhập được doanh nghiệp nhận sáp nhập ghi nhận là số phát sinh trong kỳ trên sổ kế toán. </a:t>
            </a:r>
            <a:r>
              <a:rPr lang="vi-VN" dirty="0" smtClean="0">
                <a:solidFill>
                  <a:srgbClr val="FF0000"/>
                </a:solidFill>
                <a:latin typeface="Arial (Body)"/>
              </a:rPr>
              <a:t>Dòng số dư đầu kỳ của tài sản, nợ phải trả và vốn chủ sở hữu trên sổ kế toán của doanh nghiệp nhận sáp nhập không thay đổi.</a:t>
            </a:r>
            <a:endParaRPr lang="en-US" dirty="0" smtClean="0">
              <a:solidFill>
                <a:srgbClr val="FF0000"/>
              </a:solidFill>
              <a:latin typeface="Arial (Body)"/>
            </a:endParaRPr>
          </a:p>
          <a:p>
            <a:pPr marL="342900" indent="-342900" algn="just">
              <a:buAutoNum type="alphaLcParenR"/>
            </a:pPr>
            <a:endParaRPr lang="en-US" dirty="0" smtClean="0">
              <a:solidFill>
                <a:srgbClr val="FF0000"/>
              </a:solidFill>
              <a:latin typeface="Arial (Body)"/>
            </a:endParaRPr>
          </a:p>
          <a:p>
            <a:pPr marL="342900" indent="-342900" algn="just"/>
            <a:r>
              <a:rPr lang="en-US" dirty="0" smtClean="0">
                <a:latin typeface="Arial (Body)"/>
              </a:rPr>
              <a:t>     </a:t>
            </a:r>
            <a:r>
              <a:rPr lang="vi-VN" dirty="0" smtClean="0">
                <a:latin typeface="Arial (Body)"/>
              </a:rPr>
              <a:t>Phần giá trị tài sản, nợ phải trả và vốn chủ sở hữu nhận về từ doanh nghiệp bị sáp nhập sẽ được doanh nghiệp nhận sáp nhập tổng hợp để trình bày vào cột “Số cuối năm” trên </a:t>
            </a:r>
            <a:r>
              <a:rPr lang="en-US" dirty="0" smtClean="0">
                <a:latin typeface="Arial (Body)"/>
              </a:rPr>
              <a:t>SOFP,</a:t>
            </a:r>
            <a:r>
              <a:rPr lang="vi-VN" dirty="0" smtClean="0">
                <a:latin typeface="Arial (Body)"/>
              </a:rPr>
              <a:t> Cột “Số đầu năm” không thay đổi.</a:t>
            </a:r>
            <a:endParaRPr lang="en-US" dirty="0" smtClean="0">
              <a:latin typeface="Arial (Body)"/>
            </a:endParaRPr>
          </a:p>
          <a:p>
            <a:pPr marL="342900" indent="-342900" algn="just"/>
            <a:endParaRPr lang="en-US" sz="800" dirty="0" smtClean="0">
              <a:latin typeface="Arial (Body)"/>
            </a:endParaRPr>
          </a:p>
          <a:p>
            <a:pPr marL="342900" indent="-342900" algn="just"/>
            <a:r>
              <a:rPr lang="en-US" dirty="0" smtClean="0">
                <a:latin typeface="Arial (Body)"/>
              </a:rPr>
              <a:t>b</a:t>
            </a:r>
            <a:r>
              <a:rPr lang="vi-VN" dirty="0" smtClean="0">
                <a:latin typeface="Arial (Body)"/>
              </a:rPr>
              <a:t>) Phần giá trị tài sản, nợ phải trả và vốn chủ sở hữu nhận về từ doanh nghiệp bị hợp nhất được doanh nghiệp mới ghi nhận là số phát sinh trong kỳ trên sổ kế toán. Dòng số dư đầu kỳ của tài sản, nợ phải trả và vốn chủ sở hữu trên sổ kế toán của doanh nghiệp mới không có số liệu.</a:t>
            </a:r>
            <a:endParaRPr lang="en-US" dirty="0" smtClean="0">
              <a:latin typeface="Arial (Body)"/>
            </a:endParaRPr>
          </a:p>
          <a:p>
            <a:pPr marL="342900" indent="-342900" algn="just"/>
            <a:endParaRPr lang="en-US" sz="800" dirty="0" smtClean="0">
              <a:latin typeface="Arial (Body)"/>
            </a:endParaRPr>
          </a:p>
          <a:p>
            <a:pPr marL="342900" indent="-342900" algn="just"/>
            <a:r>
              <a:rPr lang="en-US" dirty="0" smtClean="0">
                <a:latin typeface="Arial (Body)"/>
              </a:rPr>
              <a:t>     </a:t>
            </a:r>
            <a:r>
              <a:rPr lang="vi-VN" dirty="0" smtClean="0">
                <a:latin typeface="Arial (Body)"/>
              </a:rPr>
              <a:t>Phần giá trị tài sản, nợ phải trả và vốn chủ sở hữu nhận về từ doanh nghiệp bị hợp nhất được doanh nghiệp mới tổng hợp để trình bày vào cột “Số cuối năm” trên </a:t>
            </a:r>
            <a:r>
              <a:rPr lang="en-US" dirty="0" smtClean="0">
                <a:latin typeface="Arial (Body)"/>
              </a:rPr>
              <a:t>SOFP, </a:t>
            </a:r>
            <a:r>
              <a:rPr lang="vi-VN" dirty="0" smtClean="0">
                <a:latin typeface="Arial (Body)"/>
              </a:rPr>
              <a:t>Cột “Số đầu năm” không có số liệu.</a:t>
            </a:r>
            <a:endParaRPr lang="en-US"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26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07831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dirty="0" smtClean="0">
              <a:latin typeface="Arial (Body)"/>
            </a:endParaRPr>
          </a:p>
          <a:p>
            <a:pPr algn="just"/>
            <a:r>
              <a:rPr lang="en-US" dirty="0" smtClean="0">
                <a:latin typeface="Arial (Body)"/>
              </a:rPr>
              <a:t>c</a:t>
            </a:r>
            <a:r>
              <a:rPr lang="vi-VN" dirty="0" smtClean="0">
                <a:latin typeface="Arial (Body)"/>
              </a:rPr>
              <a:t>) Phần giá trị tài sản, nợ phải trả và vốn chủ sở hữu trên sổ kế toán của doanh nghiệp bị chia bàn giao cho doanh nghiệp mới được ghi nhận là số phát sinh trên sổ kế toán của doanh nghiệp mới. Dòng số dư đầu kỳ của tài sản, nợ phải trả và vốn chủ sở hữu trên sổ kế toán của doanh nghiệp mới không có số liệu.</a:t>
            </a:r>
            <a:endParaRPr lang="en-US" dirty="0" smtClean="0">
              <a:latin typeface="Arial (Body)"/>
            </a:endParaRPr>
          </a:p>
          <a:p>
            <a:pPr algn="just"/>
            <a:endParaRPr lang="en-US" dirty="0" smtClean="0">
              <a:latin typeface="Arial (Body)"/>
            </a:endParaRPr>
          </a:p>
          <a:p>
            <a:pPr algn="just"/>
            <a:r>
              <a:rPr lang="en-US" dirty="0" smtClean="0">
                <a:latin typeface="Arial (Body)"/>
              </a:rPr>
              <a:t>d</a:t>
            </a:r>
            <a:r>
              <a:rPr lang="vi-VN" dirty="0" smtClean="0">
                <a:latin typeface="Arial (Body)"/>
              </a:rPr>
              <a:t>) Phần giá trị tài sản, nợ phải trả và vốn chủ sở hữu của doanh nghiệp bị tách bàn giao cho doanh nghiệp mới ghi nhận là số phát sinh trên sổ kế toán của doanh nghiệp mới. Dòng số dư đầu kỳ của tài sản, nợ phải trả và vốn chủ sở hữu trên sổ kế toán của doanh nghiệp mới không có số liệu. </a:t>
            </a:r>
            <a:r>
              <a:rPr lang="vi-VN" dirty="0" smtClean="0">
                <a:solidFill>
                  <a:srgbClr val="FF0000"/>
                </a:solidFill>
                <a:latin typeface="Arial (Body)"/>
              </a:rPr>
              <a:t>Dòng số dư đầu kỳ của tài sản, nợ phải trả và vốn chủ sở hữu trên sổ kế toán của doanh nghiệp bị tách không thay đổi.</a:t>
            </a:r>
            <a:endParaRPr lang="en-US" dirty="0" smtClean="0">
              <a:solidFill>
                <a:srgbClr val="FF0000"/>
              </a:solidFill>
              <a:latin typeface="Arial (Body)"/>
            </a:endParaRPr>
          </a:p>
          <a:p>
            <a:pPr algn="just"/>
            <a:endParaRPr lang="en-US" dirty="0" smtClean="0">
              <a:solidFill>
                <a:srgbClr val="FF0000"/>
              </a:solidFill>
              <a:latin typeface="Arial (Body)"/>
            </a:endParaRPr>
          </a:p>
          <a:p>
            <a:pPr algn="just"/>
            <a:r>
              <a:rPr lang="vi-VN" dirty="0" smtClean="0">
                <a:latin typeface="Arial (Body)"/>
              </a:rPr>
              <a:t>Phần giá trị tài sản, nợ phải trả và vốn chủ sở hữu kế thừa của doanh nghiệp bị chia, bị tách được doanh nghiệp mới tổng hợp để trình bày vào cột “Số cuối năm” trên Báo cáo tình hình tài chính. Cột “Số đầu năm” của doanh nghiệp mới không có số liệu. Cột “Số đầu năm” của doanh nghiệp bị tách không thay đổi.</a:t>
            </a:r>
            <a:endParaRPr lang="en-US" dirty="0" smtClean="0">
              <a:latin typeface="Arial (Body)"/>
            </a:endParaRPr>
          </a:p>
          <a:p>
            <a:pPr algn="just"/>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27</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403187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dirty="0" smtClean="0">
              <a:latin typeface="Arial (Body)"/>
            </a:endParaRPr>
          </a:p>
          <a:p>
            <a:pPr marL="358775" indent="-358775" algn="just"/>
            <a:r>
              <a:rPr lang="en-US" sz="2000" dirty="0" smtClean="0">
                <a:latin typeface="Arial (Body)"/>
              </a:rPr>
              <a:t>e</a:t>
            </a:r>
            <a:r>
              <a:rPr lang="vi-VN" sz="2000" dirty="0" smtClean="0">
                <a:latin typeface="Arial (Body)"/>
              </a:rPr>
              <a:t>) Doanh nghiệp nhận sáp nhập chỉ ghi nhận và trình bày số liệu của doanh nghiệp bị sáp nhập vào Báo cáo kết quả hoạt động kinh doanh và Báo cáo lưu chuyển tiền tệ của doanh nghiệp mình kể từ thời điểm sáp nhập đến cuối kỳ báo cáo vào trong cột “Năm nay”. </a:t>
            </a:r>
            <a:r>
              <a:rPr lang="vi-VN" sz="2000" dirty="0" smtClean="0">
                <a:solidFill>
                  <a:srgbClr val="FF0000"/>
                </a:solidFill>
                <a:latin typeface="Arial (Body)"/>
              </a:rPr>
              <a:t>Cột “Năm trước” của doanh nghiệp nhận sáp nhập không thay đổi.</a:t>
            </a:r>
            <a:endParaRPr lang="en-US" sz="2000" dirty="0" smtClean="0">
              <a:solidFill>
                <a:srgbClr val="FF0000"/>
              </a:solidFill>
              <a:latin typeface="Arial (Body)"/>
            </a:endParaRPr>
          </a:p>
          <a:p>
            <a:pPr marL="358775" indent="-358775" algn="just"/>
            <a:endParaRPr lang="en-US" sz="2000" dirty="0" smtClean="0">
              <a:latin typeface="Arial (Body)"/>
            </a:endParaRPr>
          </a:p>
          <a:p>
            <a:pPr marL="358775" indent="-358775" algn="just"/>
            <a:r>
              <a:rPr lang="en-US" sz="2000" dirty="0" smtClean="0">
                <a:latin typeface="Arial (Body)"/>
              </a:rPr>
              <a:t>f</a:t>
            </a:r>
            <a:r>
              <a:rPr lang="vi-VN" sz="2000" dirty="0" smtClean="0">
                <a:latin typeface="Arial (Body)"/>
              </a:rPr>
              <a:t>) Doanh nghiệp mới chỉ trình bày số liệu kể từ thời điểm chia, tách, hợp nhất doanh nghiệp đến cuối kỳ báo cáo đầu tiên vào trong cột “Năm nay”. Cột “Năm trước” của doanh nghiệp mới không có số liệu. </a:t>
            </a:r>
            <a:r>
              <a:rPr lang="vi-VN" sz="2000" dirty="0" smtClean="0">
                <a:solidFill>
                  <a:srgbClr val="FF0000"/>
                </a:solidFill>
                <a:latin typeface="Arial (Body)"/>
              </a:rPr>
              <a:t>Doanh nghiệp bị tách không còn ghi nhận và trình bày số liệu của doanh nghiệp tách kể từ thời điểm tách doanh nghiệp đến cuối kỳ báo cáo.</a:t>
            </a:r>
            <a:endParaRPr lang="en-US" sz="2000" dirty="0" smtClean="0">
              <a:solidFill>
                <a:srgbClr val="FF0000"/>
              </a:solidFill>
              <a:latin typeface="Arial (Body)"/>
            </a:endParaRPr>
          </a:p>
          <a:p>
            <a:pPr algn="just"/>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28</a:t>
            </a:fld>
            <a:endParaRPr lang="en-US"/>
          </a:p>
        </p:txBody>
      </p:sp>
      <p:sp>
        <p:nvSpPr>
          <p:cNvPr id="4" name="TextBox 3"/>
          <p:cNvSpPr txBox="1"/>
          <p:nvPr/>
        </p:nvSpPr>
        <p:spPr>
          <a:xfrm>
            <a:off x="0" y="0"/>
            <a:ext cx="9144000" cy="726352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2000" dirty="0" smtClean="0">
              <a:latin typeface="Arial (Body)"/>
            </a:endParaRPr>
          </a:p>
          <a:p>
            <a:pPr algn="just"/>
            <a:r>
              <a:rPr lang="en-US" sz="2000" dirty="0" smtClean="0">
                <a:latin typeface="Arial (Body)"/>
              </a:rPr>
              <a:t>(15) </a:t>
            </a:r>
            <a:r>
              <a:rPr lang="vi-VN" sz="2000" dirty="0" smtClean="0">
                <a:latin typeface="Arial (Body)"/>
              </a:rPr>
              <a:t>Nguyên tắc lập và trình bày B</a:t>
            </a:r>
            <a:r>
              <a:rPr lang="en-US" sz="2000" dirty="0" smtClean="0">
                <a:latin typeface="Arial (Body)"/>
              </a:rPr>
              <a:t>CTC</a:t>
            </a:r>
            <a:r>
              <a:rPr lang="vi-VN" sz="2000" dirty="0" smtClean="0">
                <a:latin typeface="Arial (Body)"/>
              </a:rPr>
              <a:t> khi doanh nghiệp không đáp ứng giả định hoạt động liên tục </a:t>
            </a:r>
            <a:r>
              <a:rPr lang="en-US" sz="2000" dirty="0" smtClean="0">
                <a:solidFill>
                  <a:srgbClr val="FF0000"/>
                </a:solidFill>
                <a:latin typeface="Arial (Body)"/>
              </a:rPr>
              <a:t>(</a:t>
            </a:r>
            <a:r>
              <a:rPr lang="en-US" sz="2000" dirty="0" err="1" smtClean="0">
                <a:solidFill>
                  <a:srgbClr val="FF0000"/>
                </a:solidFill>
                <a:latin typeface="Arial (Body)"/>
              </a:rPr>
              <a:t>căn</a:t>
            </a:r>
            <a:r>
              <a:rPr lang="en-US" sz="2000" dirty="0" smtClean="0">
                <a:solidFill>
                  <a:srgbClr val="FF0000"/>
                </a:solidFill>
                <a:latin typeface="Arial (Body)"/>
              </a:rPr>
              <a:t> </a:t>
            </a:r>
            <a:r>
              <a:rPr lang="en-US" sz="2000" dirty="0" err="1" smtClean="0">
                <a:solidFill>
                  <a:srgbClr val="FF0000"/>
                </a:solidFill>
                <a:latin typeface="Arial (Body)"/>
              </a:rPr>
              <a:t>bản</a:t>
            </a:r>
            <a:r>
              <a:rPr lang="en-US" sz="2000" dirty="0" smtClean="0">
                <a:solidFill>
                  <a:srgbClr val="FF0000"/>
                </a:solidFill>
                <a:latin typeface="Arial (Body)"/>
              </a:rPr>
              <a:t> </a:t>
            </a:r>
            <a:r>
              <a:rPr lang="en-US" sz="2000" dirty="0" err="1" smtClean="0">
                <a:solidFill>
                  <a:srgbClr val="FF0000"/>
                </a:solidFill>
                <a:latin typeface="Arial (Body)"/>
              </a:rPr>
              <a:t>không</a:t>
            </a:r>
            <a:r>
              <a:rPr lang="en-US" sz="2000" dirty="0" smtClean="0">
                <a:solidFill>
                  <a:srgbClr val="FF0000"/>
                </a:solidFill>
                <a:latin typeface="Arial (Body)"/>
              </a:rPr>
              <a:t> </a:t>
            </a:r>
            <a:r>
              <a:rPr lang="en-US" sz="2000" dirty="0" err="1" smtClean="0">
                <a:solidFill>
                  <a:srgbClr val="FF0000"/>
                </a:solidFill>
                <a:latin typeface="Arial (Body)"/>
              </a:rPr>
              <a:t>thay</a:t>
            </a:r>
            <a:r>
              <a:rPr lang="en-US" sz="2000" dirty="0" smtClean="0">
                <a:solidFill>
                  <a:srgbClr val="FF0000"/>
                </a:solidFill>
                <a:latin typeface="Arial (Body)"/>
              </a:rPr>
              <a:t> </a:t>
            </a:r>
            <a:r>
              <a:rPr lang="en-US" sz="2000" dirty="0" err="1" smtClean="0">
                <a:solidFill>
                  <a:srgbClr val="FF0000"/>
                </a:solidFill>
                <a:latin typeface="Arial (Body)"/>
              </a:rPr>
              <a:t>đổi</a:t>
            </a:r>
            <a:r>
              <a:rPr lang="en-US" sz="2000" dirty="0" smtClean="0">
                <a:solidFill>
                  <a:srgbClr val="FF0000"/>
                </a:solidFill>
                <a:latin typeface="Arial (Body)"/>
              </a:rPr>
              <a:t> so </a:t>
            </a:r>
            <a:r>
              <a:rPr lang="en-US" sz="2000" dirty="0" err="1" smtClean="0">
                <a:solidFill>
                  <a:srgbClr val="FF0000"/>
                </a:solidFill>
                <a:latin typeface="Arial (Body)"/>
              </a:rPr>
              <a:t>với</a:t>
            </a:r>
            <a:r>
              <a:rPr lang="en-US" sz="2000" dirty="0" smtClean="0">
                <a:solidFill>
                  <a:srgbClr val="FF0000"/>
                </a:solidFill>
                <a:latin typeface="Arial (Body)"/>
              </a:rPr>
              <a:t> TT 200)</a:t>
            </a:r>
          </a:p>
          <a:p>
            <a:pPr algn="just"/>
            <a:endParaRPr lang="en-US" sz="2000" dirty="0" smtClean="0">
              <a:latin typeface="Arial (Body)"/>
            </a:endParaRPr>
          </a:p>
          <a:p>
            <a:pPr marL="173038" lvl="0" indent="-173038" algn="just">
              <a:buFont typeface="Wingdings" pitchFamily="2" charset="2"/>
              <a:buChar char="ü"/>
            </a:pPr>
            <a:r>
              <a:rPr lang="vi-VN" sz="2000" dirty="0" smtClean="0">
                <a:latin typeface="Arial (Body)"/>
              </a:rPr>
              <a:t>Doanh nghiệp bị coi là không hoạt động liên tục nếu dự kiến bị giải thể</a:t>
            </a:r>
            <a:r>
              <a:rPr lang="en-US" sz="2000" dirty="0" smtClean="0">
                <a:latin typeface="Arial (Body)"/>
              </a:rPr>
              <a:t>,</a:t>
            </a:r>
            <a:r>
              <a:rPr lang="vi-VN" sz="2000" dirty="0" smtClean="0">
                <a:latin typeface="Arial (Body)"/>
              </a:rPr>
              <a:t> phá sản</a:t>
            </a:r>
            <a:r>
              <a:rPr lang="en-US" sz="2000" dirty="0" smtClean="0">
                <a:latin typeface="Arial (Body)"/>
              </a:rPr>
              <a:t>, </a:t>
            </a:r>
            <a:r>
              <a:rPr lang="vi-VN" sz="2000" dirty="0" smtClean="0">
                <a:latin typeface="Arial (Body)"/>
              </a:rPr>
              <a:t>ngừng </a:t>
            </a:r>
            <a:r>
              <a:rPr lang="en-US" sz="2000" dirty="0" err="1" smtClean="0">
                <a:latin typeface="Arial (Body)"/>
              </a:rPr>
              <a:t>hoạt</a:t>
            </a:r>
            <a:r>
              <a:rPr lang="en-US" sz="2000" dirty="0" smtClean="0">
                <a:latin typeface="Arial (Body)"/>
              </a:rPr>
              <a:t> </a:t>
            </a:r>
            <a:r>
              <a:rPr lang="en-US" sz="2000" dirty="0" err="1" smtClean="0">
                <a:latin typeface="Arial (Body)"/>
              </a:rPr>
              <a:t>động</a:t>
            </a:r>
            <a:r>
              <a:rPr lang="vi-VN" sz="2000" dirty="0" smtClean="0">
                <a:latin typeface="Arial (Body)"/>
              </a:rPr>
              <a:t> hoặc thu hẹp đáng kể quy mô hoạt động theo quy định trong thời hạn từ 12 tháng trở xuống kể từ thời điểm kết thúc kỳ kế toán. Doanh nghiệp phải thuyết minh về tình hình hoạt động liên tục khi có yếu tố không chắc chắn trọng yếu có thể gây ra sự nghi ngờ lớn về khả năng hoạt động liên tục.</a:t>
            </a:r>
            <a:endParaRPr lang="en-US" sz="2000" dirty="0" smtClean="0">
              <a:latin typeface="Arial (Body)"/>
            </a:endParaRPr>
          </a:p>
          <a:p>
            <a:pPr marL="173038" indent="-173038" algn="just"/>
            <a:endParaRPr lang="en-US" sz="2000" dirty="0" smtClean="0">
              <a:latin typeface="Arial (Body)"/>
            </a:endParaRPr>
          </a:p>
          <a:p>
            <a:pPr marL="173038" indent="-173038" algn="just">
              <a:buFont typeface="Wingdings" pitchFamily="2" charset="2"/>
              <a:buChar char="ü"/>
            </a:pPr>
            <a:r>
              <a:rPr lang="en-US" sz="2000" dirty="0" smtClean="0">
                <a:latin typeface="Arial (Body)"/>
              </a:rPr>
              <a:t>D</a:t>
            </a:r>
            <a:r>
              <a:rPr lang="vi-VN" sz="2000" dirty="0" smtClean="0">
                <a:latin typeface="Arial (Body)"/>
              </a:rPr>
              <a:t>oanh nghiệp vẫn hoạt động liên tục</a:t>
            </a:r>
            <a:r>
              <a:rPr lang="en-US" sz="2000" dirty="0" smtClean="0">
                <a:latin typeface="Arial (Body)"/>
              </a:rPr>
              <a:t> t</a:t>
            </a:r>
            <a:r>
              <a:rPr lang="vi-VN" sz="2000" dirty="0" smtClean="0">
                <a:latin typeface="Arial (Body)"/>
              </a:rPr>
              <a:t>rong một số trường hợp sau, :</a:t>
            </a:r>
            <a:endParaRPr lang="en-US" sz="2000" dirty="0" smtClean="0">
              <a:latin typeface="Arial (Body)"/>
            </a:endParaRPr>
          </a:p>
          <a:p>
            <a:pPr marL="173038" indent="-173038" algn="just">
              <a:buFont typeface="Times New Roman" pitchFamily="18" charset="0"/>
              <a:buChar char="●"/>
            </a:pPr>
            <a:r>
              <a:rPr lang="vi-VN" sz="2000" dirty="0" smtClean="0">
                <a:latin typeface="Arial (Body)"/>
              </a:rPr>
              <a:t>Chuyển đổi loại hình doanh nghiệp, bao gồm cả việc cổ phần hóa một doanh nghiệp Nhà nước thành công ty cổ phần;</a:t>
            </a:r>
            <a:endParaRPr lang="en-US" sz="2000" dirty="0" smtClean="0">
              <a:latin typeface="Arial (Body)"/>
            </a:endParaRPr>
          </a:p>
          <a:p>
            <a:pPr marL="173038" indent="-173038" algn="just">
              <a:buFont typeface="Times New Roman" pitchFamily="18" charset="0"/>
              <a:buChar char="●"/>
            </a:pPr>
            <a:r>
              <a:rPr lang="vi-VN" sz="2000" dirty="0" smtClean="0">
                <a:solidFill>
                  <a:srgbClr val="FF0000"/>
                </a:solidFill>
                <a:latin typeface="Arial (Body)"/>
              </a:rPr>
              <a:t>Bị chia, tách, hợp nhất, sáp nhập doanh nghiệp;</a:t>
            </a:r>
            <a:endParaRPr lang="en-US" sz="2000" dirty="0" smtClean="0">
              <a:solidFill>
                <a:srgbClr val="FF0000"/>
              </a:solidFill>
              <a:latin typeface="Arial (Body)"/>
            </a:endParaRPr>
          </a:p>
          <a:p>
            <a:pPr marL="173038" indent="-173038" algn="just">
              <a:buFont typeface="Times New Roman" pitchFamily="18" charset="0"/>
              <a:buChar char="●"/>
            </a:pPr>
            <a:r>
              <a:rPr lang="vi-VN" sz="2000" dirty="0" smtClean="0">
                <a:latin typeface="Arial (Body)"/>
              </a:rPr>
              <a:t>Việc chuyển một doanh nghiệp (công ty con) thành một đơn vị trực thuộc (chi nhánh) hoặc ngược lại.</a:t>
            </a:r>
            <a:endParaRPr lang="en-US" sz="2000" dirty="0" smtClean="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29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489364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dirty="0" smtClean="0">
                <a:solidFill>
                  <a:srgbClr val="FF0000"/>
                </a:solidFill>
                <a:latin typeface="Arial (Body)"/>
              </a:rPr>
              <a:t>(16) </a:t>
            </a:r>
            <a:r>
              <a:rPr lang="en-US" sz="2400" dirty="0" err="1" smtClean="0">
                <a:solidFill>
                  <a:srgbClr val="FF0000"/>
                </a:solidFill>
                <a:latin typeface="Arial (Body)"/>
              </a:rPr>
              <a:t>Bổ</a:t>
            </a:r>
            <a:r>
              <a:rPr lang="en-US" sz="2400" dirty="0" smtClean="0">
                <a:solidFill>
                  <a:srgbClr val="FF0000"/>
                </a:solidFill>
                <a:latin typeface="Arial (Body)"/>
              </a:rPr>
              <a:t> sung </a:t>
            </a:r>
            <a:r>
              <a:rPr lang="en-US" sz="2400" dirty="0" err="1" smtClean="0">
                <a:solidFill>
                  <a:srgbClr val="FF0000"/>
                </a:solidFill>
                <a:latin typeface="Arial (Body)"/>
              </a:rPr>
              <a:t>phương</a:t>
            </a:r>
            <a:r>
              <a:rPr lang="en-US" sz="2400" dirty="0" smtClean="0">
                <a:solidFill>
                  <a:srgbClr val="FF0000"/>
                </a:solidFill>
                <a:latin typeface="Arial (Body)"/>
              </a:rPr>
              <a:t> </a:t>
            </a:r>
            <a:r>
              <a:rPr lang="en-US" sz="2400" dirty="0" err="1" smtClean="0">
                <a:solidFill>
                  <a:srgbClr val="FF0000"/>
                </a:solidFill>
                <a:latin typeface="Arial (Body)"/>
              </a:rPr>
              <a:t>pháp</a:t>
            </a:r>
            <a:r>
              <a:rPr lang="en-US" sz="2400" dirty="0" smtClean="0">
                <a:solidFill>
                  <a:srgbClr val="FF0000"/>
                </a:solidFill>
                <a:latin typeface="Arial (Body)"/>
              </a:rPr>
              <a:t> </a:t>
            </a:r>
            <a:r>
              <a:rPr lang="en-US" sz="2400" dirty="0" err="1" smtClean="0">
                <a:solidFill>
                  <a:srgbClr val="FF0000"/>
                </a:solidFill>
                <a:latin typeface="Arial (Body)"/>
              </a:rPr>
              <a:t>hồi</a:t>
            </a:r>
            <a:r>
              <a:rPr lang="en-US" sz="2400" dirty="0" smtClean="0">
                <a:solidFill>
                  <a:srgbClr val="FF0000"/>
                </a:solidFill>
                <a:latin typeface="Arial (Body)"/>
              </a:rPr>
              <a:t> </a:t>
            </a:r>
            <a:r>
              <a:rPr lang="en-US" sz="2400" dirty="0" err="1" smtClean="0">
                <a:solidFill>
                  <a:srgbClr val="FF0000"/>
                </a:solidFill>
                <a:latin typeface="Arial (Body)"/>
              </a:rPr>
              <a:t>tố</a:t>
            </a:r>
            <a:r>
              <a:rPr lang="en-US" sz="2400" dirty="0" smtClean="0">
                <a:solidFill>
                  <a:srgbClr val="FF0000"/>
                </a:solidFill>
                <a:latin typeface="Arial (Body)"/>
              </a:rPr>
              <a:t> </a:t>
            </a:r>
            <a:r>
              <a:rPr lang="en-US" sz="2400" dirty="0" err="1" smtClean="0">
                <a:solidFill>
                  <a:srgbClr val="FF0000"/>
                </a:solidFill>
                <a:latin typeface="Arial (Body)"/>
              </a:rPr>
              <a:t>đơn</a:t>
            </a:r>
            <a:r>
              <a:rPr lang="en-US" sz="2400" dirty="0" smtClean="0">
                <a:solidFill>
                  <a:srgbClr val="FF0000"/>
                </a:solidFill>
                <a:latin typeface="Arial (Body)"/>
              </a:rPr>
              <a:t> </a:t>
            </a:r>
            <a:r>
              <a:rPr lang="en-US" sz="2400" dirty="0" err="1" smtClean="0">
                <a:solidFill>
                  <a:srgbClr val="FF0000"/>
                </a:solidFill>
                <a:latin typeface="Arial (Body)"/>
              </a:rPr>
              <a:t>giản</a:t>
            </a:r>
            <a:r>
              <a:rPr lang="en-US" sz="2400" dirty="0" smtClean="0">
                <a:solidFill>
                  <a:srgbClr val="FF0000"/>
                </a:solidFill>
                <a:latin typeface="Arial (Body)"/>
              </a:rPr>
              <a:t>: </a:t>
            </a:r>
            <a:r>
              <a:rPr lang="en-US" sz="2400" dirty="0" err="1" smtClean="0">
                <a:solidFill>
                  <a:srgbClr val="FF0000"/>
                </a:solidFill>
                <a:latin typeface="Arial (Body)"/>
              </a:rPr>
              <a:t>Chỉ</a:t>
            </a:r>
            <a:r>
              <a:rPr lang="en-US" sz="2400" dirty="0" smtClean="0">
                <a:solidFill>
                  <a:srgbClr val="FF0000"/>
                </a:solidFill>
                <a:latin typeface="Arial (Body)"/>
              </a:rPr>
              <a:t> </a:t>
            </a:r>
            <a:r>
              <a:rPr lang="en-US" sz="2400" dirty="0" err="1" smtClean="0">
                <a:solidFill>
                  <a:srgbClr val="FF0000"/>
                </a:solidFill>
                <a:latin typeface="Arial (Body)"/>
              </a:rPr>
              <a:t>điều</a:t>
            </a:r>
            <a:r>
              <a:rPr lang="en-US" sz="2400" dirty="0" smtClean="0">
                <a:solidFill>
                  <a:srgbClr val="FF0000"/>
                </a:solidFill>
                <a:latin typeface="Arial (Body)"/>
              </a:rPr>
              <a:t> </a:t>
            </a:r>
            <a:r>
              <a:rPr lang="en-US" sz="2400" dirty="0" err="1" smtClean="0">
                <a:solidFill>
                  <a:srgbClr val="FF0000"/>
                </a:solidFill>
                <a:latin typeface="Arial (Body)"/>
              </a:rPr>
              <a:t>chỉnh</a:t>
            </a:r>
            <a:r>
              <a:rPr lang="en-US" sz="2400" dirty="0" smtClean="0">
                <a:solidFill>
                  <a:srgbClr val="FF0000"/>
                </a:solidFill>
                <a:latin typeface="Arial (Body)"/>
              </a:rPr>
              <a:t> </a:t>
            </a:r>
            <a:r>
              <a:rPr lang="en-US" sz="2400" dirty="0" err="1" smtClean="0">
                <a:solidFill>
                  <a:srgbClr val="FF0000"/>
                </a:solidFill>
                <a:latin typeface="Arial (Body)"/>
              </a:rPr>
              <a:t>số</a:t>
            </a:r>
            <a:r>
              <a:rPr lang="en-US" sz="2400" dirty="0" smtClean="0">
                <a:solidFill>
                  <a:srgbClr val="FF0000"/>
                </a:solidFill>
                <a:latin typeface="Arial (Body)"/>
              </a:rPr>
              <a:t> </a:t>
            </a:r>
            <a:r>
              <a:rPr lang="en-US" sz="2400" dirty="0" err="1" smtClean="0">
                <a:solidFill>
                  <a:srgbClr val="FF0000"/>
                </a:solidFill>
                <a:latin typeface="Arial (Body)"/>
              </a:rPr>
              <a:t>dư</a:t>
            </a:r>
            <a:r>
              <a:rPr lang="en-US" sz="2400" dirty="0" smtClean="0">
                <a:solidFill>
                  <a:srgbClr val="FF0000"/>
                </a:solidFill>
                <a:latin typeface="Arial (Body)"/>
              </a:rPr>
              <a:t> </a:t>
            </a:r>
            <a:r>
              <a:rPr lang="en-US" sz="2400" dirty="0" err="1" smtClean="0">
                <a:solidFill>
                  <a:srgbClr val="FF0000"/>
                </a:solidFill>
                <a:latin typeface="Arial (Body)"/>
              </a:rPr>
              <a:t>đầu</a:t>
            </a:r>
            <a:r>
              <a:rPr lang="en-US" sz="2400" dirty="0" smtClean="0">
                <a:solidFill>
                  <a:srgbClr val="FF0000"/>
                </a:solidFill>
                <a:latin typeface="Arial (Body)"/>
              </a:rPr>
              <a:t> </a:t>
            </a:r>
            <a:r>
              <a:rPr lang="en-US" sz="2400" dirty="0" err="1" smtClean="0">
                <a:solidFill>
                  <a:srgbClr val="FF0000"/>
                </a:solidFill>
                <a:latin typeface="Arial (Body)"/>
              </a:rPr>
              <a:t>kỳ</a:t>
            </a:r>
            <a:endParaRPr lang="en-US" sz="2400" dirty="0" smtClean="0">
              <a:solidFill>
                <a:srgbClr val="FF0000"/>
              </a:solidFill>
              <a:latin typeface="Arial (Body)"/>
            </a:endParaRPr>
          </a:p>
          <a:p>
            <a:endParaRPr lang="en-US" sz="2400" b="1" dirty="0" smtClean="0">
              <a:latin typeface="Arial (Body)"/>
            </a:endParaRPr>
          </a:p>
          <a:p>
            <a:r>
              <a:rPr lang="en-US" sz="2400" dirty="0" smtClean="0">
                <a:solidFill>
                  <a:srgbClr val="FF0000"/>
                </a:solidFill>
                <a:latin typeface="Arial (Body)"/>
              </a:rPr>
              <a:t>(17). </a:t>
            </a:r>
            <a:r>
              <a:rPr lang="en-US" sz="2400" dirty="0" err="1" smtClean="0">
                <a:solidFill>
                  <a:srgbClr val="FF0000"/>
                </a:solidFill>
                <a:latin typeface="Arial (Body)"/>
              </a:rPr>
              <a:t>Thay</a:t>
            </a:r>
            <a:r>
              <a:rPr lang="en-US" sz="2400" dirty="0" smtClean="0">
                <a:solidFill>
                  <a:srgbClr val="FF0000"/>
                </a:solidFill>
                <a:latin typeface="Arial (Body)"/>
              </a:rPr>
              <a:t> </a:t>
            </a:r>
            <a:r>
              <a:rPr lang="en-US" sz="2400" dirty="0" err="1" smtClean="0">
                <a:solidFill>
                  <a:srgbClr val="FF0000"/>
                </a:solidFill>
                <a:latin typeface="Arial (Body)"/>
              </a:rPr>
              <a:t>đổi</a:t>
            </a:r>
            <a:r>
              <a:rPr lang="en-US" sz="2400" dirty="0" smtClean="0">
                <a:solidFill>
                  <a:srgbClr val="FF0000"/>
                </a:solidFill>
                <a:latin typeface="Arial (Body)"/>
              </a:rPr>
              <a:t> </a:t>
            </a:r>
            <a:r>
              <a:rPr lang="en-US" sz="2400" dirty="0" err="1" smtClean="0">
                <a:solidFill>
                  <a:srgbClr val="FF0000"/>
                </a:solidFill>
                <a:latin typeface="Arial (Body)"/>
              </a:rPr>
              <a:t>một</a:t>
            </a:r>
            <a:r>
              <a:rPr lang="en-US" sz="2400" dirty="0" smtClean="0">
                <a:solidFill>
                  <a:srgbClr val="FF0000"/>
                </a:solidFill>
                <a:latin typeface="Arial (Body)"/>
              </a:rPr>
              <a:t> </a:t>
            </a:r>
            <a:r>
              <a:rPr lang="en-US" sz="2400" dirty="0" err="1" smtClean="0">
                <a:solidFill>
                  <a:srgbClr val="FF0000"/>
                </a:solidFill>
                <a:latin typeface="Arial (Body)"/>
              </a:rPr>
              <a:t>số</a:t>
            </a:r>
            <a:r>
              <a:rPr lang="en-US" sz="2400" dirty="0" smtClean="0">
                <a:solidFill>
                  <a:srgbClr val="FF0000"/>
                </a:solidFill>
                <a:latin typeface="Arial (Body)"/>
              </a:rPr>
              <a:t> </a:t>
            </a:r>
            <a:r>
              <a:rPr lang="en-US" sz="2400" dirty="0" err="1" smtClean="0">
                <a:solidFill>
                  <a:srgbClr val="FF0000"/>
                </a:solidFill>
                <a:latin typeface="Arial (Body)"/>
              </a:rPr>
              <a:t>chỉ</a:t>
            </a:r>
            <a:r>
              <a:rPr lang="en-US" sz="2400" dirty="0" smtClean="0">
                <a:solidFill>
                  <a:srgbClr val="FF0000"/>
                </a:solidFill>
                <a:latin typeface="Arial (Body)"/>
              </a:rPr>
              <a:t> </a:t>
            </a:r>
            <a:r>
              <a:rPr lang="en-US" sz="2400" dirty="0" err="1" smtClean="0">
                <a:solidFill>
                  <a:srgbClr val="FF0000"/>
                </a:solidFill>
                <a:latin typeface="Arial (Body)"/>
              </a:rPr>
              <a:t>tiêu</a:t>
            </a:r>
            <a:r>
              <a:rPr lang="en-US" sz="2400" dirty="0" smtClean="0">
                <a:solidFill>
                  <a:srgbClr val="FF0000"/>
                </a:solidFill>
                <a:latin typeface="Arial (Body)"/>
              </a:rPr>
              <a:t> </a:t>
            </a:r>
            <a:r>
              <a:rPr lang="en-US" sz="2400" dirty="0" err="1" smtClean="0">
                <a:solidFill>
                  <a:srgbClr val="FF0000"/>
                </a:solidFill>
                <a:latin typeface="Arial (Body)"/>
              </a:rPr>
              <a:t>của</a:t>
            </a:r>
            <a:r>
              <a:rPr lang="en-US" sz="2400" dirty="0" smtClean="0">
                <a:solidFill>
                  <a:srgbClr val="FF0000"/>
                </a:solidFill>
                <a:latin typeface="Arial (Body)"/>
              </a:rPr>
              <a:t> BCTC</a:t>
            </a:r>
          </a:p>
          <a:p>
            <a:endParaRPr lang="en-US" sz="900" dirty="0" smtClean="0">
              <a:solidFill>
                <a:srgbClr val="FF0000"/>
              </a:solidFill>
              <a:latin typeface="Arial (Body)"/>
            </a:endParaRPr>
          </a:p>
          <a:p>
            <a:pPr algn="just"/>
            <a:r>
              <a:rPr lang="en-US" sz="2200" dirty="0" smtClean="0">
                <a:solidFill>
                  <a:srgbClr val="FF0000"/>
                </a:solidFill>
                <a:latin typeface="Arial (Body)"/>
              </a:rPr>
              <a:t>(17.1) </a:t>
            </a:r>
            <a:r>
              <a:rPr lang="en-US" sz="2200" dirty="0" err="1" smtClean="0">
                <a:solidFill>
                  <a:srgbClr val="FF0000"/>
                </a:solidFill>
                <a:latin typeface="Arial (Body)"/>
              </a:rPr>
              <a:t>Bổ</a:t>
            </a:r>
            <a:r>
              <a:rPr lang="en-US" sz="2200" dirty="0" smtClean="0">
                <a:solidFill>
                  <a:srgbClr val="FF0000"/>
                </a:solidFill>
                <a:latin typeface="Arial (Body)"/>
              </a:rPr>
              <a:t> sung </a:t>
            </a:r>
            <a:r>
              <a:rPr lang="en-US" sz="2200" dirty="0" err="1" smtClean="0">
                <a:solidFill>
                  <a:srgbClr val="FF0000"/>
                </a:solidFill>
                <a:latin typeface="Arial (Body)"/>
              </a:rPr>
              <a:t>một</a:t>
            </a:r>
            <a:r>
              <a:rPr lang="en-US" sz="2200" dirty="0" smtClean="0">
                <a:solidFill>
                  <a:srgbClr val="FF0000"/>
                </a:solidFill>
                <a:latin typeface="Arial (Body)"/>
              </a:rPr>
              <a:t> </a:t>
            </a:r>
            <a:r>
              <a:rPr lang="en-US" sz="2200" dirty="0" err="1" smtClean="0">
                <a:solidFill>
                  <a:srgbClr val="FF0000"/>
                </a:solidFill>
                <a:latin typeface="Arial (Body)"/>
              </a:rPr>
              <a:t>số</a:t>
            </a:r>
            <a:r>
              <a:rPr lang="en-US" sz="2200" dirty="0" smtClean="0">
                <a:solidFill>
                  <a:srgbClr val="FF0000"/>
                </a:solidFill>
                <a:latin typeface="Arial (Body)"/>
              </a:rPr>
              <a:t> </a:t>
            </a:r>
            <a:r>
              <a:rPr lang="en-US" sz="2200" dirty="0" err="1" smtClean="0">
                <a:solidFill>
                  <a:srgbClr val="FF0000"/>
                </a:solidFill>
                <a:latin typeface="Arial (Body)"/>
              </a:rPr>
              <a:t>chỉ</a:t>
            </a:r>
            <a:r>
              <a:rPr lang="en-US" sz="2200" dirty="0" smtClean="0">
                <a:solidFill>
                  <a:srgbClr val="FF0000"/>
                </a:solidFill>
                <a:latin typeface="Arial (Body)"/>
              </a:rPr>
              <a:t> </a:t>
            </a:r>
            <a:r>
              <a:rPr lang="en-US" sz="2200" dirty="0" err="1" smtClean="0">
                <a:solidFill>
                  <a:srgbClr val="FF0000"/>
                </a:solidFill>
                <a:latin typeface="Arial (Body)"/>
              </a:rPr>
              <a:t>tiêu</a:t>
            </a:r>
            <a:r>
              <a:rPr lang="en-US" sz="2200" dirty="0" smtClean="0">
                <a:solidFill>
                  <a:srgbClr val="FF0000"/>
                </a:solidFill>
                <a:latin typeface="Arial (Body)"/>
              </a:rPr>
              <a:t> </a:t>
            </a:r>
            <a:r>
              <a:rPr lang="en-US" sz="2200" dirty="0" err="1" smtClean="0">
                <a:solidFill>
                  <a:srgbClr val="FF0000"/>
                </a:solidFill>
                <a:latin typeface="Arial (Body)"/>
              </a:rPr>
              <a:t>sau</a:t>
            </a:r>
            <a:r>
              <a:rPr lang="en-US" sz="2200" dirty="0" smtClean="0">
                <a:solidFill>
                  <a:srgbClr val="FF0000"/>
                </a:solidFill>
                <a:latin typeface="Arial (Body)"/>
              </a:rPr>
              <a:t>:</a:t>
            </a:r>
          </a:p>
          <a:p>
            <a:pPr marL="809625" indent="-809625" algn="just">
              <a:buFont typeface="Wingdings" pitchFamily="2" charset="2"/>
              <a:buChar char="ü"/>
            </a:pPr>
            <a:r>
              <a:rPr lang="en-US" sz="2200" dirty="0" smtClean="0">
                <a:solidFill>
                  <a:srgbClr val="FF0000"/>
                </a:solidFill>
                <a:latin typeface="Arial (Body)"/>
              </a:rPr>
              <a:t>Tài </a:t>
            </a:r>
            <a:r>
              <a:rPr lang="en-US" sz="2200" dirty="0" err="1" smtClean="0">
                <a:solidFill>
                  <a:srgbClr val="FF0000"/>
                </a:solidFill>
                <a:latin typeface="Arial (Body)"/>
              </a:rPr>
              <a:t>sản</a:t>
            </a:r>
            <a:r>
              <a:rPr lang="en-US" sz="2200" dirty="0" smtClean="0">
                <a:solidFill>
                  <a:srgbClr val="FF0000"/>
                </a:solidFill>
                <a:latin typeface="Arial (Body)"/>
              </a:rPr>
              <a:t> </a:t>
            </a:r>
            <a:r>
              <a:rPr lang="en-US" sz="2200" dirty="0" err="1" smtClean="0">
                <a:solidFill>
                  <a:srgbClr val="FF0000"/>
                </a:solidFill>
                <a:latin typeface="Arial (Body)"/>
              </a:rPr>
              <a:t>sinh</a:t>
            </a:r>
            <a:r>
              <a:rPr lang="en-US" sz="2200" dirty="0" smtClean="0">
                <a:solidFill>
                  <a:srgbClr val="FF0000"/>
                </a:solidFill>
                <a:latin typeface="Arial (Body)"/>
              </a:rPr>
              <a:t> </a:t>
            </a:r>
            <a:r>
              <a:rPr lang="en-US" sz="2200" dirty="0" err="1" smtClean="0">
                <a:solidFill>
                  <a:srgbClr val="FF0000"/>
                </a:solidFill>
                <a:latin typeface="Arial (Body)"/>
              </a:rPr>
              <a:t>học</a:t>
            </a:r>
            <a:r>
              <a:rPr lang="en-US" sz="2200" dirty="0" smtClean="0">
                <a:solidFill>
                  <a:srgbClr val="FF0000"/>
                </a:solidFill>
                <a:latin typeface="Arial (Body)"/>
              </a:rPr>
              <a:t> </a:t>
            </a:r>
            <a:r>
              <a:rPr lang="en-US" sz="2200" dirty="0" err="1" smtClean="0">
                <a:solidFill>
                  <a:srgbClr val="FF0000"/>
                </a:solidFill>
                <a:latin typeface="Arial (Body)"/>
              </a:rPr>
              <a:t>ngắn</a:t>
            </a:r>
            <a:r>
              <a:rPr lang="en-US" sz="2200" dirty="0" smtClean="0">
                <a:solidFill>
                  <a:srgbClr val="FF0000"/>
                </a:solidFill>
                <a:latin typeface="Arial (Body)"/>
              </a:rPr>
              <a:t> </a:t>
            </a:r>
            <a:r>
              <a:rPr lang="en-US" sz="2200" dirty="0" err="1" smtClean="0">
                <a:solidFill>
                  <a:srgbClr val="FF0000"/>
                </a:solidFill>
                <a:latin typeface="Arial (Body)"/>
              </a:rPr>
              <a:t>hạn</a:t>
            </a:r>
            <a:r>
              <a:rPr lang="en-US" sz="2200" dirty="0" smtClean="0">
                <a:solidFill>
                  <a:srgbClr val="FF0000"/>
                </a:solidFill>
                <a:latin typeface="Arial (Body)"/>
              </a:rPr>
              <a:t> và </a:t>
            </a:r>
            <a:r>
              <a:rPr lang="en-US" sz="2200" dirty="0" err="1" smtClean="0">
                <a:solidFill>
                  <a:srgbClr val="FF0000"/>
                </a:solidFill>
                <a:latin typeface="Arial (Body)"/>
              </a:rPr>
              <a:t>dài</a:t>
            </a:r>
            <a:r>
              <a:rPr lang="en-US" sz="2200" dirty="0" smtClean="0">
                <a:solidFill>
                  <a:srgbClr val="FF0000"/>
                </a:solidFill>
                <a:latin typeface="Arial (Body)"/>
              </a:rPr>
              <a:t> </a:t>
            </a:r>
            <a:r>
              <a:rPr lang="en-US" sz="2200" dirty="0" err="1" smtClean="0">
                <a:solidFill>
                  <a:srgbClr val="FF0000"/>
                </a:solidFill>
                <a:latin typeface="Arial (Body)"/>
              </a:rPr>
              <a:t>hạn</a:t>
            </a:r>
            <a:r>
              <a:rPr lang="en-US" sz="2200" dirty="0" smtClean="0">
                <a:solidFill>
                  <a:srgbClr val="FF0000"/>
                </a:solidFill>
                <a:latin typeface="Arial (Body)"/>
              </a:rPr>
              <a:t>;</a:t>
            </a:r>
          </a:p>
          <a:p>
            <a:pPr marL="809625" indent="-809625" algn="just">
              <a:buFont typeface="Wingdings" pitchFamily="2" charset="2"/>
              <a:buChar char="ü"/>
            </a:pPr>
            <a:r>
              <a:rPr lang="en-US" sz="2200" dirty="0" err="1" smtClean="0">
                <a:solidFill>
                  <a:srgbClr val="FF0000"/>
                </a:solidFill>
                <a:latin typeface="Arial (Body)"/>
              </a:rPr>
              <a:t>Phải</a:t>
            </a:r>
            <a:r>
              <a:rPr lang="en-US" sz="2200" dirty="0" smtClean="0">
                <a:solidFill>
                  <a:srgbClr val="FF0000"/>
                </a:solidFill>
                <a:latin typeface="Arial (Body)"/>
              </a:rPr>
              <a:t> </a:t>
            </a:r>
            <a:r>
              <a:rPr lang="en-US" sz="2200" dirty="0" err="1" smtClean="0">
                <a:solidFill>
                  <a:srgbClr val="FF0000"/>
                </a:solidFill>
                <a:latin typeface="Arial (Body)"/>
              </a:rPr>
              <a:t>trả</a:t>
            </a:r>
            <a:r>
              <a:rPr lang="en-US" sz="2200" dirty="0" smtClean="0">
                <a:solidFill>
                  <a:srgbClr val="FF0000"/>
                </a:solidFill>
                <a:latin typeface="Arial (Body)"/>
              </a:rPr>
              <a:t> </a:t>
            </a:r>
            <a:r>
              <a:rPr lang="en-US" sz="2200" dirty="0" err="1" smtClean="0">
                <a:solidFill>
                  <a:srgbClr val="FF0000"/>
                </a:solidFill>
                <a:latin typeface="Arial (Body)"/>
              </a:rPr>
              <a:t>cổ</a:t>
            </a:r>
            <a:r>
              <a:rPr lang="en-US" sz="2200" dirty="0" smtClean="0">
                <a:solidFill>
                  <a:srgbClr val="FF0000"/>
                </a:solidFill>
                <a:latin typeface="Arial (Body)"/>
              </a:rPr>
              <a:t> </a:t>
            </a:r>
            <a:r>
              <a:rPr lang="en-US" sz="2200" dirty="0" err="1" smtClean="0">
                <a:solidFill>
                  <a:srgbClr val="FF0000"/>
                </a:solidFill>
                <a:latin typeface="Arial (Body)"/>
              </a:rPr>
              <a:t>tức</a:t>
            </a:r>
            <a:r>
              <a:rPr lang="en-US" sz="2200" dirty="0" smtClean="0">
                <a:solidFill>
                  <a:srgbClr val="FF0000"/>
                </a:solidFill>
                <a:latin typeface="Arial (Body)"/>
              </a:rPr>
              <a:t>, </a:t>
            </a:r>
            <a:r>
              <a:rPr lang="en-US" sz="2200" dirty="0" err="1" smtClean="0">
                <a:solidFill>
                  <a:srgbClr val="FF0000"/>
                </a:solidFill>
                <a:latin typeface="Arial (Body)"/>
              </a:rPr>
              <a:t>lợi</a:t>
            </a:r>
            <a:r>
              <a:rPr lang="en-US" sz="2200" dirty="0" smtClean="0">
                <a:solidFill>
                  <a:srgbClr val="FF0000"/>
                </a:solidFill>
                <a:latin typeface="Arial (Body)"/>
              </a:rPr>
              <a:t> </a:t>
            </a:r>
            <a:r>
              <a:rPr lang="en-US" sz="2200" dirty="0" err="1" smtClean="0">
                <a:solidFill>
                  <a:srgbClr val="FF0000"/>
                </a:solidFill>
                <a:latin typeface="Arial (Body)"/>
              </a:rPr>
              <a:t>nhuận</a:t>
            </a:r>
            <a:r>
              <a:rPr lang="en-US" sz="2200" dirty="0" smtClean="0">
                <a:solidFill>
                  <a:srgbClr val="FF0000"/>
                </a:solidFill>
                <a:latin typeface="Arial (Body)"/>
              </a:rPr>
              <a:t> </a:t>
            </a:r>
            <a:r>
              <a:rPr lang="en-US" sz="2200" dirty="0" err="1" smtClean="0">
                <a:solidFill>
                  <a:srgbClr val="FF0000"/>
                </a:solidFill>
                <a:latin typeface="Arial (Body)"/>
              </a:rPr>
              <a:t>ngắn</a:t>
            </a:r>
            <a:r>
              <a:rPr lang="en-US" sz="2200" dirty="0" smtClean="0">
                <a:solidFill>
                  <a:srgbClr val="FF0000"/>
                </a:solidFill>
                <a:latin typeface="Arial (Body)"/>
              </a:rPr>
              <a:t> </a:t>
            </a:r>
            <a:r>
              <a:rPr lang="en-US" sz="2200" dirty="0" err="1" smtClean="0">
                <a:solidFill>
                  <a:srgbClr val="FF0000"/>
                </a:solidFill>
                <a:latin typeface="Arial (Body)"/>
              </a:rPr>
              <a:t>hạn</a:t>
            </a:r>
            <a:r>
              <a:rPr lang="en-US" sz="2200" dirty="0" smtClean="0">
                <a:solidFill>
                  <a:srgbClr val="FF0000"/>
                </a:solidFill>
                <a:latin typeface="Arial (Body)"/>
              </a:rPr>
              <a:t>;</a:t>
            </a:r>
          </a:p>
          <a:p>
            <a:pPr marL="809625" indent="-809625" algn="just">
              <a:buFont typeface="Wingdings" pitchFamily="2" charset="2"/>
              <a:buChar char="ü"/>
            </a:pPr>
            <a:r>
              <a:rPr lang="en-US" sz="2200" dirty="0" err="1" smtClean="0">
                <a:solidFill>
                  <a:srgbClr val="FF0000"/>
                </a:solidFill>
                <a:latin typeface="Arial (Body)"/>
              </a:rPr>
              <a:t>Lãi</a:t>
            </a:r>
            <a:r>
              <a:rPr lang="en-US" sz="2200" dirty="0" smtClean="0">
                <a:solidFill>
                  <a:srgbClr val="FF0000"/>
                </a:solidFill>
                <a:latin typeface="Arial (Body)"/>
              </a:rPr>
              <a:t>/</a:t>
            </a:r>
            <a:r>
              <a:rPr lang="en-US" sz="2200" dirty="0" err="1" smtClean="0">
                <a:solidFill>
                  <a:srgbClr val="FF0000"/>
                </a:solidFill>
                <a:latin typeface="Arial (Body)"/>
              </a:rPr>
              <a:t>lỗ</a:t>
            </a:r>
            <a:r>
              <a:rPr lang="en-US" sz="2200" dirty="0" smtClean="0">
                <a:solidFill>
                  <a:srgbClr val="FF0000"/>
                </a:solidFill>
                <a:latin typeface="Arial (Body)"/>
              </a:rPr>
              <a:t> thanh lý BĐSĐT</a:t>
            </a:r>
          </a:p>
          <a:p>
            <a:pPr marL="809625" indent="-809625" algn="just">
              <a:buFont typeface="Wingdings" pitchFamily="2" charset="2"/>
              <a:buChar char="ü"/>
            </a:pPr>
            <a:r>
              <a:rPr lang="en-US" sz="2200" dirty="0" err="1" smtClean="0">
                <a:solidFill>
                  <a:srgbClr val="FF0000"/>
                </a:solidFill>
                <a:latin typeface="Arial (Body)"/>
              </a:rPr>
              <a:t>Các</a:t>
            </a:r>
            <a:r>
              <a:rPr lang="en-US" sz="2200" dirty="0" smtClean="0">
                <a:solidFill>
                  <a:srgbClr val="FF0000"/>
                </a:solidFill>
                <a:latin typeface="Arial (Body)"/>
              </a:rPr>
              <a:t> </a:t>
            </a:r>
            <a:r>
              <a:rPr lang="en-US" sz="2200" dirty="0" err="1" smtClean="0">
                <a:solidFill>
                  <a:srgbClr val="FF0000"/>
                </a:solidFill>
                <a:latin typeface="Arial (Body)"/>
              </a:rPr>
              <a:t>chỉ</a:t>
            </a:r>
            <a:r>
              <a:rPr lang="en-US" sz="2200" dirty="0" smtClean="0">
                <a:solidFill>
                  <a:srgbClr val="FF0000"/>
                </a:solidFill>
                <a:latin typeface="Arial (Body)"/>
              </a:rPr>
              <a:t> </a:t>
            </a:r>
            <a:r>
              <a:rPr lang="en-US" sz="2200" dirty="0" err="1" smtClean="0">
                <a:solidFill>
                  <a:srgbClr val="FF0000"/>
                </a:solidFill>
                <a:latin typeface="Arial (Body)"/>
              </a:rPr>
              <a:t>tiêu</a:t>
            </a:r>
            <a:r>
              <a:rPr lang="en-US" sz="2200" dirty="0" smtClean="0">
                <a:solidFill>
                  <a:srgbClr val="FF0000"/>
                </a:solidFill>
                <a:latin typeface="Arial (Body)"/>
              </a:rPr>
              <a:t> </a:t>
            </a:r>
            <a:r>
              <a:rPr lang="en-US" sz="2200" dirty="0" err="1" smtClean="0">
                <a:solidFill>
                  <a:srgbClr val="FF0000"/>
                </a:solidFill>
                <a:latin typeface="Arial (Body)"/>
              </a:rPr>
              <a:t>khác</a:t>
            </a:r>
            <a:r>
              <a:rPr lang="en-US" sz="2200" dirty="0" smtClean="0">
                <a:solidFill>
                  <a:srgbClr val="FF0000"/>
                </a:solidFill>
                <a:latin typeface="Arial (Body)"/>
              </a:rPr>
              <a:t> (</a:t>
            </a:r>
            <a:r>
              <a:rPr lang="en-US" sz="2200" dirty="0" err="1" smtClean="0">
                <a:solidFill>
                  <a:srgbClr val="FF0000"/>
                </a:solidFill>
                <a:latin typeface="Arial (Body)"/>
              </a:rPr>
              <a:t>xem</a:t>
            </a:r>
            <a:r>
              <a:rPr lang="en-US" sz="2200" dirty="0" smtClean="0">
                <a:solidFill>
                  <a:srgbClr val="FF0000"/>
                </a:solidFill>
                <a:latin typeface="Arial (Body)"/>
              </a:rPr>
              <a:t> </a:t>
            </a:r>
            <a:r>
              <a:rPr lang="en-US" sz="2200" dirty="0" err="1" smtClean="0">
                <a:solidFill>
                  <a:srgbClr val="FF0000"/>
                </a:solidFill>
                <a:latin typeface="Arial (Body)"/>
              </a:rPr>
              <a:t>phụ</a:t>
            </a:r>
            <a:r>
              <a:rPr lang="en-US" sz="2200" dirty="0" smtClean="0">
                <a:solidFill>
                  <a:srgbClr val="FF0000"/>
                </a:solidFill>
                <a:latin typeface="Arial (Body)"/>
              </a:rPr>
              <a:t> </a:t>
            </a:r>
            <a:r>
              <a:rPr lang="en-US" sz="2200" dirty="0" err="1" smtClean="0">
                <a:solidFill>
                  <a:srgbClr val="FF0000"/>
                </a:solidFill>
                <a:latin typeface="Arial (Body)"/>
              </a:rPr>
              <a:t>lục</a:t>
            </a:r>
            <a:r>
              <a:rPr lang="en-US" sz="2200" dirty="0" smtClean="0">
                <a:solidFill>
                  <a:srgbClr val="FF0000"/>
                </a:solidFill>
                <a:latin typeface="Arial (Body)"/>
              </a:rPr>
              <a:t>).</a:t>
            </a:r>
          </a:p>
          <a:p>
            <a:pPr marL="514350" indent="-514350" algn="just"/>
            <a:endParaRPr lang="en-US" sz="900" dirty="0" smtClean="0">
              <a:solidFill>
                <a:srgbClr val="FF0000"/>
              </a:solidFill>
              <a:latin typeface="Arial (Body)"/>
            </a:endParaRPr>
          </a:p>
          <a:p>
            <a:pPr marL="514350" indent="-514350" algn="just"/>
            <a:r>
              <a:rPr lang="en-US" sz="2200" dirty="0" smtClean="0">
                <a:solidFill>
                  <a:srgbClr val="FF0000"/>
                </a:solidFill>
                <a:latin typeface="Arial (Body)"/>
              </a:rPr>
              <a:t>(17.2) </a:t>
            </a:r>
            <a:r>
              <a:rPr lang="en-US" sz="2200" dirty="0" err="1" smtClean="0">
                <a:solidFill>
                  <a:srgbClr val="FF0000"/>
                </a:solidFill>
                <a:latin typeface="Arial (Body)"/>
              </a:rPr>
              <a:t>Bãi</a:t>
            </a:r>
            <a:r>
              <a:rPr lang="en-US" sz="2200" dirty="0" smtClean="0">
                <a:solidFill>
                  <a:srgbClr val="FF0000"/>
                </a:solidFill>
                <a:latin typeface="Arial (Body)"/>
              </a:rPr>
              <a:t> </a:t>
            </a:r>
            <a:r>
              <a:rPr lang="en-US" sz="2200" dirty="0" err="1" smtClean="0">
                <a:solidFill>
                  <a:srgbClr val="FF0000"/>
                </a:solidFill>
                <a:latin typeface="Arial (Body)"/>
              </a:rPr>
              <a:t>bỏ</a:t>
            </a:r>
            <a:r>
              <a:rPr lang="en-US" sz="2200" dirty="0" smtClean="0">
                <a:solidFill>
                  <a:srgbClr val="FF0000"/>
                </a:solidFill>
                <a:latin typeface="Arial (Body)"/>
              </a:rPr>
              <a:t> </a:t>
            </a:r>
            <a:r>
              <a:rPr lang="en-US" sz="2200" dirty="0" err="1" smtClean="0">
                <a:solidFill>
                  <a:srgbClr val="FF0000"/>
                </a:solidFill>
                <a:latin typeface="Arial (Body)"/>
              </a:rPr>
              <a:t>một</a:t>
            </a:r>
            <a:r>
              <a:rPr lang="en-US" sz="2200" dirty="0" smtClean="0">
                <a:solidFill>
                  <a:srgbClr val="FF0000"/>
                </a:solidFill>
                <a:latin typeface="Arial (Body)"/>
              </a:rPr>
              <a:t> </a:t>
            </a:r>
            <a:r>
              <a:rPr lang="en-US" sz="2200" dirty="0" err="1" smtClean="0">
                <a:solidFill>
                  <a:srgbClr val="FF0000"/>
                </a:solidFill>
                <a:latin typeface="Arial (Body)"/>
              </a:rPr>
              <a:t>số</a:t>
            </a:r>
            <a:r>
              <a:rPr lang="en-US" sz="2200" dirty="0" smtClean="0">
                <a:solidFill>
                  <a:srgbClr val="FF0000"/>
                </a:solidFill>
                <a:latin typeface="Arial (Body)"/>
              </a:rPr>
              <a:t> </a:t>
            </a:r>
            <a:r>
              <a:rPr lang="en-US" sz="2200" dirty="0" err="1" smtClean="0">
                <a:solidFill>
                  <a:srgbClr val="FF0000"/>
                </a:solidFill>
                <a:latin typeface="Arial (Body)"/>
              </a:rPr>
              <a:t>chỉ</a:t>
            </a:r>
            <a:r>
              <a:rPr lang="en-US" sz="2200" dirty="0" smtClean="0">
                <a:solidFill>
                  <a:srgbClr val="FF0000"/>
                </a:solidFill>
                <a:latin typeface="Arial (Body)"/>
              </a:rPr>
              <a:t> </a:t>
            </a:r>
            <a:r>
              <a:rPr lang="en-US" sz="2200" dirty="0" err="1" smtClean="0">
                <a:solidFill>
                  <a:srgbClr val="FF0000"/>
                </a:solidFill>
                <a:latin typeface="Arial (Body)"/>
              </a:rPr>
              <a:t>tiêu</a:t>
            </a:r>
            <a:endParaRPr lang="en-US" sz="2200" dirty="0" smtClean="0">
              <a:solidFill>
                <a:srgbClr val="FF0000"/>
              </a:solidFill>
              <a:latin typeface="Arial (Body)"/>
            </a:endParaRPr>
          </a:p>
          <a:p>
            <a:pPr marL="809625" indent="-809625" algn="just">
              <a:buFont typeface="Wingdings" pitchFamily="2" charset="2"/>
              <a:buChar char="ü"/>
            </a:pPr>
            <a:r>
              <a:rPr lang="en-US" sz="2200" dirty="0" err="1" smtClean="0">
                <a:solidFill>
                  <a:srgbClr val="FF0000"/>
                </a:solidFill>
                <a:latin typeface="Arial (Body)"/>
              </a:rPr>
              <a:t>Quỹ</a:t>
            </a:r>
            <a:r>
              <a:rPr lang="en-US" sz="2200" dirty="0" smtClean="0">
                <a:solidFill>
                  <a:srgbClr val="FF0000"/>
                </a:solidFill>
                <a:latin typeface="Arial (Body)"/>
              </a:rPr>
              <a:t> </a:t>
            </a:r>
            <a:r>
              <a:rPr lang="en-US" sz="2200" dirty="0" err="1" smtClean="0">
                <a:solidFill>
                  <a:srgbClr val="FF0000"/>
                </a:solidFill>
                <a:latin typeface="Arial (Body)"/>
              </a:rPr>
              <a:t>hỗ</a:t>
            </a:r>
            <a:r>
              <a:rPr lang="en-US" sz="2200" dirty="0" smtClean="0">
                <a:solidFill>
                  <a:srgbClr val="FF0000"/>
                </a:solidFill>
                <a:latin typeface="Arial (Body)"/>
              </a:rPr>
              <a:t> </a:t>
            </a:r>
            <a:r>
              <a:rPr lang="en-US" sz="2200" dirty="0" err="1" smtClean="0">
                <a:solidFill>
                  <a:srgbClr val="FF0000"/>
                </a:solidFill>
                <a:latin typeface="Arial (Body)"/>
              </a:rPr>
              <a:t>trợ</a:t>
            </a:r>
            <a:r>
              <a:rPr lang="en-US" sz="2200" dirty="0" smtClean="0">
                <a:solidFill>
                  <a:srgbClr val="FF0000"/>
                </a:solidFill>
                <a:latin typeface="Arial (Body)"/>
              </a:rPr>
              <a:t> </a:t>
            </a:r>
            <a:r>
              <a:rPr lang="en-US" sz="2200" dirty="0" err="1" smtClean="0">
                <a:solidFill>
                  <a:srgbClr val="FF0000"/>
                </a:solidFill>
                <a:latin typeface="Arial (Body)"/>
              </a:rPr>
              <a:t>sắp</a:t>
            </a:r>
            <a:r>
              <a:rPr lang="en-US" sz="2200" dirty="0" smtClean="0">
                <a:solidFill>
                  <a:srgbClr val="FF0000"/>
                </a:solidFill>
                <a:latin typeface="Arial (Body)"/>
              </a:rPr>
              <a:t> </a:t>
            </a:r>
            <a:r>
              <a:rPr lang="en-US" sz="2200" dirty="0" err="1" smtClean="0">
                <a:solidFill>
                  <a:srgbClr val="FF0000"/>
                </a:solidFill>
                <a:latin typeface="Arial (Body)"/>
              </a:rPr>
              <a:t>xếp</a:t>
            </a:r>
            <a:r>
              <a:rPr lang="en-US" sz="2200" dirty="0" smtClean="0">
                <a:solidFill>
                  <a:srgbClr val="FF0000"/>
                </a:solidFill>
                <a:latin typeface="Arial (Body)"/>
              </a:rPr>
              <a:t> </a:t>
            </a:r>
            <a:r>
              <a:rPr lang="en-US" sz="2200" dirty="0" err="1" smtClean="0">
                <a:solidFill>
                  <a:srgbClr val="FF0000"/>
                </a:solidFill>
                <a:latin typeface="Arial (Body)"/>
              </a:rPr>
              <a:t>doanh</a:t>
            </a:r>
            <a:r>
              <a:rPr lang="en-US" sz="2200" dirty="0" smtClean="0">
                <a:solidFill>
                  <a:srgbClr val="FF0000"/>
                </a:solidFill>
                <a:latin typeface="Arial (Body)"/>
              </a:rPr>
              <a:t> </a:t>
            </a:r>
            <a:r>
              <a:rPr lang="en-US" sz="2200" dirty="0" err="1" smtClean="0">
                <a:solidFill>
                  <a:srgbClr val="FF0000"/>
                </a:solidFill>
                <a:latin typeface="Arial (Body)"/>
              </a:rPr>
              <a:t>nghiệp</a:t>
            </a:r>
            <a:r>
              <a:rPr lang="en-US" sz="2200" dirty="0" smtClean="0">
                <a:solidFill>
                  <a:srgbClr val="FF0000"/>
                </a:solidFill>
                <a:latin typeface="Arial (Body)"/>
              </a:rPr>
              <a:t>;</a:t>
            </a:r>
          </a:p>
          <a:p>
            <a:pPr marL="809625" indent="-809625" algn="just">
              <a:buFont typeface="Wingdings" pitchFamily="2" charset="2"/>
              <a:buChar char="ü"/>
            </a:pPr>
            <a:r>
              <a:rPr lang="en-US" sz="2200" dirty="0" err="1" smtClean="0">
                <a:solidFill>
                  <a:srgbClr val="FF0000"/>
                </a:solidFill>
                <a:latin typeface="Arial (Body)"/>
              </a:rPr>
              <a:t>Nguồn</a:t>
            </a:r>
            <a:r>
              <a:rPr lang="en-US" sz="2200" dirty="0" smtClean="0">
                <a:solidFill>
                  <a:srgbClr val="FF0000"/>
                </a:solidFill>
                <a:latin typeface="Arial (Body)"/>
              </a:rPr>
              <a:t> </a:t>
            </a:r>
            <a:r>
              <a:rPr lang="en-US" sz="2200" dirty="0" err="1" smtClean="0">
                <a:solidFill>
                  <a:srgbClr val="FF0000"/>
                </a:solidFill>
                <a:latin typeface="Arial (Body)"/>
              </a:rPr>
              <a:t>kinh</a:t>
            </a:r>
            <a:r>
              <a:rPr lang="en-US" sz="2200" dirty="0" smtClean="0">
                <a:solidFill>
                  <a:srgbClr val="FF0000"/>
                </a:solidFill>
                <a:latin typeface="Arial (Body)"/>
              </a:rPr>
              <a:t> </a:t>
            </a:r>
            <a:r>
              <a:rPr lang="en-US" sz="2200" dirty="0" err="1" smtClean="0">
                <a:solidFill>
                  <a:srgbClr val="FF0000"/>
                </a:solidFill>
                <a:latin typeface="Arial (Body)"/>
              </a:rPr>
              <a:t>phí</a:t>
            </a:r>
            <a:r>
              <a:rPr lang="en-US" sz="2200" dirty="0" smtClean="0">
                <a:solidFill>
                  <a:srgbClr val="FF0000"/>
                </a:solidFill>
                <a:latin typeface="Arial (Body)"/>
              </a:rPr>
              <a:t>;</a:t>
            </a:r>
          </a:p>
          <a:p>
            <a:pPr marL="809625" indent="-809625" algn="just">
              <a:buFont typeface="Wingdings" pitchFamily="2" charset="2"/>
              <a:buChar char="ü"/>
            </a:pPr>
            <a:r>
              <a:rPr lang="en-US" sz="2200" dirty="0" err="1" smtClean="0">
                <a:solidFill>
                  <a:srgbClr val="FF0000"/>
                </a:solidFill>
                <a:latin typeface="Arial (Body)"/>
              </a:rPr>
              <a:t>Nguồn</a:t>
            </a:r>
            <a:r>
              <a:rPr lang="en-US" sz="2200" dirty="0" smtClean="0">
                <a:solidFill>
                  <a:srgbClr val="FF0000"/>
                </a:solidFill>
                <a:latin typeface="Arial (Body)"/>
              </a:rPr>
              <a:t> </a:t>
            </a:r>
            <a:r>
              <a:rPr lang="en-US" sz="2200" dirty="0" err="1" smtClean="0">
                <a:solidFill>
                  <a:srgbClr val="FF0000"/>
                </a:solidFill>
                <a:latin typeface="Arial (Body)"/>
              </a:rPr>
              <a:t>kinh</a:t>
            </a:r>
            <a:r>
              <a:rPr lang="en-US" sz="2200" dirty="0" smtClean="0">
                <a:solidFill>
                  <a:srgbClr val="FF0000"/>
                </a:solidFill>
                <a:latin typeface="Arial (Body)"/>
              </a:rPr>
              <a:t> </a:t>
            </a:r>
            <a:r>
              <a:rPr lang="en-US" sz="2200" dirty="0" err="1" smtClean="0">
                <a:solidFill>
                  <a:srgbClr val="FF0000"/>
                </a:solidFill>
                <a:latin typeface="Arial (Body)"/>
              </a:rPr>
              <a:t>phí</a:t>
            </a:r>
            <a:r>
              <a:rPr lang="en-US" sz="2200" dirty="0" smtClean="0">
                <a:solidFill>
                  <a:srgbClr val="FF0000"/>
                </a:solidFill>
                <a:latin typeface="Arial (Body)"/>
              </a:rPr>
              <a:t> </a:t>
            </a:r>
            <a:r>
              <a:rPr lang="en-US" sz="2200" dirty="0" err="1" smtClean="0">
                <a:solidFill>
                  <a:srgbClr val="FF0000"/>
                </a:solidFill>
                <a:latin typeface="Arial (Body)"/>
              </a:rPr>
              <a:t>đã</a:t>
            </a:r>
            <a:r>
              <a:rPr lang="en-US" sz="2200" dirty="0" smtClean="0">
                <a:solidFill>
                  <a:srgbClr val="FF0000"/>
                </a:solidFill>
                <a:latin typeface="Arial (Body)"/>
              </a:rPr>
              <a:t> </a:t>
            </a:r>
            <a:r>
              <a:rPr lang="en-US" sz="2200" dirty="0" err="1" smtClean="0">
                <a:solidFill>
                  <a:srgbClr val="FF0000"/>
                </a:solidFill>
                <a:latin typeface="Arial (Body)"/>
              </a:rPr>
              <a:t>hình</a:t>
            </a:r>
            <a:r>
              <a:rPr lang="en-US" sz="2200" dirty="0" smtClean="0">
                <a:solidFill>
                  <a:srgbClr val="FF0000"/>
                </a:solidFill>
                <a:latin typeface="Arial (Body)"/>
              </a:rPr>
              <a:t> </a:t>
            </a:r>
            <a:r>
              <a:rPr lang="en-US" sz="2200" dirty="0" err="1" smtClean="0">
                <a:solidFill>
                  <a:srgbClr val="FF0000"/>
                </a:solidFill>
                <a:latin typeface="Arial (Body)"/>
              </a:rPr>
              <a:t>thành</a:t>
            </a:r>
            <a:r>
              <a:rPr lang="en-US" sz="2200" dirty="0" smtClean="0">
                <a:solidFill>
                  <a:srgbClr val="FF0000"/>
                </a:solidFill>
                <a:latin typeface="Arial (Body)"/>
              </a:rPr>
              <a:t> TSCĐ</a:t>
            </a:r>
            <a:endParaRPr lang="en-US" sz="2200" dirty="0" smtClean="0">
              <a:solidFill>
                <a:schemeClr val="tx1"/>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30</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5531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dirty="0" smtClean="0">
                <a:solidFill>
                  <a:srgbClr val="FF0000"/>
                </a:solidFill>
                <a:latin typeface="Arial" pitchFamily="34" charset="0"/>
                <a:cs typeface="Arial" pitchFamily="34" charset="0"/>
              </a:rPr>
              <a:t>(17.3) </a:t>
            </a:r>
            <a:r>
              <a:rPr lang="en-US" dirty="0" err="1" smtClean="0">
                <a:solidFill>
                  <a:srgbClr val="FF0000"/>
                </a:solidFill>
                <a:latin typeface="Arial" pitchFamily="34" charset="0"/>
                <a:cs typeface="Arial" pitchFamily="34" charset="0"/>
              </a:rPr>
              <a:t>Bổ</a:t>
            </a:r>
            <a:r>
              <a:rPr lang="en-US" dirty="0" smtClean="0">
                <a:solidFill>
                  <a:srgbClr val="FF0000"/>
                </a:solidFill>
                <a:latin typeface="Arial" pitchFamily="34" charset="0"/>
                <a:cs typeface="Arial" pitchFamily="34" charset="0"/>
              </a:rPr>
              <a:t> sung </a:t>
            </a:r>
            <a:r>
              <a:rPr lang="en-US" dirty="0" err="1" smtClean="0">
                <a:solidFill>
                  <a:srgbClr val="FF0000"/>
                </a:solidFill>
                <a:latin typeface="Arial" pitchFamily="34" charset="0"/>
                <a:cs typeface="Arial" pitchFamily="34" charset="0"/>
              </a:rPr>
              <a:t>một</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số</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thuyết</a:t>
            </a:r>
            <a:r>
              <a:rPr lang="en-US" dirty="0" smtClean="0">
                <a:solidFill>
                  <a:srgbClr val="FF0000"/>
                </a:solidFill>
                <a:latin typeface="Arial" pitchFamily="34" charset="0"/>
                <a:cs typeface="Arial" pitchFamily="34" charset="0"/>
              </a:rPr>
              <a:t> minh </a:t>
            </a:r>
            <a:r>
              <a:rPr lang="en-US" dirty="0" err="1" smtClean="0">
                <a:solidFill>
                  <a:srgbClr val="FF0000"/>
                </a:solidFill>
                <a:latin typeface="Arial" pitchFamily="34" charset="0"/>
                <a:cs typeface="Arial" pitchFamily="34" charset="0"/>
              </a:rPr>
              <a:t>quan</a:t>
            </a:r>
            <a:r>
              <a:rPr lang="en-US" dirty="0" smtClean="0">
                <a:solidFill>
                  <a:srgbClr val="FF0000"/>
                </a:solidFill>
                <a:latin typeface="Arial" pitchFamily="34" charset="0"/>
                <a:cs typeface="Arial" pitchFamily="34" charset="0"/>
              </a:rPr>
              <a:t> trọng </a:t>
            </a:r>
            <a:r>
              <a:rPr lang="en-US" dirty="0" err="1" smtClean="0">
                <a:solidFill>
                  <a:srgbClr val="FF0000"/>
                </a:solidFill>
                <a:latin typeface="Arial" pitchFamily="34" charset="0"/>
                <a:cs typeface="Arial" pitchFamily="34" charset="0"/>
              </a:rPr>
              <a:t>sau</a:t>
            </a:r>
            <a:r>
              <a:rPr lang="en-US" dirty="0" smtClean="0">
                <a:solidFill>
                  <a:srgbClr val="FF0000"/>
                </a:solidFill>
                <a:latin typeface="Arial" pitchFamily="34" charset="0"/>
                <a:cs typeface="Arial" pitchFamily="34" charset="0"/>
              </a:rPr>
              <a:t>:</a:t>
            </a:r>
          </a:p>
          <a:p>
            <a:pPr marL="625475" indent="-625475" algn="just">
              <a:buFont typeface="Wingdings" pitchFamily="2" charset="2"/>
              <a:buChar char="ü"/>
            </a:pPr>
            <a:r>
              <a:rPr lang="en-US" dirty="0" err="1" smtClean="0">
                <a:solidFill>
                  <a:srgbClr val="FF0000"/>
                </a:solidFill>
                <a:latin typeface="Arial" pitchFamily="34" charset="0"/>
                <a:cs typeface="Arial" pitchFamily="34" charset="0"/>
              </a:rPr>
              <a:t>Các</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loại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tỷ</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giá</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áp</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dụng</a:t>
            </a:r>
            <a:r>
              <a:rPr lang="en-US" dirty="0" smtClean="0">
                <a:solidFill>
                  <a:srgbClr val="FF0000"/>
                </a:solidFill>
                <a:latin typeface="Arial" pitchFamily="34" charset="0"/>
                <a:cs typeface="Arial" pitchFamily="34" charset="0"/>
              </a:rPr>
              <a:t>;</a:t>
            </a:r>
          </a:p>
          <a:p>
            <a:pPr marL="625475" indent="-625475" algn="just">
              <a:buFont typeface="Wingdings" pitchFamily="2" charset="2"/>
              <a:buChar char="ü"/>
            </a:pPr>
            <a:r>
              <a:rPr lang="en-US" dirty="0" smtClean="0">
                <a:solidFill>
                  <a:srgbClr val="FF0000"/>
                </a:solidFill>
                <a:latin typeface="Arial" pitchFamily="34" charset="0"/>
                <a:cs typeface="Arial" pitchFamily="34" charset="0"/>
              </a:rPr>
              <a:t>Nguyên </a:t>
            </a:r>
            <a:r>
              <a:rPr lang="en-US" dirty="0" err="1" smtClean="0">
                <a:solidFill>
                  <a:srgbClr val="FF0000"/>
                </a:solidFill>
                <a:latin typeface="Arial" pitchFamily="34" charset="0"/>
                <a:cs typeface="Arial" pitchFamily="34" charset="0"/>
              </a:rPr>
              <a:t>tắc</a:t>
            </a:r>
            <a:r>
              <a:rPr lang="en-US" dirty="0" smtClean="0">
                <a:solidFill>
                  <a:srgbClr val="FF0000"/>
                </a:solidFill>
                <a:latin typeface="Arial" pitchFamily="34" charset="0"/>
                <a:cs typeface="Arial" pitchFamily="34" charset="0"/>
              </a:rPr>
              <a:t> kế toán </a:t>
            </a:r>
            <a:r>
              <a:rPr lang="en-US" dirty="0" err="1" smtClean="0">
                <a:solidFill>
                  <a:srgbClr val="FF0000"/>
                </a:solidFill>
                <a:latin typeface="Arial" pitchFamily="34" charset="0"/>
                <a:cs typeface="Arial" pitchFamily="34" charset="0"/>
              </a:rPr>
              <a:t>tài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sản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sinh</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học</a:t>
            </a:r>
            <a:r>
              <a:rPr lang="en-US" dirty="0" smtClean="0">
                <a:solidFill>
                  <a:srgbClr val="FF0000"/>
                </a:solidFill>
                <a:latin typeface="Arial" pitchFamily="34" charset="0"/>
                <a:cs typeface="Arial" pitchFamily="34" charset="0"/>
              </a:rPr>
              <a:t>;</a:t>
            </a:r>
          </a:p>
          <a:p>
            <a:pPr marL="625475" indent="-625475" algn="just">
              <a:buFont typeface="Wingdings" pitchFamily="2" charset="2"/>
              <a:buChar char="ü"/>
            </a:pPr>
            <a:r>
              <a:rPr lang="en-US" dirty="0" err="1" smtClean="0">
                <a:solidFill>
                  <a:srgbClr val="FF0000"/>
                </a:solidFill>
                <a:latin typeface="Arial" pitchFamily="34" charset="0"/>
                <a:cs typeface="Arial" pitchFamily="34" charset="0"/>
              </a:rPr>
              <a:t>Cơ</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sở</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xác</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định</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giá</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trị</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hợp</a:t>
            </a:r>
            <a:r>
              <a:rPr lang="en-US" dirty="0" smtClean="0">
                <a:solidFill>
                  <a:srgbClr val="FF0000"/>
                </a:solidFill>
                <a:latin typeface="Arial" pitchFamily="34" charset="0"/>
                <a:cs typeface="Arial" pitchFamily="34" charset="0"/>
              </a:rPr>
              <a:t> lý </a:t>
            </a:r>
            <a:r>
              <a:rPr lang="en-US" dirty="0" err="1" smtClean="0">
                <a:solidFill>
                  <a:srgbClr val="FF0000"/>
                </a:solidFill>
                <a:latin typeface="Arial" pitchFamily="34" charset="0"/>
                <a:cs typeface="Arial" pitchFamily="34" charset="0"/>
              </a:rPr>
              <a:t>một</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số</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tài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sản</a:t>
            </a:r>
            <a:r>
              <a:rPr lang="en-US" dirty="0" smtClean="0">
                <a:solidFill>
                  <a:srgbClr val="FF0000"/>
                </a:solidFill>
                <a:latin typeface="Arial" pitchFamily="34" charset="0"/>
                <a:cs typeface="Arial" pitchFamily="34" charset="0"/>
              </a:rPr>
              <a:t>;</a:t>
            </a:r>
          </a:p>
          <a:p>
            <a:pPr marL="625475" indent="-625475" algn="just">
              <a:buFont typeface="Wingdings" pitchFamily="2" charset="2"/>
              <a:buChar char="ü"/>
            </a:pPr>
            <a:r>
              <a:rPr lang="nl-NL" u="sng" dirty="0" smtClean="0">
                <a:solidFill>
                  <a:srgbClr val="FF0000"/>
                </a:solidFill>
                <a:latin typeface="Arial" pitchFamily="34" charset="0"/>
                <a:cs typeface="Arial" pitchFamily="34" charset="0"/>
              </a:rPr>
              <a:t>Các giao dịch trọng yếu giữa doanh nghiệp và công ty con, liên doanh, liên kết và BCC trong kỳ.</a:t>
            </a:r>
          </a:p>
          <a:p>
            <a:pPr marL="625475" indent="-625475" algn="just">
              <a:buFont typeface="Wingdings" pitchFamily="2" charset="2"/>
              <a:buChar char="ü"/>
            </a:pPr>
            <a:r>
              <a:rPr lang="nl-NL" u="sng" dirty="0" smtClean="0">
                <a:solidFill>
                  <a:srgbClr val="FF0000"/>
                </a:solidFill>
                <a:latin typeface="Arial" pitchFamily="34" charset="0"/>
                <a:cs typeface="Arial" pitchFamily="34" charset="0"/>
              </a:rPr>
              <a:t>Căn cứ trích lập và hoàn nhập các khoản dự phòng;</a:t>
            </a:r>
          </a:p>
          <a:p>
            <a:pPr marL="625475" indent="-625475" algn="just">
              <a:buFont typeface="Wingdings" pitchFamily="2" charset="2"/>
              <a:buChar char="ü"/>
            </a:pPr>
            <a:r>
              <a:rPr lang="nl-NL" u="sng" dirty="0" smtClean="0">
                <a:solidFill>
                  <a:srgbClr val="FF0000"/>
                </a:solidFill>
                <a:latin typeface="Arial" pitchFamily="34" charset="0"/>
                <a:cs typeface="Arial" pitchFamily="34" charset="0"/>
              </a:rPr>
              <a:t>Kết quả xử lý tài sản thiếu;</a:t>
            </a:r>
            <a:endParaRPr lang="en-US" dirty="0" smtClean="0">
              <a:solidFill>
                <a:srgbClr val="FF0000"/>
              </a:solidFill>
              <a:latin typeface="Arial" pitchFamily="34" charset="0"/>
              <a:cs typeface="Arial" pitchFamily="34" charset="0"/>
            </a:endParaRPr>
          </a:p>
          <a:p>
            <a:pPr marL="625475" indent="-625475" algn="just">
              <a:buFont typeface="Wingdings" pitchFamily="2" charset="2"/>
              <a:buChar char="ü"/>
            </a:pPr>
            <a:r>
              <a:rPr lang="nl-NL" u="sng" dirty="0" smtClean="0">
                <a:solidFill>
                  <a:srgbClr val="FF0000"/>
                </a:solidFill>
                <a:latin typeface="Arial" pitchFamily="34" charset="0"/>
                <a:cs typeface="Arial" pitchFamily="34" charset="0"/>
              </a:rPr>
              <a:t>Thuyết minh thông tin về hợp đồng BCC</a:t>
            </a:r>
            <a:r>
              <a:rPr lang="nl-NL" b="1" u="sng" dirty="0" smtClean="0">
                <a:solidFill>
                  <a:srgbClr val="FF0000"/>
                </a:solidFill>
                <a:latin typeface="Arial" pitchFamily="34" charset="0"/>
                <a:cs typeface="Arial" pitchFamily="34" charset="0"/>
              </a:rPr>
              <a:t> ;</a:t>
            </a:r>
          </a:p>
          <a:p>
            <a:pPr marL="625475" indent="-625475" algn="just">
              <a:buFont typeface="Wingdings" pitchFamily="2" charset="2"/>
              <a:buChar char="ü"/>
            </a:pPr>
            <a:r>
              <a:rPr lang="en-US" dirty="0" smtClean="0">
                <a:solidFill>
                  <a:srgbClr val="FF0000"/>
                </a:solidFill>
                <a:latin typeface="Arial" pitchFamily="34" charset="0"/>
                <a:cs typeface="Arial" pitchFamily="34" charset="0"/>
              </a:rPr>
              <a:t>Thuyết minh </a:t>
            </a:r>
            <a:r>
              <a:rPr lang="en-US" dirty="0" err="1" smtClean="0">
                <a:solidFill>
                  <a:srgbClr val="FF0000"/>
                </a:solidFill>
                <a:latin typeface="Arial" pitchFamily="34" charset="0"/>
                <a:cs typeface="Arial" pitchFamily="34" charset="0"/>
              </a:rPr>
              <a:t>phương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pháp</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phân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bổ</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các</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khoản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chiết</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khấu</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phụ</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trội</a:t>
            </a:r>
            <a:r>
              <a:rPr lang="en-US" dirty="0" smtClean="0">
                <a:solidFill>
                  <a:srgbClr val="FF0000"/>
                </a:solidFill>
                <a:latin typeface="Arial" pitchFamily="34" charset="0"/>
                <a:cs typeface="Arial" pitchFamily="34" charset="0"/>
              </a:rPr>
              <a:t>;</a:t>
            </a:r>
          </a:p>
          <a:p>
            <a:pPr marL="625475" indent="-625475" algn="just">
              <a:buFont typeface="Wingdings" pitchFamily="2" charset="2"/>
              <a:buChar char="ü"/>
            </a:pPr>
            <a:r>
              <a:rPr lang="nl-NL" u="sng" dirty="0" smtClean="0">
                <a:solidFill>
                  <a:srgbClr val="FF0000"/>
                </a:solidFill>
                <a:latin typeface="Arial" pitchFamily="34" charset="0"/>
                <a:cs typeface="Arial" pitchFamily="34" charset="0"/>
              </a:rPr>
              <a:t>Lãi trả chậm, trả góp khi mua, bán tài sản</a:t>
            </a:r>
            <a:endParaRPr lang="en-US" dirty="0" smtClean="0">
              <a:solidFill>
                <a:srgbClr val="FF0000"/>
              </a:solidFill>
              <a:latin typeface="Arial" pitchFamily="34" charset="0"/>
              <a:cs typeface="Arial" pitchFamily="34" charset="0"/>
            </a:endParaRPr>
          </a:p>
          <a:p>
            <a:pPr marL="625475" indent="-625475" algn="just">
              <a:buFont typeface="Wingdings" pitchFamily="2" charset="2"/>
              <a:buChar char="ü"/>
            </a:pPr>
            <a:r>
              <a:rPr lang="nl-NL" u="sng" dirty="0" smtClean="0">
                <a:solidFill>
                  <a:srgbClr val="FF0000"/>
                </a:solidFill>
                <a:latin typeface="Arial" pitchFamily="34" charset="0"/>
                <a:cs typeface="Arial" pitchFamily="34" charset="0"/>
              </a:rPr>
              <a:t>Phần giá trị c</a:t>
            </a:r>
            <a:r>
              <a:rPr lang="vi-VN" u="sng" dirty="0" smtClean="0">
                <a:solidFill>
                  <a:srgbClr val="FF0000"/>
                </a:solidFill>
                <a:latin typeface="Arial" pitchFamily="34" charset="0"/>
                <a:cs typeface="Arial" pitchFamily="34" charset="0"/>
              </a:rPr>
              <a:t>ác tài sản</a:t>
            </a:r>
            <a:r>
              <a:rPr lang="nl-NL" u="sng" dirty="0" smtClean="0">
                <a:solidFill>
                  <a:srgbClr val="FF0000"/>
                </a:solidFill>
                <a:latin typeface="Arial" pitchFamily="34" charset="0"/>
                <a:cs typeface="Arial" pitchFamily="34" charset="0"/>
              </a:rPr>
              <a:t> mà </a:t>
            </a:r>
            <a:r>
              <a:rPr lang="vi-VN" u="sng" dirty="0" smtClean="0">
                <a:solidFill>
                  <a:srgbClr val="FF0000"/>
                </a:solidFill>
                <a:latin typeface="Arial" pitchFamily="34" charset="0"/>
                <a:cs typeface="Arial" pitchFamily="34" charset="0"/>
              </a:rPr>
              <a:t>doanh nghiệp </a:t>
            </a:r>
            <a:r>
              <a:rPr lang="nl-NL" u="sng" dirty="0" smtClean="0">
                <a:solidFill>
                  <a:srgbClr val="FF0000"/>
                </a:solidFill>
                <a:latin typeface="Arial" pitchFamily="34" charset="0"/>
                <a:cs typeface="Arial" pitchFamily="34" charset="0"/>
              </a:rPr>
              <a:t>đang </a:t>
            </a:r>
            <a:r>
              <a:rPr lang="vi-VN" u="sng" dirty="0" smtClean="0">
                <a:solidFill>
                  <a:srgbClr val="FF0000"/>
                </a:solidFill>
                <a:latin typeface="Arial" pitchFamily="34" charset="0"/>
                <a:cs typeface="Arial" pitchFamily="34" charset="0"/>
              </a:rPr>
              <a:t>nắm giữ </a:t>
            </a:r>
            <a:r>
              <a:rPr lang="nl-NL" u="sng" dirty="0" smtClean="0">
                <a:solidFill>
                  <a:srgbClr val="FF0000"/>
                </a:solidFill>
                <a:latin typeface="Arial" pitchFamily="34" charset="0"/>
                <a:cs typeface="Arial" pitchFamily="34" charset="0"/>
              </a:rPr>
              <a:t>của các bên khác </a:t>
            </a:r>
            <a:r>
              <a:rPr lang="vi-VN" u="sng" dirty="0" smtClean="0">
                <a:solidFill>
                  <a:srgbClr val="FF0000"/>
                </a:solidFill>
                <a:latin typeface="Arial" pitchFamily="34" charset="0"/>
                <a:cs typeface="Arial" pitchFamily="34" charset="0"/>
              </a:rPr>
              <a:t>nhưng bị giới hạn sử dụng do có sự hạn chế của pháp luật</a:t>
            </a:r>
            <a:r>
              <a:rPr lang="en-US" u="sng" dirty="0" smtClean="0">
                <a:solidFill>
                  <a:srgbClr val="FF0000"/>
                </a:solidFill>
                <a:latin typeface="Arial" pitchFamily="34" charset="0"/>
                <a:cs typeface="Arial" pitchFamily="34" charset="0"/>
              </a:rPr>
              <a:t>;</a:t>
            </a:r>
            <a:endParaRPr lang="en-US" dirty="0" smtClean="0">
              <a:solidFill>
                <a:srgbClr val="FF0000"/>
              </a:solidFill>
              <a:latin typeface="Arial" pitchFamily="34" charset="0"/>
              <a:cs typeface="Arial" pitchFamily="34" charset="0"/>
            </a:endParaRPr>
          </a:p>
          <a:p>
            <a:pPr marL="625475" indent="-625475" algn="just">
              <a:buFont typeface="Wingdings" pitchFamily="2" charset="2"/>
              <a:buChar char="ü"/>
            </a:pPr>
            <a:r>
              <a:rPr lang="en-US" dirty="0" err="1" smtClean="0">
                <a:solidFill>
                  <a:srgbClr val="FF0000"/>
                </a:solidFill>
                <a:latin typeface="Arial" pitchFamily="34" charset="0"/>
                <a:cs typeface="Arial" pitchFamily="34" charset="0"/>
              </a:rPr>
              <a:t>Nghĩa</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vụ</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hoàn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nguyên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môi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trường</a:t>
            </a:r>
            <a:r>
              <a:rPr lang="en-US" dirty="0" smtClean="0">
                <a:solidFill>
                  <a:srgbClr val="FF0000"/>
                </a:solidFill>
                <a:latin typeface="Arial" pitchFamily="34" charset="0"/>
                <a:cs typeface="Arial" pitchFamily="34" charset="0"/>
              </a:rPr>
              <a:t>;</a:t>
            </a:r>
          </a:p>
          <a:p>
            <a:pPr marL="625475" indent="-625475" algn="just">
              <a:buFont typeface="Wingdings" pitchFamily="2" charset="2"/>
              <a:buChar char="ü"/>
            </a:pPr>
            <a:r>
              <a:rPr lang="en-US" dirty="0" err="1" smtClean="0">
                <a:solidFill>
                  <a:srgbClr val="FF0000"/>
                </a:solidFill>
                <a:latin typeface="Arial" pitchFamily="34" charset="0"/>
                <a:cs typeface="Arial" pitchFamily="34" charset="0"/>
              </a:rPr>
              <a:t>Những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khoản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có</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giá</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trị</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lớn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chiếm</a:t>
            </a:r>
            <a:r>
              <a:rPr lang="en-US" dirty="0" smtClean="0">
                <a:solidFill>
                  <a:srgbClr val="FF0000"/>
                </a:solidFill>
                <a:latin typeface="Arial" pitchFamily="34" charset="0"/>
                <a:cs typeface="Arial" pitchFamily="34" charset="0"/>
              </a:rPr>
              <a:t> 10% </a:t>
            </a:r>
            <a:r>
              <a:rPr lang="en-US" dirty="0" err="1" smtClean="0">
                <a:solidFill>
                  <a:srgbClr val="FF0000"/>
                </a:solidFill>
                <a:latin typeface="Arial" pitchFamily="34" charset="0"/>
                <a:cs typeface="Arial" pitchFamily="34" charset="0"/>
              </a:rPr>
              <a:t>trở</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lên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trên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tổng</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tài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sản</a:t>
            </a:r>
            <a:r>
              <a:rPr lang="en-US" dirty="0" smtClean="0">
                <a:solidFill>
                  <a:srgbClr val="FF0000"/>
                </a:solidFill>
                <a:latin typeface="Arial" pitchFamily="34" charset="0"/>
                <a:cs typeface="Arial" pitchFamily="34" charset="0"/>
              </a:rPr>
              <a:t>/</a:t>
            </a:r>
            <a:r>
              <a:rPr lang="en-US" dirty="0" err="1" smtClean="0">
                <a:solidFill>
                  <a:srgbClr val="FF0000"/>
                </a:solidFill>
                <a:latin typeface="Arial" pitchFamily="34" charset="0"/>
                <a:cs typeface="Arial" pitchFamily="34" charset="0"/>
              </a:rPr>
              <a:t>nợ</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phải</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trả</a:t>
            </a:r>
            <a:r>
              <a:rPr lang="en-US" dirty="0" smtClean="0">
                <a:solidFill>
                  <a:srgbClr val="FF0000"/>
                </a:solidFill>
                <a:latin typeface="Arial" pitchFamily="34" charset="0"/>
                <a:cs typeface="Arial" pitchFamily="34" charset="0"/>
              </a:rPr>
              <a:t>;</a:t>
            </a:r>
          </a:p>
          <a:p>
            <a:pPr marL="625475" indent="-625475" algn="just">
              <a:buFont typeface="Wingdings" pitchFamily="2" charset="2"/>
              <a:buChar char="ü"/>
            </a:pPr>
            <a:r>
              <a:rPr lang="en-US" dirty="0" smtClean="0">
                <a:solidFill>
                  <a:srgbClr val="FF0000"/>
                </a:solidFill>
                <a:latin typeface="Arial" pitchFamily="34" charset="0"/>
                <a:cs typeface="Arial" pitchFamily="34" charset="0"/>
              </a:rPr>
              <a:t>Thuyết minh </a:t>
            </a:r>
            <a:r>
              <a:rPr lang="en-US" dirty="0" err="1" smtClean="0">
                <a:solidFill>
                  <a:srgbClr val="FF0000"/>
                </a:solidFill>
                <a:latin typeface="Arial" pitchFamily="34" charset="0"/>
                <a:cs typeface="Arial" pitchFamily="34" charset="0"/>
              </a:rPr>
              <a:t>về</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đặc</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điểm</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nghĩa</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vụ</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căn</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hộ</a:t>
            </a:r>
            <a:r>
              <a:rPr lang="en-US" dirty="0" smtClean="0">
                <a:solidFill>
                  <a:srgbClr val="FF0000"/>
                </a:solidFill>
                <a:latin typeface="Arial" pitchFamily="34" charset="0"/>
                <a:cs typeface="Arial" pitchFamily="34" charset="0"/>
              </a:rPr>
              <a:t> du </a:t>
            </a:r>
            <a:r>
              <a:rPr lang="en-US" dirty="0" err="1" smtClean="0">
                <a:solidFill>
                  <a:srgbClr val="FF0000"/>
                </a:solidFill>
                <a:latin typeface="Arial" pitchFamily="34" charset="0"/>
                <a:cs typeface="Arial" pitchFamily="34" charset="0"/>
              </a:rPr>
              <a:t>lịch</a:t>
            </a:r>
            <a:r>
              <a:rPr lang="en-US" dirty="0" smtClean="0">
                <a:solidFill>
                  <a:srgbClr val="FF0000"/>
                </a:solidFill>
                <a:latin typeface="Arial" pitchFamily="34" charset="0"/>
                <a:cs typeface="Arial" pitchFamily="34" charset="0"/>
              </a:rPr>
              <a:t>, BĐS </a:t>
            </a:r>
            <a:r>
              <a:rPr lang="en-US" dirty="0" err="1" smtClean="0">
                <a:solidFill>
                  <a:srgbClr val="FF0000"/>
                </a:solidFill>
                <a:latin typeface="Arial" pitchFamily="34" charset="0"/>
                <a:cs typeface="Arial" pitchFamily="34" charset="0"/>
              </a:rPr>
              <a:t>nghỉ</a:t>
            </a:r>
            <a:r>
              <a:rPr lang="en-US" dirty="0" smtClean="0">
                <a:solidFill>
                  <a:srgbClr val="FF0000"/>
                </a:solidFill>
                <a:latin typeface="Arial" pitchFamily="34" charset="0"/>
                <a:cs typeface="Arial" pitchFamily="34" charset="0"/>
              </a:rPr>
              <a:t> </a:t>
            </a:r>
            <a:r>
              <a:rPr lang="en-US" dirty="0" err="1" smtClean="0">
                <a:solidFill>
                  <a:srgbClr val="FF0000"/>
                </a:solidFill>
                <a:latin typeface="Arial" pitchFamily="34" charset="0"/>
                <a:cs typeface="Arial" pitchFamily="34" charset="0"/>
              </a:rPr>
              <a:t>dưỡng</a:t>
            </a:r>
            <a:r>
              <a:rPr lang="en-US" dirty="0" smtClean="0">
                <a:solidFill>
                  <a:srgbClr val="FF0000"/>
                </a:solidFill>
                <a:latin typeface="Arial" pitchFamily="34" charset="0"/>
                <a:cs typeface="Arial" pitchFamily="34" charset="0"/>
              </a:rPr>
              <a:t>;</a:t>
            </a:r>
          </a:p>
          <a:p>
            <a:pPr marL="625475" indent="-625475" algn="just">
              <a:buFont typeface="Wingdings" pitchFamily="2" charset="2"/>
              <a:buChar char="ü"/>
            </a:pPr>
            <a:r>
              <a:rPr lang="en-US" dirty="0" smtClean="0">
                <a:solidFill>
                  <a:srgbClr val="FF0000"/>
                </a:solidFill>
                <a:latin typeface="Arial" pitchFamily="34" charset="0"/>
                <a:cs typeface="Arial" pitchFamily="34" charset="0"/>
              </a:rPr>
              <a:t>Thuyết minh </a:t>
            </a:r>
            <a:r>
              <a:rPr lang="en-US" dirty="0" err="1" smtClean="0">
                <a:solidFill>
                  <a:srgbClr val="FF0000"/>
                </a:solidFill>
                <a:latin typeface="Arial" pitchFamily="34" charset="0"/>
                <a:cs typeface="Arial" pitchFamily="34" charset="0"/>
              </a:rPr>
              <a:t>về</a:t>
            </a:r>
            <a:r>
              <a:rPr lang="en-US" dirty="0" smtClean="0">
                <a:solidFill>
                  <a:srgbClr val="FF0000"/>
                </a:solidFill>
                <a:latin typeface="Arial" pitchFamily="34" charset="0"/>
                <a:cs typeface="Arial" pitchFamily="34" charset="0"/>
              </a:rPr>
              <a:t> </a:t>
            </a:r>
            <a:r>
              <a:rPr lang="nl-NL" dirty="0" smtClean="0">
                <a:solidFill>
                  <a:srgbClr val="FF0000"/>
                </a:solidFill>
                <a:latin typeface="Arial" pitchFamily="34" charset="0"/>
                <a:cs typeface="Arial" pitchFamily="34" charset="0"/>
              </a:rPr>
              <a:t>các sự kiện hoặc điều kiện chính làm phát sinh nghi ngờ đáng kể về khả năng tiếp tục hoạt động của doanh nghiệp;</a:t>
            </a:r>
          </a:p>
          <a:p>
            <a:pPr marL="625475" indent="-625475" algn="just">
              <a:buFont typeface="Wingdings" pitchFamily="2" charset="2"/>
              <a:buChar char="ü"/>
            </a:pPr>
            <a:r>
              <a:rPr lang="nl-NL" dirty="0" smtClean="0">
                <a:solidFill>
                  <a:srgbClr val="FF0000"/>
                </a:solidFill>
                <a:latin typeface="Arial" pitchFamily="34" charset="0"/>
                <a:cs typeface="Arial" pitchFamily="34" charset="0"/>
              </a:rPr>
              <a:t>Các thuyết minh khác.</a:t>
            </a:r>
            <a:endParaRPr lang="en-US" dirty="0" smtClean="0">
              <a:solidFill>
                <a:srgbClr val="FF0000"/>
              </a:solidFill>
              <a:latin typeface="Arial" pitchFamily="34" charset="0"/>
              <a:cs typeface="Arial" pitchFamily="34" charset="0"/>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31</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486287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dirty="0" smtClean="0">
                <a:latin typeface="Arial (Body)"/>
              </a:rPr>
              <a:t>(18) </a:t>
            </a:r>
            <a:r>
              <a:rPr lang="vi-VN" sz="2400" dirty="0" smtClean="0">
                <a:latin typeface="Arial (Body)"/>
              </a:rPr>
              <a:t>Thời hạn nộp Báo cáo tài chính</a:t>
            </a:r>
            <a:endParaRPr lang="en-US" sz="2400" dirty="0" smtClean="0">
              <a:latin typeface="Arial (Body)"/>
            </a:endParaRPr>
          </a:p>
          <a:p>
            <a:endParaRPr lang="en-US" sz="2400" dirty="0" smtClean="0">
              <a:latin typeface="Arial (Body)"/>
            </a:endParaRPr>
          </a:p>
          <a:p>
            <a:pPr marL="266700" indent="-266700" algn="just">
              <a:buFont typeface="Wingdings" pitchFamily="2" charset="2"/>
              <a:buChar char="ü"/>
            </a:pPr>
            <a:r>
              <a:rPr lang="vi-VN" sz="2400" dirty="0" smtClean="0">
                <a:latin typeface="Arial (Body)"/>
              </a:rPr>
              <a:t>Doanh nghiệp phải nộp B</a:t>
            </a:r>
            <a:r>
              <a:rPr lang="en-US" sz="2400" dirty="0" smtClean="0">
                <a:latin typeface="Arial (Body)"/>
              </a:rPr>
              <a:t>CTC</a:t>
            </a:r>
            <a:r>
              <a:rPr lang="vi-VN" sz="2400" dirty="0" smtClean="0">
                <a:latin typeface="Arial (Body)"/>
              </a:rPr>
              <a:t> năm chậm nhất là 90 ngày, kể từ ngày kết thúc kỳ kế toán năm</a:t>
            </a:r>
            <a:r>
              <a:rPr lang="en-US" sz="2400" dirty="0" smtClean="0">
                <a:latin typeface="Arial (Body)"/>
              </a:rPr>
              <a:t> </a:t>
            </a:r>
            <a:r>
              <a:rPr lang="en-US" sz="2400" dirty="0" smtClean="0">
                <a:solidFill>
                  <a:srgbClr val="FF0000"/>
                </a:solidFill>
                <a:latin typeface="Arial (Body)"/>
              </a:rPr>
              <a:t>(</a:t>
            </a:r>
            <a:r>
              <a:rPr lang="en-US" sz="2400" dirty="0" err="1" smtClean="0">
                <a:solidFill>
                  <a:srgbClr val="FF0000"/>
                </a:solidFill>
                <a:latin typeface="Arial (Body)"/>
              </a:rPr>
              <a:t>không</a:t>
            </a:r>
            <a:r>
              <a:rPr lang="en-US" sz="2400" dirty="0" smtClean="0">
                <a:solidFill>
                  <a:srgbClr val="FF0000"/>
                </a:solidFill>
                <a:latin typeface="Arial (Body)"/>
              </a:rPr>
              <a:t> </a:t>
            </a:r>
            <a:r>
              <a:rPr lang="en-US" sz="2400" dirty="0" err="1" smtClean="0">
                <a:solidFill>
                  <a:srgbClr val="FF0000"/>
                </a:solidFill>
                <a:latin typeface="Arial (Body)"/>
              </a:rPr>
              <a:t>phân</a:t>
            </a:r>
            <a:r>
              <a:rPr lang="en-US" sz="2400" dirty="0" smtClean="0">
                <a:solidFill>
                  <a:srgbClr val="FF0000"/>
                </a:solidFill>
                <a:latin typeface="Arial (Body)"/>
              </a:rPr>
              <a:t> </a:t>
            </a:r>
            <a:r>
              <a:rPr lang="en-US" sz="2400" dirty="0" err="1" smtClean="0">
                <a:solidFill>
                  <a:srgbClr val="FF0000"/>
                </a:solidFill>
                <a:latin typeface="Arial (Body)"/>
              </a:rPr>
              <a:t>biệt</a:t>
            </a:r>
            <a:r>
              <a:rPr lang="en-US" sz="2400" dirty="0" smtClean="0">
                <a:solidFill>
                  <a:srgbClr val="FF0000"/>
                </a:solidFill>
                <a:latin typeface="Arial (Body)"/>
              </a:rPr>
              <a:t> </a:t>
            </a:r>
            <a:r>
              <a:rPr lang="en-US" sz="2400" dirty="0" err="1" smtClean="0">
                <a:solidFill>
                  <a:srgbClr val="FF0000"/>
                </a:solidFill>
                <a:latin typeface="Arial (Body)"/>
              </a:rPr>
              <a:t>loại</a:t>
            </a:r>
            <a:r>
              <a:rPr lang="en-US" sz="2400" dirty="0" smtClean="0">
                <a:solidFill>
                  <a:srgbClr val="FF0000"/>
                </a:solidFill>
                <a:latin typeface="Arial (Body)"/>
              </a:rPr>
              <a:t> </a:t>
            </a:r>
            <a:r>
              <a:rPr lang="en-US" sz="2400" dirty="0" err="1" smtClean="0">
                <a:solidFill>
                  <a:srgbClr val="FF0000"/>
                </a:solidFill>
                <a:latin typeface="Arial (Body)"/>
              </a:rPr>
              <a:t>hình</a:t>
            </a:r>
            <a:r>
              <a:rPr lang="en-US" sz="2400" dirty="0" smtClean="0">
                <a:solidFill>
                  <a:srgbClr val="FF0000"/>
                </a:solidFill>
                <a:latin typeface="Arial (Body)"/>
              </a:rPr>
              <a:t> </a:t>
            </a:r>
            <a:r>
              <a:rPr lang="en-US" sz="2400" dirty="0" err="1" smtClean="0">
                <a:solidFill>
                  <a:srgbClr val="FF0000"/>
                </a:solidFill>
                <a:latin typeface="Arial (Body)"/>
              </a:rPr>
              <a:t>hoặc</a:t>
            </a:r>
            <a:r>
              <a:rPr lang="en-US" sz="2400" dirty="0" smtClean="0">
                <a:solidFill>
                  <a:srgbClr val="FF0000"/>
                </a:solidFill>
                <a:latin typeface="Arial (Body)"/>
              </a:rPr>
              <a:t> </a:t>
            </a:r>
            <a:r>
              <a:rPr lang="en-US" sz="2400" dirty="0" err="1" smtClean="0">
                <a:solidFill>
                  <a:srgbClr val="FF0000"/>
                </a:solidFill>
                <a:latin typeface="Arial (Body)"/>
              </a:rPr>
              <a:t>hình</a:t>
            </a:r>
            <a:r>
              <a:rPr lang="en-US" sz="2400" dirty="0" smtClean="0">
                <a:solidFill>
                  <a:srgbClr val="FF0000"/>
                </a:solidFill>
                <a:latin typeface="Arial (Body)"/>
              </a:rPr>
              <a:t> </a:t>
            </a:r>
            <a:r>
              <a:rPr lang="en-US" sz="2400" dirty="0" err="1" smtClean="0">
                <a:solidFill>
                  <a:srgbClr val="FF0000"/>
                </a:solidFill>
                <a:latin typeface="Arial (Body)"/>
              </a:rPr>
              <a:t>thức</a:t>
            </a:r>
            <a:r>
              <a:rPr lang="en-US" sz="2400" dirty="0" smtClean="0">
                <a:solidFill>
                  <a:srgbClr val="FF0000"/>
                </a:solidFill>
                <a:latin typeface="Arial (Body)"/>
              </a:rPr>
              <a:t> </a:t>
            </a:r>
            <a:r>
              <a:rPr lang="en-US" sz="2400" dirty="0" err="1" smtClean="0">
                <a:solidFill>
                  <a:srgbClr val="FF0000"/>
                </a:solidFill>
                <a:latin typeface="Arial (Body)"/>
              </a:rPr>
              <a:t>sở</a:t>
            </a:r>
            <a:r>
              <a:rPr lang="en-US" sz="2400" dirty="0" smtClean="0">
                <a:solidFill>
                  <a:srgbClr val="FF0000"/>
                </a:solidFill>
                <a:latin typeface="Arial (Body)"/>
              </a:rPr>
              <a:t> </a:t>
            </a:r>
            <a:r>
              <a:rPr lang="en-US" sz="2400" dirty="0" err="1" smtClean="0">
                <a:solidFill>
                  <a:srgbClr val="FF0000"/>
                </a:solidFill>
                <a:latin typeface="Arial (Body)"/>
              </a:rPr>
              <a:t>hữu</a:t>
            </a:r>
            <a:r>
              <a:rPr lang="en-US" sz="2400" dirty="0" smtClean="0">
                <a:solidFill>
                  <a:srgbClr val="FF0000"/>
                </a:solidFill>
                <a:latin typeface="Arial (Body)"/>
              </a:rPr>
              <a:t>)</a:t>
            </a:r>
            <a:r>
              <a:rPr lang="vi-VN" sz="2400" dirty="0" smtClean="0">
                <a:latin typeface="Arial (Body)"/>
              </a:rPr>
              <a:t>.</a:t>
            </a:r>
            <a:endParaRPr lang="en-US" sz="2400" dirty="0" smtClean="0">
              <a:latin typeface="Arial (Body)"/>
            </a:endParaRPr>
          </a:p>
          <a:p>
            <a:pPr marL="266700" indent="-266700" algn="just">
              <a:buFont typeface="Wingdings" pitchFamily="2" charset="2"/>
              <a:buChar char="ü"/>
            </a:pPr>
            <a:endParaRPr lang="en-US" sz="1100" dirty="0" smtClean="0">
              <a:latin typeface="Arial (Body)"/>
            </a:endParaRPr>
          </a:p>
          <a:p>
            <a:pPr marL="266700" indent="-266700" algn="just">
              <a:buFont typeface="Wingdings" pitchFamily="2" charset="2"/>
              <a:buChar char="ü"/>
            </a:pPr>
            <a:r>
              <a:rPr lang="en-US" sz="2400" dirty="0" smtClean="0">
                <a:latin typeface="Arial (Body)"/>
              </a:rPr>
              <a:t>C</a:t>
            </a:r>
            <a:r>
              <a:rPr lang="vi-VN" sz="2400" dirty="0" smtClean="0">
                <a:latin typeface="Arial (Body)"/>
              </a:rPr>
              <a:t>ông ty mẹ, tổng công ty quy định thời hạn nộp B</a:t>
            </a:r>
            <a:r>
              <a:rPr lang="en-US" sz="2400" dirty="0" smtClean="0">
                <a:latin typeface="Arial (Body)"/>
              </a:rPr>
              <a:t>CTC</a:t>
            </a:r>
            <a:r>
              <a:rPr lang="vi-VN" sz="2400" dirty="0" smtClean="0">
                <a:latin typeface="Arial (Body)"/>
              </a:rPr>
              <a:t> của công ty con, đơn vị trực thuộc phù hợp với quy định của pháp luật hiện hành và yêu cầu quản lý của đơn vị.</a:t>
            </a:r>
            <a:endParaRPr lang="en-US" sz="2400" dirty="0" smtClean="0">
              <a:latin typeface="Arial (Body)"/>
            </a:endParaRPr>
          </a:p>
          <a:p>
            <a:pPr marL="266700" indent="-266700" algn="just">
              <a:buFont typeface="Wingdings" pitchFamily="2" charset="2"/>
              <a:buChar char="ü"/>
            </a:pPr>
            <a:endParaRPr lang="en-US" sz="1100" dirty="0" smtClean="0">
              <a:latin typeface="Arial (Body)"/>
            </a:endParaRPr>
          </a:p>
          <a:p>
            <a:pPr marL="266700" indent="-266700" algn="just">
              <a:buFont typeface="Wingdings" pitchFamily="2" charset="2"/>
              <a:buChar char="ü"/>
            </a:pPr>
            <a:r>
              <a:rPr lang="vi-VN" sz="2400" dirty="0" smtClean="0">
                <a:solidFill>
                  <a:srgbClr val="FF0000"/>
                </a:solidFill>
                <a:latin typeface="Arial (Body)"/>
              </a:rPr>
              <a:t>Đối với các doanh nghiệp mà pháp luật liên quan có quy định về việc nộp B</a:t>
            </a:r>
            <a:r>
              <a:rPr lang="en-US" sz="2400" dirty="0" smtClean="0">
                <a:solidFill>
                  <a:srgbClr val="FF0000"/>
                </a:solidFill>
                <a:latin typeface="Arial (Body)"/>
              </a:rPr>
              <a:t>CTC</a:t>
            </a:r>
            <a:r>
              <a:rPr lang="vi-VN" sz="2400" dirty="0" smtClean="0">
                <a:solidFill>
                  <a:srgbClr val="FF0000"/>
                </a:solidFill>
                <a:latin typeface="Arial (Body)"/>
              </a:rPr>
              <a:t> theo kỳ kế toán khác (quý, bán niên…) thì thời hạn nộp các Báo cáo tài chính này thực hiện theo quy định của pháp luật liên quan đó. </a:t>
            </a:r>
            <a:endParaRPr lang="en-US" sz="24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32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772816"/>
            <a:ext cx="8534400" cy="455509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dirty="0" smtClean="0">
                <a:latin typeface="Arial (Body)"/>
              </a:rPr>
              <a:t>(19) </a:t>
            </a:r>
            <a:r>
              <a:rPr lang="vi-VN" sz="2400" dirty="0" smtClean="0">
                <a:latin typeface="Arial (Body)"/>
              </a:rPr>
              <a:t>Nơi nhận Báo cáo tài chính</a:t>
            </a:r>
            <a:endParaRPr lang="en-US" sz="2400" dirty="0" smtClean="0">
              <a:latin typeface="Arial (Body)"/>
            </a:endParaRPr>
          </a:p>
          <a:p>
            <a:pPr algn="just"/>
            <a:endParaRPr lang="nl-NL" sz="2400" dirty="0" smtClean="0">
              <a:solidFill>
                <a:srgbClr val="FF0000"/>
              </a:solidFill>
              <a:latin typeface="Arial (Body)"/>
            </a:endParaRPr>
          </a:p>
          <a:p>
            <a:pPr marL="266700" indent="-266700" algn="just">
              <a:buFont typeface="Wingdings" pitchFamily="2" charset="2"/>
              <a:buChar char="ü"/>
            </a:pPr>
            <a:r>
              <a:rPr lang="nl-NL" sz="2200" dirty="0" smtClean="0">
                <a:solidFill>
                  <a:srgbClr val="FF0000"/>
                </a:solidFill>
                <a:latin typeface="Arial (Body)"/>
              </a:rPr>
              <a:t>Việc nộp BCTC cho cơ quan có thẩm quyền phải được thực hiện theo quy định của pháp luật có liên quan. </a:t>
            </a:r>
          </a:p>
          <a:p>
            <a:pPr marL="266700" indent="-266700" algn="just">
              <a:buFont typeface="Wingdings" pitchFamily="2" charset="2"/>
              <a:buChar char="ü"/>
            </a:pPr>
            <a:endParaRPr lang="en-US" sz="2200" dirty="0" smtClean="0">
              <a:solidFill>
                <a:srgbClr val="FF0000"/>
              </a:solidFill>
              <a:latin typeface="Arial (Body)"/>
            </a:endParaRPr>
          </a:p>
          <a:p>
            <a:pPr marL="266700" indent="-266700" algn="just">
              <a:buFont typeface="Wingdings" pitchFamily="2" charset="2"/>
              <a:buChar char="ü"/>
            </a:pPr>
            <a:r>
              <a:rPr lang="nl-NL" sz="2200" dirty="0" smtClean="0">
                <a:latin typeface="Arial (Body)"/>
              </a:rPr>
              <a:t>Đối với các doanh nghiệp mà pháp luật quy định phải kiểm toán Báo cáo tài chính thì khi nộp Báo cáo tài chính cho các cơ quan có thẩm quyền phải đính kèm báo cáo kiểm toán theo quy định.</a:t>
            </a:r>
          </a:p>
          <a:p>
            <a:pPr marL="266700" indent="-266700" algn="just">
              <a:buFont typeface="Wingdings" pitchFamily="2" charset="2"/>
              <a:buChar char="ü"/>
            </a:pPr>
            <a:endParaRPr lang="en-US" sz="2200" dirty="0" smtClean="0">
              <a:latin typeface="Arial (Body)"/>
            </a:endParaRPr>
          </a:p>
          <a:p>
            <a:pPr marL="266700" indent="-266700" algn="just">
              <a:buFont typeface="Wingdings" pitchFamily="2" charset="2"/>
              <a:buChar char="ü"/>
            </a:pPr>
            <a:r>
              <a:rPr lang="nl-NL" sz="2200" dirty="0" smtClean="0">
                <a:solidFill>
                  <a:srgbClr val="FF0000"/>
                </a:solidFill>
                <a:latin typeface="Arial (Body)"/>
              </a:rPr>
              <a:t>Trường hợp BCTC của doanh nghiệp được lưu giữ tại Hệ thống thông tin quốc gia về đăng ký doanh nghiệp thì </a:t>
            </a:r>
            <a:r>
              <a:rPr lang="vi-VN" sz="2200" dirty="0" smtClean="0">
                <a:solidFill>
                  <a:srgbClr val="FF0000"/>
                </a:solidFill>
                <a:latin typeface="Arial (Body)"/>
              </a:rPr>
              <a:t>các cơ quan </a:t>
            </a:r>
            <a:r>
              <a:rPr lang="nl-NL" sz="2200" dirty="0" smtClean="0">
                <a:solidFill>
                  <a:srgbClr val="FF0000"/>
                </a:solidFill>
                <a:latin typeface="Arial (Body)"/>
              </a:rPr>
              <a:t>nhận BCTC của doanh nghiệp được yêu cầu cung cấp thông tin về BCTC của doanh nghiệp theo quy định của pháp luật.</a:t>
            </a:r>
            <a:endParaRPr lang="en-US" sz="22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33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772816"/>
            <a:ext cx="8534400" cy="452431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defRPr/>
            </a:pPr>
            <a:r>
              <a:rPr lang="en-US" sz="3600" b="1" dirty="0" err="1" smtClean="0">
                <a:solidFill>
                  <a:srgbClr val="FF0000"/>
                </a:solidFill>
                <a:latin typeface="Arial" pitchFamily="34" charset="0"/>
                <a:cs typeface="Arial" pitchFamily="34" charset="0"/>
              </a:rPr>
              <a:t>Doanh</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nghiệp</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không</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được</a:t>
            </a:r>
            <a:r>
              <a:rPr lang="en-US" sz="3600" b="1" dirty="0" smtClean="0">
                <a:solidFill>
                  <a:srgbClr val="FF0000"/>
                </a:solidFill>
                <a:latin typeface="Arial" pitchFamily="34" charset="0"/>
                <a:cs typeface="Arial" pitchFamily="34" charset="0"/>
              </a:rPr>
              <a:t> </a:t>
            </a:r>
          </a:p>
          <a:p>
            <a:pPr algn="ctr">
              <a:defRPr/>
            </a:pPr>
            <a:r>
              <a:rPr lang="en-US" sz="3600" b="1" dirty="0" err="1" smtClean="0">
                <a:solidFill>
                  <a:srgbClr val="FF0000"/>
                </a:solidFill>
                <a:latin typeface="Arial" pitchFamily="34" charset="0"/>
                <a:cs typeface="Arial" pitchFamily="34" charset="0"/>
              </a:rPr>
              <a:t>sửa</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chữa</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sai</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sót</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bằng</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cách</a:t>
            </a:r>
            <a:r>
              <a:rPr lang="en-US" sz="3600" b="1" dirty="0" smtClean="0">
                <a:solidFill>
                  <a:srgbClr val="FF0000"/>
                </a:solidFill>
                <a:latin typeface="Arial" pitchFamily="34" charset="0"/>
                <a:cs typeface="Arial" pitchFamily="34" charset="0"/>
              </a:rPr>
              <a:t> </a:t>
            </a:r>
          </a:p>
          <a:p>
            <a:pPr algn="ctr">
              <a:defRPr/>
            </a:pPr>
            <a:r>
              <a:rPr lang="en-US" sz="3600" b="1" dirty="0" err="1" smtClean="0">
                <a:solidFill>
                  <a:srgbClr val="FF0000"/>
                </a:solidFill>
                <a:latin typeface="Arial" pitchFamily="34" charset="0"/>
                <a:cs typeface="Arial" pitchFamily="34" charset="0"/>
              </a:rPr>
              <a:t>phát</a:t>
            </a:r>
            <a:r>
              <a:rPr lang="en-US" sz="3600" b="1" dirty="0" smtClean="0">
                <a:solidFill>
                  <a:srgbClr val="FF0000"/>
                </a:solidFill>
                <a:latin typeface="Arial" pitchFamily="34" charset="0"/>
                <a:cs typeface="Arial" pitchFamily="34" charset="0"/>
              </a:rPr>
              <a:t> hành </a:t>
            </a:r>
            <a:r>
              <a:rPr lang="en-US" sz="3600" b="1" dirty="0" err="1" smtClean="0">
                <a:solidFill>
                  <a:srgbClr val="FF0000"/>
                </a:solidFill>
                <a:latin typeface="Arial" pitchFamily="34" charset="0"/>
                <a:cs typeface="Arial" pitchFamily="34" charset="0"/>
              </a:rPr>
              <a:t>lại</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báo</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cáo</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tài</a:t>
            </a:r>
            <a:r>
              <a:rPr lang="en-US" sz="3600" b="1" dirty="0" smtClean="0">
                <a:solidFill>
                  <a:srgbClr val="FF0000"/>
                </a:solidFill>
                <a:latin typeface="Arial" pitchFamily="34" charset="0"/>
                <a:cs typeface="Arial" pitchFamily="34" charset="0"/>
              </a:rPr>
              <a:t> chính</a:t>
            </a:r>
          </a:p>
          <a:p>
            <a:pPr algn="ctr">
              <a:defRPr/>
            </a:pPr>
            <a:endParaRPr lang="en-US" sz="3600" b="1" dirty="0" smtClean="0">
              <a:solidFill>
                <a:srgbClr val="FF0000"/>
              </a:solidFill>
              <a:latin typeface="Arial" pitchFamily="34" charset="0"/>
              <a:cs typeface="Arial" pitchFamily="34" charset="0"/>
            </a:endParaRPr>
          </a:p>
          <a:p>
            <a:pPr algn="ctr">
              <a:defRPr/>
            </a:pPr>
            <a:r>
              <a:rPr lang="en-US" sz="3600" b="1" dirty="0" err="1" smtClean="0">
                <a:solidFill>
                  <a:srgbClr val="FF0000"/>
                </a:solidFill>
                <a:latin typeface="Arial" pitchFamily="34" charset="0"/>
                <a:cs typeface="Arial" pitchFamily="34" charset="0"/>
              </a:rPr>
              <a:t>Báo</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cáo</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tài</a:t>
            </a:r>
            <a:r>
              <a:rPr lang="en-US" sz="3600" b="1" dirty="0" smtClean="0">
                <a:solidFill>
                  <a:srgbClr val="FF0000"/>
                </a:solidFill>
                <a:latin typeface="Arial" pitchFamily="34" charset="0"/>
                <a:cs typeface="Arial" pitchFamily="34" charset="0"/>
              </a:rPr>
              <a:t> chính </a:t>
            </a:r>
            <a:r>
              <a:rPr lang="en-US" sz="3600" b="1" dirty="0" err="1" smtClean="0">
                <a:solidFill>
                  <a:srgbClr val="FF0000"/>
                </a:solidFill>
                <a:latin typeface="Arial" pitchFamily="34" charset="0"/>
                <a:cs typeface="Arial" pitchFamily="34" charset="0"/>
              </a:rPr>
              <a:t>phát</a:t>
            </a:r>
            <a:r>
              <a:rPr lang="en-US" sz="3600" b="1" dirty="0" smtClean="0">
                <a:solidFill>
                  <a:srgbClr val="FF0000"/>
                </a:solidFill>
                <a:latin typeface="Arial" pitchFamily="34" charset="0"/>
                <a:cs typeface="Arial" pitchFamily="34" charset="0"/>
              </a:rPr>
              <a:t> hành </a:t>
            </a:r>
            <a:r>
              <a:rPr lang="en-US" sz="3600" b="1" dirty="0" err="1" smtClean="0">
                <a:solidFill>
                  <a:srgbClr val="FF0000"/>
                </a:solidFill>
                <a:latin typeface="Arial" pitchFamily="34" charset="0"/>
                <a:cs typeface="Arial" pitchFamily="34" charset="0"/>
              </a:rPr>
              <a:t>lại</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không</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thể</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thay</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thế</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cho</a:t>
            </a:r>
            <a:endParaRPr lang="en-US" sz="3600" b="1" dirty="0" smtClean="0">
              <a:solidFill>
                <a:srgbClr val="FF0000"/>
              </a:solidFill>
              <a:latin typeface="Arial" pitchFamily="34" charset="0"/>
              <a:cs typeface="Arial" pitchFamily="34" charset="0"/>
            </a:endParaRPr>
          </a:p>
          <a:p>
            <a:pPr algn="ctr">
              <a:defRPr/>
            </a:pP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báo</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cáo</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tài</a:t>
            </a:r>
            <a:r>
              <a:rPr lang="en-US" sz="3600" b="1" dirty="0" smtClean="0">
                <a:solidFill>
                  <a:srgbClr val="FF0000"/>
                </a:solidFill>
                <a:latin typeface="Arial" pitchFamily="34" charset="0"/>
                <a:cs typeface="Arial" pitchFamily="34" charset="0"/>
              </a:rPr>
              <a:t> chính </a:t>
            </a:r>
            <a:r>
              <a:rPr lang="en-US" sz="3600" b="1" dirty="0" err="1" smtClean="0">
                <a:solidFill>
                  <a:srgbClr val="FF0000"/>
                </a:solidFill>
                <a:latin typeface="Arial" pitchFamily="34" charset="0"/>
                <a:cs typeface="Arial" pitchFamily="34" charset="0"/>
              </a:rPr>
              <a:t>đã</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phát</a:t>
            </a:r>
            <a:r>
              <a:rPr lang="en-US" sz="3600" b="1" dirty="0" smtClean="0">
                <a:solidFill>
                  <a:srgbClr val="FF0000"/>
                </a:solidFill>
                <a:latin typeface="Arial" pitchFamily="34" charset="0"/>
                <a:cs typeface="Arial" pitchFamily="34" charset="0"/>
              </a:rPr>
              <a:t> hành </a:t>
            </a:r>
          </a:p>
          <a:p>
            <a:pPr algn="ctr">
              <a:defRPr/>
            </a:pPr>
            <a:r>
              <a:rPr lang="en-US" sz="3600" b="1" dirty="0" err="1" smtClean="0">
                <a:solidFill>
                  <a:srgbClr val="FF0000"/>
                </a:solidFill>
                <a:latin typeface="Arial" pitchFamily="34" charset="0"/>
                <a:cs typeface="Arial" pitchFamily="34" charset="0"/>
              </a:rPr>
              <a:t>theo</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quy</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định</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của</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pháp</a:t>
            </a:r>
            <a:r>
              <a:rPr lang="en-US" sz="3600" b="1" dirty="0" smtClean="0">
                <a:solidFill>
                  <a:srgbClr val="FF0000"/>
                </a:solidFill>
                <a:latin typeface="Arial" pitchFamily="34" charset="0"/>
                <a:cs typeface="Arial" pitchFamily="34" charset="0"/>
              </a:rPr>
              <a:t> </a:t>
            </a:r>
            <a:r>
              <a:rPr lang="en-US" sz="3600" b="1" dirty="0" err="1" smtClean="0">
                <a:solidFill>
                  <a:srgbClr val="FF0000"/>
                </a:solidFill>
                <a:latin typeface="Arial" pitchFamily="34" charset="0"/>
                <a:cs typeface="Arial" pitchFamily="34" charset="0"/>
              </a:rPr>
              <a:t>luật</a:t>
            </a:r>
            <a:endParaRPr lang="en-US" sz="4800" b="1" dirty="0">
              <a:latin typeface="Arial" pitchFamily="34" charset="0"/>
              <a:cs typeface="Arial" pitchFamily="34" charset="0"/>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34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772816"/>
            <a:ext cx="8534400" cy="477053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sz="4800" b="1" dirty="0" smtClean="0">
              <a:latin typeface="Arial" pitchFamily="34" charset="0"/>
              <a:cs typeface="Arial" pitchFamily="34" charset="0"/>
            </a:endParaRPr>
          </a:p>
          <a:p>
            <a:pPr algn="ctr"/>
            <a:r>
              <a:rPr lang="en-US" sz="4800" b="1" dirty="0" err="1" smtClean="0">
                <a:latin typeface="Arial" pitchFamily="34" charset="0"/>
                <a:cs typeface="Arial" pitchFamily="34" charset="0"/>
              </a:rPr>
              <a:t>Phần</a:t>
            </a:r>
            <a:r>
              <a:rPr lang="en-US" sz="4800" b="1" dirty="0" smtClean="0">
                <a:latin typeface="Arial" pitchFamily="34" charset="0"/>
                <a:cs typeface="Arial" pitchFamily="34" charset="0"/>
              </a:rPr>
              <a:t> 2</a:t>
            </a:r>
          </a:p>
          <a:p>
            <a:pPr algn="ctr"/>
            <a:r>
              <a:rPr lang="en-US" sz="4800" b="1" dirty="0" err="1" smtClean="0">
                <a:latin typeface="Arial" pitchFamily="34" charset="0"/>
                <a:cs typeface="Arial" pitchFamily="34" charset="0"/>
              </a:rPr>
              <a:t>Một</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số</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thay</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đổi</a:t>
            </a:r>
            <a:r>
              <a:rPr lang="en-US" sz="4800" b="1" dirty="0" smtClean="0">
                <a:latin typeface="Arial" pitchFamily="34" charset="0"/>
                <a:cs typeface="Arial" pitchFamily="34" charset="0"/>
              </a:rPr>
              <a:t> </a:t>
            </a:r>
          </a:p>
          <a:p>
            <a:pPr algn="ctr"/>
            <a:r>
              <a:rPr lang="en-US" sz="4800" b="1" dirty="0" err="1" smtClean="0">
                <a:latin typeface="Arial" pitchFamily="34" charset="0"/>
                <a:cs typeface="Arial" pitchFamily="34" charset="0"/>
              </a:rPr>
              <a:t>trong</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các</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chỉ</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tiêu</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của</a:t>
            </a:r>
            <a:r>
              <a:rPr lang="en-US" sz="4800" b="1" dirty="0" smtClean="0">
                <a:latin typeface="Arial" pitchFamily="34" charset="0"/>
                <a:cs typeface="Arial" pitchFamily="34" charset="0"/>
              </a:rPr>
              <a:t> BCTC</a:t>
            </a:r>
          </a:p>
          <a:p>
            <a:pPr algn="ctr"/>
            <a:endParaRPr lang="en-US" sz="3200" b="1" dirty="0" smtClean="0">
              <a:latin typeface="Arial" pitchFamily="34" charset="0"/>
              <a:cs typeface="Arial" pitchFamily="34" charset="0"/>
            </a:endParaRPr>
          </a:p>
          <a:p>
            <a:pPr algn="ctr"/>
            <a:endParaRPr lang="en-US" sz="3200" b="1" dirty="0" smtClean="0">
              <a:latin typeface="Arial" pitchFamily="34" charset="0"/>
              <a:cs typeface="Arial" pitchFamily="34" charset="0"/>
            </a:endParaRPr>
          </a:p>
          <a:p>
            <a:pPr algn="ctr"/>
            <a:endParaRPr lang="en-US" sz="4800" b="1" dirty="0">
              <a:latin typeface="Arial" pitchFamily="34" charset="0"/>
              <a:cs typeface="Arial" pitchFamily="34" charset="0"/>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35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628800"/>
            <a:ext cx="8534400" cy="480131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nl-NL" sz="1000" dirty="0" smtClean="0">
              <a:solidFill>
                <a:srgbClr val="FF0000"/>
              </a:solidFill>
              <a:latin typeface="Arial (Body)"/>
            </a:endParaRPr>
          </a:p>
          <a:p>
            <a:pPr algn="ctr"/>
            <a:r>
              <a:rPr lang="nl-NL" sz="3200" dirty="0" smtClean="0">
                <a:solidFill>
                  <a:srgbClr val="FF0000"/>
                </a:solidFill>
                <a:latin typeface="Arial (Body)"/>
              </a:rPr>
              <a:t>Các chỉ tiêu trong Báo cáo tình hình tài chính</a:t>
            </a:r>
          </a:p>
          <a:p>
            <a:pPr marL="342900" indent="-342900" algn="just"/>
            <a:endParaRPr lang="nl-NL" sz="1000" dirty="0" smtClean="0">
              <a:solidFill>
                <a:srgbClr val="FF0000"/>
              </a:solidFill>
              <a:latin typeface="Arial (Body)"/>
              <a:cs typeface="Arial" pitchFamily="34" charset="0"/>
            </a:endParaRPr>
          </a:p>
          <a:p>
            <a:pPr marL="342900" indent="-342900" algn="just"/>
            <a:endParaRPr lang="nl-NL" sz="1000" i="1" dirty="0" smtClean="0">
              <a:solidFill>
                <a:srgbClr val="FF0000"/>
              </a:solidFill>
              <a:latin typeface="Arial (Body)"/>
              <a:cs typeface="Arial" pitchFamily="34" charset="0"/>
            </a:endParaRPr>
          </a:p>
          <a:p>
            <a:pPr marL="342900" indent="-342900" algn="just"/>
            <a:endParaRPr lang="nl-NL" sz="1000" i="1" dirty="0" smtClean="0">
              <a:solidFill>
                <a:srgbClr val="FF0000"/>
              </a:solidFill>
              <a:latin typeface="Arial (Body)"/>
              <a:cs typeface="Arial" pitchFamily="34" charset="0"/>
            </a:endParaRPr>
          </a:p>
          <a:p>
            <a:pPr marL="266700" indent="-266700" algn="just">
              <a:buFont typeface="Wingdings" pitchFamily="2" charset="2"/>
              <a:buChar char="ü"/>
            </a:pPr>
            <a:r>
              <a:rPr lang="nl-NL" i="1" dirty="0" smtClean="0">
                <a:latin typeface="Arial (Body)"/>
              </a:rPr>
              <a:t>Tiền và các khoản tương đương tiền (Mã số 110)</a:t>
            </a:r>
            <a:r>
              <a:rPr lang="en-US" dirty="0" smtClean="0">
                <a:latin typeface="Arial (Body)"/>
              </a:rPr>
              <a:t> </a:t>
            </a:r>
            <a:r>
              <a:rPr lang="nl-NL" dirty="0" smtClean="0">
                <a:latin typeface="Arial (Body)"/>
              </a:rPr>
              <a:t>gồm: Tiền mặt tại quỹ, tiền gửi không kỳ hạn, tiền đang chuyển và các khoản tương đương tiền. </a:t>
            </a:r>
            <a:r>
              <a:rPr lang="nl-NL" dirty="0" smtClean="0">
                <a:solidFill>
                  <a:srgbClr val="FF0000"/>
                </a:solidFill>
                <a:latin typeface="Arial (Body)"/>
              </a:rPr>
              <a:t>Đối với các khoản tiền và tương đương tiền doanh nghiệp bị hạn chế sử dụng thì không được trình bày tại chỉ tiêu này mà phải trình bày tại chỉ tiêu Tài sản ngắn hạn khác (Mã số 165) hoặc Tài sản dài hạn khác (Mã số 274).</a:t>
            </a:r>
          </a:p>
          <a:p>
            <a:pPr marL="266700" indent="-266700" algn="just">
              <a:buFont typeface="Wingdings" pitchFamily="2" charset="2"/>
              <a:buChar char="ü"/>
            </a:pPr>
            <a:endParaRPr lang="nl-NL" dirty="0" smtClean="0">
              <a:solidFill>
                <a:srgbClr val="FF0000"/>
              </a:solidFill>
              <a:latin typeface="Arial (Body)"/>
            </a:endParaRPr>
          </a:p>
          <a:p>
            <a:pPr marL="266700" indent="-266700" algn="just">
              <a:buFont typeface="Wingdings" pitchFamily="2" charset="2"/>
              <a:buChar char="ü"/>
            </a:pPr>
            <a:r>
              <a:rPr lang="vi-VN" i="1" dirty="0" smtClean="0">
                <a:latin typeface="Arial (Body)"/>
              </a:rPr>
              <a:t>Đầu tư nắm giữ đến ngày đáo hạn ngắn hạn (Mã số 123)</a:t>
            </a:r>
            <a:r>
              <a:rPr lang="en-US" i="1" dirty="0" smtClean="0">
                <a:latin typeface="Arial (Body)"/>
              </a:rPr>
              <a:t>: </a:t>
            </a:r>
            <a:r>
              <a:rPr lang="en-US" i="1" dirty="0" err="1" smtClean="0">
                <a:latin typeface="Arial (Body)"/>
              </a:rPr>
              <a:t>gồm</a:t>
            </a:r>
            <a:r>
              <a:rPr lang="en-US" i="1" dirty="0" smtClean="0">
                <a:latin typeface="Arial (Body)"/>
              </a:rPr>
              <a:t> </a:t>
            </a:r>
            <a:r>
              <a:rPr lang="vi-VN" dirty="0" smtClean="0">
                <a:latin typeface="Arial (Body)"/>
              </a:rPr>
              <a:t>các khoản đầu tư nắm giữ đến ngày đáo hạn có kỳ hạn còn lại từ 12 tháng trở xuống kể từ thời điểm kết thúc kỳ kế toán, như tiền gửi có kỳ hạn, trái phiếu, thương phiếu, </a:t>
            </a:r>
            <a:r>
              <a:rPr lang="vi-VN" dirty="0" smtClean="0">
                <a:solidFill>
                  <a:srgbClr val="FF0000"/>
                </a:solidFill>
                <a:latin typeface="Arial (Body)"/>
              </a:rPr>
              <a:t>các khoản cho vay </a:t>
            </a:r>
            <a:r>
              <a:rPr lang="vi-VN" dirty="0" smtClean="0">
                <a:latin typeface="Arial (Body)"/>
              </a:rPr>
              <a:t>và các loại chứng khoán nợ khác. Chỉ tiêu này không bao gồm các khoản đầu tư nắm giữ đến ngày đáo hạn đã được trình bày trong chỉ tiêu “Các khoản tương đương tiền”.</a:t>
            </a:r>
            <a:endParaRPr lang="nl-NL" dirty="0" smtClean="0">
              <a:solidFill>
                <a:srgbClr val="FF0000"/>
              </a:solidFill>
              <a:latin typeface="Arial (Body)"/>
            </a:endParaRPr>
          </a:p>
          <a:p>
            <a:pPr marL="342900" indent="-342900" algn="just">
              <a:buAutoNum type="arabicPeriod"/>
            </a:pPr>
            <a:endParaRPr lang="en-US" b="1" dirty="0">
              <a:solidFill>
                <a:srgbClr val="FF0000"/>
              </a:solidFill>
              <a:latin typeface="Arial (Body)"/>
              <a:cs typeface="Arial" pitchFamily="34" charset="0"/>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36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412776"/>
            <a:ext cx="8534400" cy="535531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buFont typeface="Wingdings" pitchFamily="2" charset="2"/>
              <a:buChar char="ü"/>
            </a:pPr>
            <a:r>
              <a:rPr lang="en-US" i="1" dirty="0" err="1" smtClean="0">
                <a:solidFill>
                  <a:srgbClr val="FF0000"/>
                </a:solidFill>
                <a:latin typeface="Arial (Body)"/>
              </a:rPr>
              <a:t>Đầu</a:t>
            </a:r>
            <a:r>
              <a:rPr lang="en-US" i="1" dirty="0" smtClean="0">
                <a:solidFill>
                  <a:srgbClr val="FF0000"/>
                </a:solidFill>
                <a:latin typeface="Arial (Body)"/>
              </a:rPr>
              <a:t> </a:t>
            </a:r>
            <a:r>
              <a:rPr lang="en-US" i="1" dirty="0" err="1" smtClean="0">
                <a:solidFill>
                  <a:srgbClr val="FF0000"/>
                </a:solidFill>
                <a:latin typeface="Arial (Body)"/>
              </a:rPr>
              <a:t>tư</a:t>
            </a:r>
            <a:r>
              <a:rPr lang="en-US" i="1" dirty="0" smtClean="0">
                <a:solidFill>
                  <a:srgbClr val="FF0000"/>
                </a:solidFill>
                <a:latin typeface="Arial (Body)"/>
              </a:rPr>
              <a:t> </a:t>
            </a:r>
            <a:r>
              <a:rPr lang="en-US" i="1" dirty="0" err="1" smtClean="0">
                <a:solidFill>
                  <a:srgbClr val="FF0000"/>
                </a:solidFill>
                <a:latin typeface="Arial (Body)"/>
              </a:rPr>
              <a:t>ngắn</a:t>
            </a:r>
            <a:r>
              <a:rPr lang="en-US" i="1" dirty="0" smtClean="0">
                <a:solidFill>
                  <a:srgbClr val="FF0000"/>
                </a:solidFill>
                <a:latin typeface="Arial (Body)"/>
              </a:rPr>
              <a:t> </a:t>
            </a:r>
            <a:r>
              <a:rPr lang="en-US" i="1" dirty="0" err="1" smtClean="0">
                <a:solidFill>
                  <a:srgbClr val="FF0000"/>
                </a:solidFill>
                <a:latin typeface="Arial (Body)"/>
              </a:rPr>
              <a:t>hạn</a:t>
            </a:r>
            <a:r>
              <a:rPr lang="en-US" i="1" dirty="0" smtClean="0">
                <a:solidFill>
                  <a:srgbClr val="FF0000"/>
                </a:solidFill>
                <a:latin typeface="Arial (Body)"/>
              </a:rPr>
              <a:t> </a:t>
            </a:r>
            <a:r>
              <a:rPr lang="en-US" i="1" dirty="0" err="1" smtClean="0">
                <a:solidFill>
                  <a:srgbClr val="FF0000"/>
                </a:solidFill>
                <a:latin typeface="Arial (Body)"/>
              </a:rPr>
              <a:t>khác</a:t>
            </a:r>
            <a:r>
              <a:rPr lang="en-US" i="1" dirty="0" smtClean="0">
                <a:solidFill>
                  <a:srgbClr val="FF0000"/>
                </a:solidFill>
                <a:latin typeface="Arial (Body)"/>
              </a:rPr>
              <a:t> (</a:t>
            </a:r>
            <a:r>
              <a:rPr lang="en-US" i="1" dirty="0" err="1" smtClean="0">
                <a:solidFill>
                  <a:srgbClr val="FF0000"/>
                </a:solidFill>
                <a:latin typeface="Arial (Body)"/>
              </a:rPr>
              <a:t>Mã</a:t>
            </a:r>
            <a:r>
              <a:rPr lang="en-US" i="1" dirty="0" smtClean="0">
                <a:solidFill>
                  <a:srgbClr val="FF0000"/>
                </a:solidFill>
                <a:latin typeface="Arial (Body)"/>
              </a:rPr>
              <a:t> </a:t>
            </a:r>
            <a:r>
              <a:rPr lang="en-US" i="1" dirty="0" err="1" smtClean="0">
                <a:solidFill>
                  <a:srgbClr val="FF0000"/>
                </a:solidFill>
                <a:latin typeface="Arial (Body)"/>
              </a:rPr>
              <a:t>số</a:t>
            </a:r>
            <a:r>
              <a:rPr lang="en-US" i="1" dirty="0" smtClean="0">
                <a:solidFill>
                  <a:srgbClr val="FF0000"/>
                </a:solidFill>
                <a:latin typeface="Arial (Body)"/>
              </a:rPr>
              <a:t> 125): </a:t>
            </a:r>
            <a:r>
              <a:rPr lang="en-US" dirty="0" err="1" smtClean="0">
                <a:solidFill>
                  <a:srgbClr val="FF0000"/>
                </a:solidFill>
                <a:latin typeface="Arial (Body)"/>
              </a:rPr>
              <a:t>Phản</a:t>
            </a:r>
            <a:r>
              <a:rPr lang="en-US" dirty="0" smtClean="0">
                <a:solidFill>
                  <a:srgbClr val="FF0000"/>
                </a:solidFill>
                <a:latin typeface="Arial (Body)"/>
              </a:rPr>
              <a:t> </a:t>
            </a:r>
            <a:r>
              <a:rPr lang="en-US" dirty="0" err="1" smtClean="0">
                <a:solidFill>
                  <a:srgbClr val="FF0000"/>
                </a:solidFill>
                <a:latin typeface="Arial (Body)"/>
              </a:rPr>
              <a:t>ánh</a:t>
            </a:r>
            <a:r>
              <a:rPr lang="en-US" dirty="0" smtClean="0">
                <a:solidFill>
                  <a:srgbClr val="FF0000"/>
                </a:solidFill>
                <a:latin typeface="Arial (Body)"/>
              </a:rPr>
              <a:t>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khoản</a:t>
            </a:r>
            <a:r>
              <a:rPr lang="en-US" dirty="0" smtClean="0">
                <a:solidFill>
                  <a:srgbClr val="FF0000"/>
                </a:solidFill>
                <a:latin typeface="Arial (Body)"/>
              </a:rPr>
              <a:t> </a:t>
            </a:r>
            <a:r>
              <a:rPr lang="en-US" dirty="0" err="1" smtClean="0">
                <a:solidFill>
                  <a:srgbClr val="FF0000"/>
                </a:solidFill>
                <a:latin typeface="Arial (Body)"/>
              </a:rPr>
              <a:t>đầu</a:t>
            </a:r>
            <a:r>
              <a:rPr lang="en-US" dirty="0" smtClean="0">
                <a:solidFill>
                  <a:srgbClr val="FF0000"/>
                </a:solidFill>
                <a:latin typeface="Arial (Body)"/>
              </a:rPr>
              <a:t> </a:t>
            </a:r>
            <a:r>
              <a:rPr lang="en-US" dirty="0" err="1" smtClean="0">
                <a:solidFill>
                  <a:srgbClr val="FF0000"/>
                </a:solidFill>
                <a:latin typeface="Arial (Body)"/>
              </a:rPr>
              <a:t>tư</a:t>
            </a:r>
            <a:r>
              <a:rPr lang="en-US" dirty="0" smtClean="0">
                <a:solidFill>
                  <a:srgbClr val="FF0000"/>
                </a:solidFill>
                <a:latin typeface="Arial (Body)"/>
              </a:rPr>
              <a:t> </a:t>
            </a:r>
            <a:r>
              <a:rPr lang="en-US" dirty="0" err="1" smtClean="0">
                <a:solidFill>
                  <a:srgbClr val="FF0000"/>
                </a:solidFill>
                <a:latin typeface="Arial (Body)"/>
              </a:rPr>
              <a:t>vào</a:t>
            </a:r>
            <a:r>
              <a:rPr lang="en-US" dirty="0" smtClean="0">
                <a:solidFill>
                  <a:srgbClr val="FF0000"/>
                </a:solidFill>
                <a:latin typeface="Arial (Body)"/>
              </a:rPr>
              <a:t> BCC </a:t>
            </a:r>
            <a:r>
              <a:rPr lang="en-US" dirty="0" err="1" smtClean="0">
                <a:solidFill>
                  <a:srgbClr val="FF0000"/>
                </a:solidFill>
                <a:latin typeface="Arial (Body)"/>
              </a:rPr>
              <a:t>mà</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có</a:t>
            </a:r>
            <a:r>
              <a:rPr lang="en-US" dirty="0" smtClean="0">
                <a:solidFill>
                  <a:srgbClr val="FF0000"/>
                </a:solidFill>
                <a:latin typeface="Arial (Body)"/>
              </a:rPr>
              <a:t> </a:t>
            </a:r>
            <a:r>
              <a:rPr lang="en-US" dirty="0" err="1" smtClean="0">
                <a:solidFill>
                  <a:srgbClr val="FF0000"/>
                </a:solidFill>
                <a:latin typeface="Arial (Body)"/>
              </a:rPr>
              <a:t>quyền</a:t>
            </a:r>
            <a:r>
              <a:rPr lang="en-US" dirty="0" smtClean="0">
                <a:solidFill>
                  <a:srgbClr val="FF0000"/>
                </a:solidFill>
                <a:latin typeface="Arial (Body)"/>
              </a:rPr>
              <a:t> </a:t>
            </a:r>
            <a:r>
              <a:rPr lang="en-US" dirty="0" err="1" smtClean="0">
                <a:solidFill>
                  <a:srgbClr val="FF0000"/>
                </a:solidFill>
                <a:latin typeface="Arial (Body)"/>
              </a:rPr>
              <a:t>đồng</a:t>
            </a:r>
            <a:r>
              <a:rPr lang="en-US" dirty="0" smtClean="0">
                <a:solidFill>
                  <a:srgbClr val="FF0000"/>
                </a:solidFill>
                <a:latin typeface="Arial (Body)"/>
              </a:rPr>
              <a:t> kiểm soát </a:t>
            </a:r>
            <a:r>
              <a:rPr lang="en-US" dirty="0" err="1" smtClean="0">
                <a:solidFill>
                  <a:srgbClr val="FF0000"/>
                </a:solidFill>
                <a:latin typeface="Arial (Body)"/>
              </a:rPr>
              <a:t>nhưng</a:t>
            </a:r>
            <a:r>
              <a:rPr lang="en-US" dirty="0" smtClean="0">
                <a:solidFill>
                  <a:srgbClr val="FF0000"/>
                </a:solidFill>
                <a:latin typeface="Arial (Body)"/>
              </a:rPr>
              <a:t>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hưởng</a:t>
            </a:r>
            <a:r>
              <a:rPr lang="en-US" dirty="0" smtClean="0">
                <a:solidFill>
                  <a:srgbClr val="FF0000"/>
                </a:solidFill>
                <a:latin typeface="Arial (Body)"/>
              </a:rPr>
              <a:t> </a:t>
            </a:r>
            <a:r>
              <a:rPr lang="en-US" dirty="0" err="1" smtClean="0">
                <a:solidFill>
                  <a:srgbClr val="FF0000"/>
                </a:solidFill>
                <a:latin typeface="Arial (Body)"/>
              </a:rPr>
              <a:t>lợi</a:t>
            </a:r>
            <a:r>
              <a:rPr lang="en-US" dirty="0" smtClean="0">
                <a:solidFill>
                  <a:srgbClr val="FF0000"/>
                </a:solidFill>
                <a:latin typeface="Arial (Body)"/>
              </a:rPr>
              <a:t> </a:t>
            </a:r>
            <a:r>
              <a:rPr lang="en-US" dirty="0" err="1" smtClean="0">
                <a:solidFill>
                  <a:srgbClr val="FF0000"/>
                </a:solidFill>
                <a:latin typeface="Arial (Body)"/>
              </a:rPr>
              <a:t>ích</a:t>
            </a:r>
            <a:r>
              <a:rPr lang="en-US" dirty="0" smtClean="0">
                <a:solidFill>
                  <a:srgbClr val="FF0000"/>
                </a:solidFill>
                <a:latin typeface="Arial (Body)"/>
              </a:rPr>
              <a:t> </a:t>
            </a:r>
            <a:r>
              <a:rPr lang="en-US" dirty="0" err="1" smtClean="0">
                <a:solidFill>
                  <a:srgbClr val="FF0000"/>
                </a:solidFill>
                <a:latin typeface="Arial (Body)"/>
              </a:rPr>
              <a:t>phụ</a:t>
            </a:r>
            <a:r>
              <a:rPr lang="en-US" dirty="0" smtClean="0">
                <a:solidFill>
                  <a:srgbClr val="FF0000"/>
                </a:solidFill>
                <a:latin typeface="Arial (Body)"/>
              </a:rPr>
              <a:t> </a:t>
            </a:r>
            <a:r>
              <a:rPr lang="en-US" dirty="0" err="1" smtClean="0">
                <a:solidFill>
                  <a:srgbClr val="FF0000"/>
                </a:solidFill>
                <a:latin typeface="Arial (Body)"/>
              </a:rPr>
              <a:t>thuộc</a:t>
            </a:r>
            <a:r>
              <a:rPr lang="en-US" dirty="0" smtClean="0">
                <a:solidFill>
                  <a:srgbClr val="FF0000"/>
                </a:solidFill>
                <a:latin typeface="Arial (Body)"/>
              </a:rPr>
              <a:t> </a:t>
            </a:r>
            <a:r>
              <a:rPr lang="en-US" dirty="0" err="1" smtClean="0">
                <a:solidFill>
                  <a:srgbClr val="FF0000"/>
                </a:solidFill>
                <a:latin typeface="Arial (Body)"/>
              </a:rPr>
              <a:t>vào</a:t>
            </a:r>
            <a:r>
              <a:rPr lang="en-US" dirty="0" smtClean="0">
                <a:solidFill>
                  <a:srgbClr val="FF0000"/>
                </a:solidFill>
                <a:latin typeface="Arial (Body)"/>
              </a:rPr>
              <a:t> LNST </a:t>
            </a:r>
            <a:r>
              <a:rPr lang="en-US" dirty="0" err="1" smtClean="0">
                <a:solidFill>
                  <a:srgbClr val="FF0000"/>
                </a:solidFill>
                <a:latin typeface="Arial (Body)"/>
              </a:rPr>
              <a:t>của</a:t>
            </a:r>
            <a:r>
              <a:rPr lang="en-US" dirty="0" smtClean="0">
                <a:solidFill>
                  <a:srgbClr val="FF0000"/>
                </a:solidFill>
                <a:latin typeface="Arial (Body)"/>
              </a:rPr>
              <a:t> BCC và </a:t>
            </a:r>
            <a:r>
              <a:rPr lang="vi-VN" dirty="0" smtClean="0">
                <a:solidFill>
                  <a:srgbClr val="FF0000"/>
                </a:solidFill>
                <a:latin typeface="Arial (Body)"/>
              </a:rPr>
              <a:t>có kỳ hạn còn lại không quá 12 tháng tại thời điểm kết thúc kỳ kế toán</a:t>
            </a:r>
            <a:r>
              <a:rPr lang="en-US" dirty="0" smtClean="0">
                <a:solidFill>
                  <a:srgbClr val="FF0000"/>
                </a:solidFill>
                <a:latin typeface="Arial (Body)"/>
              </a:rPr>
              <a:t>. </a:t>
            </a:r>
            <a:r>
              <a:rPr lang="vi-VN" dirty="0" smtClean="0">
                <a:solidFill>
                  <a:srgbClr val="FF0000"/>
                </a:solidFill>
                <a:latin typeface="Arial (Body)"/>
              </a:rPr>
              <a:t>Số liệu để ghi vào chỉ tiêu này là số dư Nợ </a:t>
            </a:r>
            <a:r>
              <a:rPr lang="en-US" dirty="0" smtClean="0">
                <a:solidFill>
                  <a:srgbClr val="FF0000"/>
                </a:solidFill>
                <a:latin typeface="Arial (Body)"/>
              </a:rPr>
              <a:t>chi </a:t>
            </a:r>
            <a:r>
              <a:rPr lang="en-US" dirty="0" err="1" smtClean="0">
                <a:solidFill>
                  <a:srgbClr val="FF0000"/>
                </a:solidFill>
                <a:latin typeface="Arial (Body)"/>
              </a:rPr>
              <a:t>tiết</a:t>
            </a:r>
            <a:r>
              <a:rPr lang="en-US" dirty="0" smtClean="0">
                <a:solidFill>
                  <a:srgbClr val="FF0000"/>
                </a:solidFill>
                <a:latin typeface="Arial (Body)"/>
              </a:rPr>
              <a:t> </a:t>
            </a:r>
            <a:r>
              <a:rPr lang="vi-VN" dirty="0" smtClean="0">
                <a:solidFill>
                  <a:srgbClr val="FF0000"/>
                </a:solidFill>
                <a:latin typeface="Arial (Body)"/>
              </a:rPr>
              <a:t>của T</a:t>
            </a:r>
            <a:r>
              <a:rPr lang="en-US" dirty="0" smtClean="0">
                <a:solidFill>
                  <a:srgbClr val="FF0000"/>
                </a:solidFill>
                <a:latin typeface="Arial (Body)"/>
              </a:rPr>
              <a:t>K</a:t>
            </a:r>
            <a:r>
              <a:rPr lang="vi-VN" dirty="0" smtClean="0">
                <a:solidFill>
                  <a:srgbClr val="FF0000"/>
                </a:solidFill>
                <a:latin typeface="Arial (Body)"/>
              </a:rPr>
              <a:t> </a:t>
            </a:r>
            <a:r>
              <a:rPr lang="en-US" dirty="0" smtClean="0">
                <a:solidFill>
                  <a:srgbClr val="FF0000"/>
                </a:solidFill>
                <a:latin typeface="Arial (Body)"/>
              </a:rPr>
              <a:t>228</a:t>
            </a:r>
            <a:r>
              <a:rPr lang="vi-VN" dirty="0" smtClean="0">
                <a:solidFill>
                  <a:srgbClr val="FF0000"/>
                </a:solidFill>
                <a:latin typeface="Arial (Body)"/>
              </a:rPr>
              <a:t>1 - Đầu tư góp vốn vào đơn vị khác.</a:t>
            </a:r>
            <a:endParaRPr lang="en-US" dirty="0" smtClean="0">
              <a:solidFill>
                <a:srgbClr val="FF0000"/>
              </a:solidFill>
              <a:latin typeface="Arial (Body)"/>
            </a:endParaRPr>
          </a:p>
          <a:p>
            <a:pPr marL="266700" indent="-266700" algn="just">
              <a:buFont typeface="Wingdings" pitchFamily="2" charset="2"/>
              <a:buChar char="ü"/>
            </a:pPr>
            <a:endParaRPr lang="en-US" dirty="0" smtClean="0">
              <a:solidFill>
                <a:srgbClr val="FF0000"/>
              </a:solidFill>
              <a:latin typeface="Arial (Body)"/>
            </a:endParaRPr>
          </a:p>
          <a:p>
            <a:pPr marL="173038" indent="-173038" algn="just">
              <a:buFont typeface="Wingdings" pitchFamily="2" charset="2"/>
              <a:buChar char="ü"/>
            </a:pPr>
            <a:r>
              <a:rPr lang="en-US" i="1" dirty="0" err="1" smtClean="0">
                <a:solidFill>
                  <a:srgbClr val="FF0000"/>
                </a:solidFill>
                <a:latin typeface="Arial (Body)"/>
              </a:rPr>
              <a:t>Dự</a:t>
            </a:r>
            <a:r>
              <a:rPr lang="en-US" i="1" dirty="0" smtClean="0">
                <a:solidFill>
                  <a:srgbClr val="FF0000"/>
                </a:solidFill>
                <a:latin typeface="Arial (Body)"/>
              </a:rPr>
              <a:t> phòng </a:t>
            </a:r>
            <a:r>
              <a:rPr lang="en-US" i="1" dirty="0" err="1" smtClean="0">
                <a:solidFill>
                  <a:srgbClr val="FF0000"/>
                </a:solidFill>
                <a:latin typeface="Arial (Body)"/>
              </a:rPr>
              <a:t>tổn</a:t>
            </a:r>
            <a:r>
              <a:rPr lang="en-US" i="1" dirty="0" smtClean="0">
                <a:solidFill>
                  <a:srgbClr val="FF0000"/>
                </a:solidFill>
                <a:latin typeface="Arial (Body)"/>
              </a:rPr>
              <a:t> </a:t>
            </a:r>
            <a:r>
              <a:rPr lang="en-US" i="1" dirty="0" err="1" smtClean="0">
                <a:solidFill>
                  <a:srgbClr val="FF0000"/>
                </a:solidFill>
                <a:latin typeface="Arial (Body)"/>
              </a:rPr>
              <a:t>thất</a:t>
            </a:r>
            <a:r>
              <a:rPr lang="en-US" i="1" dirty="0" smtClean="0">
                <a:solidFill>
                  <a:srgbClr val="FF0000"/>
                </a:solidFill>
                <a:latin typeface="Arial (Body)"/>
              </a:rPr>
              <a:t> </a:t>
            </a:r>
            <a:r>
              <a:rPr lang="en-US" i="1" dirty="0" err="1" smtClean="0">
                <a:solidFill>
                  <a:srgbClr val="FF0000"/>
                </a:solidFill>
                <a:latin typeface="Arial (Body)"/>
              </a:rPr>
              <a:t>các</a:t>
            </a:r>
            <a:r>
              <a:rPr lang="en-US" i="1" dirty="0" smtClean="0">
                <a:solidFill>
                  <a:srgbClr val="FF0000"/>
                </a:solidFill>
                <a:latin typeface="Arial (Body)"/>
              </a:rPr>
              <a:t> </a:t>
            </a:r>
            <a:r>
              <a:rPr lang="en-US" i="1" dirty="0" err="1" smtClean="0">
                <a:solidFill>
                  <a:srgbClr val="FF0000"/>
                </a:solidFill>
                <a:latin typeface="Arial (Body)"/>
              </a:rPr>
              <a:t>khoản</a:t>
            </a:r>
            <a:r>
              <a:rPr lang="en-US" i="1" dirty="0" smtClean="0">
                <a:solidFill>
                  <a:srgbClr val="FF0000"/>
                </a:solidFill>
                <a:latin typeface="Arial (Body)"/>
              </a:rPr>
              <a:t> </a:t>
            </a:r>
            <a:r>
              <a:rPr lang="en-US" i="1" dirty="0" err="1" smtClean="0">
                <a:solidFill>
                  <a:srgbClr val="FF0000"/>
                </a:solidFill>
                <a:latin typeface="Arial (Body)"/>
              </a:rPr>
              <a:t>đầu</a:t>
            </a:r>
            <a:r>
              <a:rPr lang="en-US" i="1" dirty="0" smtClean="0">
                <a:solidFill>
                  <a:srgbClr val="FF0000"/>
                </a:solidFill>
                <a:latin typeface="Arial (Body)"/>
              </a:rPr>
              <a:t> </a:t>
            </a:r>
            <a:r>
              <a:rPr lang="en-US" i="1" dirty="0" err="1" smtClean="0">
                <a:solidFill>
                  <a:srgbClr val="FF0000"/>
                </a:solidFill>
                <a:latin typeface="Arial (Body)"/>
              </a:rPr>
              <a:t>tư</a:t>
            </a:r>
            <a:r>
              <a:rPr lang="en-US" i="1" dirty="0" smtClean="0">
                <a:solidFill>
                  <a:srgbClr val="FF0000"/>
                </a:solidFill>
                <a:latin typeface="Arial (Body)"/>
              </a:rPr>
              <a:t> </a:t>
            </a:r>
            <a:r>
              <a:rPr lang="en-US" i="1" dirty="0" err="1" smtClean="0">
                <a:solidFill>
                  <a:srgbClr val="FF0000"/>
                </a:solidFill>
                <a:latin typeface="Arial (Body)"/>
              </a:rPr>
              <a:t>ngắn</a:t>
            </a:r>
            <a:r>
              <a:rPr lang="en-US" i="1" dirty="0" smtClean="0">
                <a:solidFill>
                  <a:srgbClr val="FF0000"/>
                </a:solidFill>
                <a:latin typeface="Arial (Body)"/>
              </a:rPr>
              <a:t> </a:t>
            </a:r>
            <a:r>
              <a:rPr lang="en-US" i="1" dirty="0" err="1" smtClean="0">
                <a:solidFill>
                  <a:srgbClr val="FF0000"/>
                </a:solidFill>
                <a:latin typeface="Arial (Body)"/>
              </a:rPr>
              <a:t>hạn</a:t>
            </a:r>
            <a:r>
              <a:rPr lang="en-US" i="1" dirty="0" smtClean="0">
                <a:solidFill>
                  <a:srgbClr val="FF0000"/>
                </a:solidFill>
                <a:latin typeface="Arial (Body)"/>
              </a:rPr>
              <a:t> </a:t>
            </a:r>
            <a:r>
              <a:rPr lang="en-US" i="1" dirty="0" err="1" smtClean="0">
                <a:solidFill>
                  <a:srgbClr val="FF0000"/>
                </a:solidFill>
                <a:latin typeface="Arial (Body)"/>
              </a:rPr>
              <a:t>khác</a:t>
            </a:r>
            <a:r>
              <a:rPr lang="en-US" i="1" dirty="0" smtClean="0">
                <a:solidFill>
                  <a:srgbClr val="FF0000"/>
                </a:solidFill>
                <a:latin typeface="Arial (Body)"/>
              </a:rPr>
              <a:t> (</a:t>
            </a:r>
            <a:r>
              <a:rPr lang="en-US" i="1" dirty="0" err="1" smtClean="0">
                <a:solidFill>
                  <a:srgbClr val="FF0000"/>
                </a:solidFill>
                <a:latin typeface="Arial (Body)"/>
              </a:rPr>
              <a:t>Mã</a:t>
            </a:r>
            <a:r>
              <a:rPr lang="en-US" i="1" dirty="0" smtClean="0">
                <a:solidFill>
                  <a:srgbClr val="FF0000"/>
                </a:solidFill>
                <a:latin typeface="Arial (Body)"/>
              </a:rPr>
              <a:t> </a:t>
            </a:r>
            <a:r>
              <a:rPr lang="en-US" i="1" dirty="0" err="1" smtClean="0">
                <a:solidFill>
                  <a:srgbClr val="FF0000"/>
                </a:solidFill>
                <a:latin typeface="Arial (Body)"/>
              </a:rPr>
              <a:t>số</a:t>
            </a:r>
            <a:r>
              <a:rPr lang="en-US" i="1" dirty="0" smtClean="0">
                <a:solidFill>
                  <a:srgbClr val="FF0000"/>
                </a:solidFill>
                <a:latin typeface="Arial (Body)"/>
              </a:rPr>
              <a:t> 126): </a:t>
            </a:r>
            <a:r>
              <a:rPr lang="en-US" dirty="0" smtClean="0">
                <a:solidFill>
                  <a:srgbClr val="FF0000"/>
                </a:solidFill>
                <a:latin typeface="Arial (Body)"/>
              </a:rPr>
              <a:t>P</a:t>
            </a:r>
            <a:r>
              <a:rPr lang="vi-VN" dirty="0" smtClean="0">
                <a:solidFill>
                  <a:srgbClr val="FF0000"/>
                </a:solidFill>
                <a:latin typeface="Arial (Body)"/>
              </a:rPr>
              <a:t>hản ánh dự phòng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khoản</a:t>
            </a:r>
            <a:r>
              <a:rPr lang="en-US" dirty="0" smtClean="0">
                <a:solidFill>
                  <a:srgbClr val="FF0000"/>
                </a:solidFill>
                <a:latin typeface="Arial (Body)"/>
              </a:rPr>
              <a:t> </a:t>
            </a:r>
            <a:r>
              <a:rPr lang="en-US" dirty="0" err="1" smtClean="0">
                <a:solidFill>
                  <a:srgbClr val="FF0000"/>
                </a:solidFill>
                <a:latin typeface="Arial (Body)"/>
              </a:rPr>
              <a:t>đầu</a:t>
            </a:r>
            <a:r>
              <a:rPr lang="en-US" dirty="0" smtClean="0">
                <a:solidFill>
                  <a:srgbClr val="FF0000"/>
                </a:solidFill>
                <a:latin typeface="Arial (Body)"/>
              </a:rPr>
              <a:t> </a:t>
            </a:r>
            <a:r>
              <a:rPr lang="en-US" dirty="0" err="1" smtClean="0">
                <a:solidFill>
                  <a:srgbClr val="FF0000"/>
                </a:solidFill>
                <a:latin typeface="Arial (Body)"/>
              </a:rPr>
              <a:t>tư</a:t>
            </a:r>
            <a:r>
              <a:rPr lang="en-US" dirty="0" smtClean="0">
                <a:solidFill>
                  <a:srgbClr val="FF0000"/>
                </a:solidFill>
                <a:latin typeface="Arial (Body)"/>
              </a:rPr>
              <a:t> </a:t>
            </a:r>
            <a:r>
              <a:rPr lang="en-US" dirty="0" err="1" smtClean="0">
                <a:solidFill>
                  <a:srgbClr val="FF0000"/>
                </a:solidFill>
                <a:latin typeface="Arial (Body)"/>
              </a:rPr>
              <a:t>vào</a:t>
            </a:r>
            <a:r>
              <a:rPr lang="en-US" dirty="0" smtClean="0">
                <a:solidFill>
                  <a:srgbClr val="FF0000"/>
                </a:solidFill>
                <a:latin typeface="Arial (Body)"/>
              </a:rPr>
              <a:t> BCC </a:t>
            </a:r>
            <a:r>
              <a:rPr lang="en-US" dirty="0" err="1" smtClean="0">
                <a:solidFill>
                  <a:srgbClr val="FF0000"/>
                </a:solidFill>
                <a:latin typeface="Arial (Body)"/>
              </a:rPr>
              <a:t>mà</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có</a:t>
            </a:r>
            <a:r>
              <a:rPr lang="en-US" dirty="0" smtClean="0">
                <a:solidFill>
                  <a:srgbClr val="FF0000"/>
                </a:solidFill>
                <a:latin typeface="Arial (Body)"/>
              </a:rPr>
              <a:t> </a:t>
            </a:r>
            <a:r>
              <a:rPr lang="en-US" dirty="0" err="1" smtClean="0">
                <a:solidFill>
                  <a:srgbClr val="FF0000"/>
                </a:solidFill>
                <a:latin typeface="Arial (Body)"/>
              </a:rPr>
              <a:t>quyền</a:t>
            </a:r>
            <a:r>
              <a:rPr lang="en-US" dirty="0" smtClean="0">
                <a:solidFill>
                  <a:srgbClr val="FF0000"/>
                </a:solidFill>
                <a:latin typeface="Arial (Body)"/>
              </a:rPr>
              <a:t> </a:t>
            </a:r>
            <a:r>
              <a:rPr lang="en-US" dirty="0" err="1" smtClean="0">
                <a:solidFill>
                  <a:srgbClr val="FF0000"/>
                </a:solidFill>
                <a:latin typeface="Arial (Body)"/>
              </a:rPr>
              <a:t>đồng</a:t>
            </a:r>
            <a:r>
              <a:rPr lang="en-US" dirty="0" smtClean="0">
                <a:solidFill>
                  <a:srgbClr val="FF0000"/>
                </a:solidFill>
                <a:latin typeface="Arial (Body)"/>
              </a:rPr>
              <a:t> kiểm soát </a:t>
            </a:r>
            <a:r>
              <a:rPr lang="en-US" dirty="0" err="1" smtClean="0">
                <a:solidFill>
                  <a:srgbClr val="FF0000"/>
                </a:solidFill>
                <a:latin typeface="Arial (Body)"/>
              </a:rPr>
              <a:t>nhưng</a:t>
            </a:r>
            <a:r>
              <a:rPr lang="en-US" dirty="0" smtClean="0">
                <a:solidFill>
                  <a:srgbClr val="FF0000"/>
                </a:solidFill>
                <a:latin typeface="Arial (Body)"/>
              </a:rPr>
              <a:t>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hưởng</a:t>
            </a:r>
            <a:r>
              <a:rPr lang="en-US" dirty="0" smtClean="0">
                <a:solidFill>
                  <a:srgbClr val="FF0000"/>
                </a:solidFill>
                <a:latin typeface="Arial (Body)"/>
              </a:rPr>
              <a:t> </a:t>
            </a:r>
            <a:r>
              <a:rPr lang="en-US" dirty="0" err="1" smtClean="0">
                <a:solidFill>
                  <a:srgbClr val="FF0000"/>
                </a:solidFill>
                <a:latin typeface="Arial (Body)"/>
              </a:rPr>
              <a:t>lợi</a:t>
            </a:r>
            <a:r>
              <a:rPr lang="en-US" dirty="0" smtClean="0">
                <a:solidFill>
                  <a:srgbClr val="FF0000"/>
                </a:solidFill>
                <a:latin typeface="Arial (Body)"/>
              </a:rPr>
              <a:t> </a:t>
            </a:r>
            <a:r>
              <a:rPr lang="en-US" dirty="0" err="1" smtClean="0">
                <a:solidFill>
                  <a:srgbClr val="FF0000"/>
                </a:solidFill>
                <a:latin typeface="Arial (Body)"/>
              </a:rPr>
              <a:t>ích</a:t>
            </a:r>
            <a:r>
              <a:rPr lang="en-US" dirty="0" smtClean="0">
                <a:solidFill>
                  <a:srgbClr val="FF0000"/>
                </a:solidFill>
                <a:latin typeface="Arial (Body)"/>
              </a:rPr>
              <a:t> </a:t>
            </a:r>
            <a:r>
              <a:rPr lang="en-US" dirty="0" err="1" smtClean="0">
                <a:solidFill>
                  <a:srgbClr val="FF0000"/>
                </a:solidFill>
                <a:latin typeface="Arial (Body)"/>
              </a:rPr>
              <a:t>phụ</a:t>
            </a:r>
            <a:r>
              <a:rPr lang="en-US" dirty="0" smtClean="0">
                <a:solidFill>
                  <a:srgbClr val="FF0000"/>
                </a:solidFill>
                <a:latin typeface="Arial (Body)"/>
              </a:rPr>
              <a:t> </a:t>
            </a:r>
            <a:r>
              <a:rPr lang="en-US" dirty="0" err="1" smtClean="0">
                <a:solidFill>
                  <a:srgbClr val="FF0000"/>
                </a:solidFill>
                <a:latin typeface="Arial (Body)"/>
              </a:rPr>
              <a:t>thuộc</a:t>
            </a:r>
            <a:r>
              <a:rPr lang="en-US" dirty="0" smtClean="0">
                <a:solidFill>
                  <a:srgbClr val="FF0000"/>
                </a:solidFill>
                <a:latin typeface="Arial (Body)"/>
              </a:rPr>
              <a:t> </a:t>
            </a:r>
            <a:r>
              <a:rPr lang="en-US" dirty="0" err="1" smtClean="0">
                <a:solidFill>
                  <a:srgbClr val="FF0000"/>
                </a:solidFill>
                <a:latin typeface="Arial (Body)"/>
              </a:rPr>
              <a:t>vào</a:t>
            </a:r>
            <a:r>
              <a:rPr lang="en-US" dirty="0" smtClean="0">
                <a:solidFill>
                  <a:srgbClr val="FF0000"/>
                </a:solidFill>
                <a:latin typeface="Arial (Body)"/>
              </a:rPr>
              <a:t> LNST </a:t>
            </a:r>
            <a:r>
              <a:rPr lang="en-US" dirty="0" err="1" smtClean="0">
                <a:solidFill>
                  <a:srgbClr val="FF0000"/>
                </a:solidFill>
                <a:latin typeface="Arial (Body)"/>
              </a:rPr>
              <a:t>của</a:t>
            </a:r>
            <a:r>
              <a:rPr lang="en-US" dirty="0" smtClean="0">
                <a:solidFill>
                  <a:srgbClr val="FF0000"/>
                </a:solidFill>
                <a:latin typeface="Arial (Body)"/>
              </a:rPr>
              <a:t> BCC và </a:t>
            </a:r>
            <a:r>
              <a:rPr lang="vi-VN" dirty="0" smtClean="0">
                <a:solidFill>
                  <a:srgbClr val="FF0000"/>
                </a:solidFill>
                <a:latin typeface="Arial (Body)"/>
              </a:rPr>
              <a:t>có kỳ hạn còn lại không quá 12 tháng tại thời điểm kết thúc kỳ kế toán. Số liệu để ghi vào chỉ tiêu này là số dư Có chi tiết của T</a:t>
            </a:r>
            <a:r>
              <a:rPr lang="en-US" dirty="0" smtClean="0">
                <a:solidFill>
                  <a:srgbClr val="FF0000"/>
                </a:solidFill>
                <a:latin typeface="Arial (Body)"/>
              </a:rPr>
              <a:t>K</a:t>
            </a:r>
            <a:r>
              <a:rPr lang="vi-VN" dirty="0" smtClean="0">
                <a:solidFill>
                  <a:srgbClr val="FF0000"/>
                </a:solidFill>
                <a:latin typeface="Arial (Body)"/>
              </a:rPr>
              <a:t>2292 - Dự phòng tổn thất đầu tư vào đơn vị khác và được ghi bằng số âm. </a:t>
            </a:r>
            <a:endParaRPr lang="en-US" dirty="0" smtClean="0">
              <a:solidFill>
                <a:srgbClr val="FF0000"/>
              </a:solidFill>
              <a:latin typeface="Arial (Body)"/>
            </a:endParaRPr>
          </a:p>
          <a:p>
            <a:pPr marL="173038" indent="-173038" algn="just">
              <a:buFont typeface="Wingdings" pitchFamily="2" charset="2"/>
              <a:buChar char="ü"/>
            </a:pPr>
            <a:endParaRPr lang="en-US" dirty="0" smtClean="0">
              <a:solidFill>
                <a:srgbClr val="FF0000"/>
              </a:solidFill>
              <a:latin typeface="Arial (Body)"/>
            </a:endParaRPr>
          </a:p>
          <a:p>
            <a:pPr marL="173038" indent="-173038" algn="just">
              <a:buFont typeface="Wingdings" pitchFamily="2" charset="2"/>
              <a:buChar char="ü"/>
            </a:pPr>
            <a:r>
              <a:rPr lang="vi-VN" i="1" dirty="0" smtClean="0">
                <a:latin typeface="Arial (Body)"/>
              </a:rPr>
              <a:t>Phải thu ngắn hạn khác (Mã số 13</a:t>
            </a:r>
            <a:r>
              <a:rPr lang="en-US" i="1" dirty="0" smtClean="0">
                <a:latin typeface="Arial (Body)"/>
              </a:rPr>
              <a:t>5</a:t>
            </a:r>
            <a:r>
              <a:rPr lang="vi-VN" i="1" dirty="0" smtClean="0">
                <a:latin typeface="Arial (Body)"/>
              </a:rPr>
              <a:t>)</a:t>
            </a:r>
            <a:r>
              <a:rPr lang="en-US" i="1" dirty="0" smtClean="0">
                <a:latin typeface="Arial (Body)"/>
              </a:rPr>
              <a:t>: </a:t>
            </a:r>
            <a:r>
              <a:rPr lang="en-US" dirty="0" smtClean="0">
                <a:latin typeface="Arial (Body)"/>
              </a:rPr>
              <a:t>P</a:t>
            </a:r>
            <a:r>
              <a:rPr lang="vi-VN" dirty="0" smtClean="0">
                <a:latin typeface="Arial (Body)"/>
              </a:rPr>
              <a:t>hản ánh các khoản phải thu khác có kỳ hạn thu hồi còn lại từ 12 tháng trở xuống </a:t>
            </a:r>
            <a:r>
              <a:rPr lang="en-US" dirty="0" err="1" smtClean="0">
                <a:latin typeface="Arial (Body)"/>
              </a:rPr>
              <a:t>hoặc</a:t>
            </a:r>
            <a:r>
              <a:rPr lang="en-US" dirty="0" smtClean="0">
                <a:latin typeface="Arial (Body)"/>
              </a:rPr>
              <a:t> </a:t>
            </a:r>
            <a:r>
              <a:rPr lang="en-US" dirty="0" err="1" smtClean="0">
                <a:latin typeface="Arial (Body)"/>
              </a:rPr>
              <a:t>trong</a:t>
            </a:r>
            <a:r>
              <a:rPr lang="en-US" dirty="0" smtClean="0">
                <a:latin typeface="Arial (Body)"/>
              </a:rPr>
              <a:t> </a:t>
            </a:r>
            <a:r>
              <a:rPr lang="en-US" dirty="0" err="1" smtClean="0">
                <a:latin typeface="Arial (Body)"/>
              </a:rPr>
              <a:t>một</a:t>
            </a:r>
            <a:r>
              <a:rPr lang="en-US" dirty="0" smtClean="0">
                <a:latin typeface="Arial (Body)"/>
              </a:rPr>
              <a:t> </a:t>
            </a:r>
            <a:r>
              <a:rPr lang="en-US" dirty="0" err="1" smtClean="0">
                <a:latin typeface="Arial (Body)"/>
              </a:rPr>
              <a:t>chu</a:t>
            </a:r>
            <a:r>
              <a:rPr lang="en-US" dirty="0" smtClean="0">
                <a:latin typeface="Arial (Body)"/>
              </a:rPr>
              <a:t> </a:t>
            </a:r>
            <a:r>
              <a:rPr lang="en-US" dirty="0" err="1" smtClean="0">
                <a:latin typeface="Arial (Body)"/>
              </a:rPr>
              <a:t>kỳ</a:t>
            </a:r>
            <a:r>
              <a:rPr lang="en-US" dirty="0" smtClean="0">
                <a:latin typeface="Arial (Body)"/>
              </a:rPr>
              <a:t> </a:t>
            </a:r>
            <a:r>
              <a:rPr lang="en-US" dirty="0" err="1" smtClean="0">
                <a:latin typeface="Arial (Body)"/>
              </a:rPr>
              <a:t>kinh</a:t>
            </a:r>
            <a:r>
              <a:rPr lang="en-US" dirty="0" smtClean="0">
                <a:latin typeface="Arial (Body)"/>
              </a:rPr>
              <a:t> </a:t>
            </a:r>
            <a:r>
              <a:rPr lang="en-US" dirty="0" err="1" smtClean="0">
                <a:latin typeface="Arial (Body)"/>
              </a:rPr>
              <a:t>doanh</a:t>
            </a:r>
            <a:r>
              <a:rPr lang="en-US" dirty="0" smtClean="0">
                <a:latin typeface="Arial (Body)"/>
              </a:rPr>
              <a:t> </a:t>
            </a:r>
            <a:r>
              <a:rPr lang="en-US" dirty="0" err="1" smtClean="0">
                <a:latin typeface="Arial (Body)"/>
              </a:rPr>
              <a:t>thông</a:t>
            </a:r>
            <a:r>
              <a:rPr lang="en-US" dirty="0" smtClean="0">
                <a:latin typeface="Arial (Body)"/>
              </a:rPr>
              <a:t> </a:t>
            </a:r>
            <a:r>
              <a:rPr lang="en-US" dirty="0" err="1" smtClean="0">
                <a:latin typeface="Arial (Body)"/>
              </a:rPr>
              <a:t>thường</a:t>
            </a:r>
            <a:r>
              <a:rPr lang="en-US" dirty="0" smtClean="0">
                <a:latin typeface="Arial (Body)"/>
              </a:rPr>
              <a:t> </a:t>
            </a:r>
            <a:r>
              <a:rPr lang="vi-VN" dirty="0" smtClean="0">
                <a:latin typeface="Arial (Body)"/>
              </a:rPr>
              <a:t>kể từ thời điểm kết thúc kỳ kế toán, như: </a:t>
            </a:r>
            <a:r>
              <a:rPr lang="nl-NL" dirty="0" smtClean="0">
                <a:solidFill>
                  <a:srgbClr val="FF0000"/>
                </a:solidFill>
                <a:latin typeface="Arial (Body)"/>
              </a:rPr>
              <a:t>Phải thu từ hợp đồng BCC mà doanh nghiệp đồng kiểm soát;</a:t>
            </a:r>
            <a:r>
              <a:rPr lang="nl-NL" dirty="0" smtClean="0">
                <a:latin typeface="Arial (Body)"/>
              </a:rPr>
              <a:t> </a:t>
            </a:r>
            <a:r>
              <a:rPr lang="vi-VN" dirty="0" smtClean="0">
                <a:latin typeface="Arial (Body)"/>
              </a:rPr>
              <a:t>các khoản đã chi hộ ngắn hạn; tiền lãi, cổ tức, lợi nhuận được chia bằng tiền hoặc tài sản phi tiền tệ; các khoản tạm ứng</a:t>
            </a:r>
            <a:r>
              <a:rPr lang="en-US" dirty="0" smtClean="0">
                <a:latin typeface="Arial (Body)"/>
              </a:rPr>
              <a:t>, </a:t>
            </a:r>
            <a:r>
              <a:rPr lang="vi-VN" dirty="0" smtClean="0">
                <a:latin typeface="Arial (Body)"/>
              </a:rPr>
              <a:t>ký quỹ, ký cược ngắn hạn; cho mượn tạm thời. </a:t>
            </a: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37</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412776"/>
            <a:ext cx="8534400"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73038" indent="-173038" algn="just">
              <a:buFont typeface="Wingdings" pitchFamily="2" charset="2"/>
              <a:buChar char="ü"/>
            </a:pPr>
            <a:endParaRPr lang="en-US" dirty="0" smtClean="0">
              <a:latin typeface="Arial (Body)"/>
            </a:endParaRPr>
          </a:p>
          <a:p>
            <a:pPr marL="173038" indent="-173038" algn="just">
              <a:buFont typeface="Wingdings" pitchFamily="2" charset="2"/>
              <a:buChar char="ü"/>
            </a:pPr>
            <a:r>
              <a:rPr lang="vi-VN" i="1" dirty="0" smtClean="0">
                <a:latin typeface="Arial (Body)"/>
              </a:rPr>
              <a:t>Tài sản thiếu chờ xử lý (</a:t>
            </a:r>
            <a:r>
              <a:rPr lang="en-US" i="1" dirty="0" smtClean="0">
                <a:latin typeface="Arial (Body)"/>
              </a:rPr>
              <a:t>M</a:t>
            </a:r>
            <a:r>
              <a:rPr lang="vi-VN" i="1" dirty="0" smtClean="0">
                <a:latin typeface="Arial (Body)"/>
              </a:rPr>
              <a:t>ã số 13</a:t>
            </a:r>
            <a:r>
              <a:rPr lang="en-US" i="1" dirty="0" smtClean="0">
                <a:latin typeface="Arial (Body)"/>
              </a:rPr>
              <a:t>7</a:t>
            </a:r>
            <a:r>
              <a:rPr lang="vi-VN" i="1" dirty="0" smtClean="0">
                <a:latin typeface="Arial (Body)"/>
              </a:rPr>
              <a:t>)</a:t>
            </a:r>
            <a:r>
              <a:rPr lang="en-US" i="1" dirty="0" smtClean="0">
                <a:latin typeface="Arial (Body)"/>
              </a:rPr>
              <a:t>: </a:t>
            </a:r>
            <a:r>
              <a:rPr lang="en-US" dirty="0" smtClean="0">
                <a:latin typeface="Arial (Body)"/>
              </a:rPr>
              <a:t>P</a:t>
            </a:r>
            <a:r>
              <a:rPr lang="vi-VN" dirty="0" smtClean="0">
                <a:latin typeface="Arial (Body)"/>
              </a:rPr>
              <a:t>hản ánh giá trị các tài sản thiếu hụt chưa rõ nguyên nhân đang chờ xử lý tại thời điểm kết thúc kỳ kế toán. Số liệu để ghi vào chỉ tiêu này là số dư Nợ T</a:t>
            </a:r>
            <a:r>
              <a:rPr lang="en-US" dirty="0" smtClean="0">
                <a:latin typeface="Arial (Body)"/>
              </a:rPr>
              <a:t>K</a:t>
            </a:r>
            <a:r>
              <a:rPr lang="vi-VN" dirty="0" smtClean="0">
                <a:latin typeface="Arial (Body)"/>
              </a:rPr>
              <a:t>1381. </a:t>
            </a:r>
            <a:r>
              <a:rPr lang="vi-VN" dirty="0" smtClean="0">
                <a:solidFill>
                  <a:srgbClr val="FF0000"/>
                </a:solidFill>
                <a:latin typeface="Arial (Body)"/>
              </a:rPr>
              <a:t>Khi lập </a:t>
            </a:r>
            <a:r>
              <a:rPr lang="en-US" dirty="0" smtClean="0">
                <a:solidFill>
                  <a:srgbClr val="FF0000"/>
                </a:solidFill>
                <a:latin typeface="Arial (Body)"/>
              </a:rPr>
              <a:t>BCTC</a:t>
            </a:r>
            <a:r>
              <a:rPr lang="vi-VN" dirty="0" smtClean="0">
                <a:solidFill>
                  <a:srgbClr val="FF0000"/>
                </a:solidFill>
                <a:latin typeface="Arial (Body)"/>
              </a:rPr>
              <a:t>, nếu không có bằng chứng chắc chắn cho thấy tài sản thiếu chờ xử lý có khả năng thu hồi thì phải ghi nhận vào </a:t>
            </a:r>
            <a:r>
              <a:rPr lang="en-US" dirty="0" smtClean="0">
                <a:solidFill>
                  <a:srgbClr val="FF0000"/>
                </a:solidFill>
                <a:latin typeface="Arial (Body)"/>
              </a:rPr>
              <a:t>P/L</a:t>
            </a:r>
            <a:r>
              <a:rPr lang="vi-VN" dirty="0" smtClean="0">
                <a:solidFill>
                  <a:srgbClr val="FF0000"/>
                </a:solidFill>
                <a:latin typeface="Arial (Body)"/>
              </a:rPr>
              <a:t> </a:t>
            </a:r>
            <a:r>
              <a:rPr lang="en-US" dirty="0" smtClean="0">
                <a:solidFill>
                  <a:srgbClr val="FF0000"/>
                </a:solidFill>
                <a:latin typeface="Arial (Body)"/>
              </a:rPr>
              <a:t>và </a:t>
            </a:r>
            <a:r>
              <a:rPr lang="vi-VN" dirty="0" smtClean="0">
                <a:solidFill>
                  <a:srgbClr val="FF0000"/>
                </a:solidFill>
                <a:latin typeface="Arial (Body)"/>
              </a:rPr>
              <a:t>phải thuyết minh</a:t>
            </a:r>
            <a:endParaRPr lang="en-US" dirty="0" smtClean="0">
              <a:solidFill>
                <a:srgbClr val="FF0000"/>
              </a:solidFill>
              <a:latin typeface="Arial (Body)"/>
            </a:endParaRPr>
          </a:p>
          <a:p>
            <a:pPr marL="173038" indent="-173038" algn="just">
              <a:buFont typeface="Wingdings" pitchFamily="2" charset="2"/>
              <a:buChar char="ü"/>
            </a:pPr>
            <a:endParaRPr lang="en-US" sz="2400" b="1" dirty="0" smtClean="0">
              <a:solidFill>
                <a:srgbClr val="FF0000"/>
              </a:solidFill>
              <a:latin typeface="Arial (Body)"/>
              <a:cs typeface="Arial" pitchFamily="34" charset="0"/>
            </a:endParaRPr>
          </a:p>
          <a:p>
            <a:pPr marL="173038" indent="-173038" algn="just">
              <a:buFont typeface="Wingdings" pitchFamily="2" charset="2"/>
              <a:buChar char="ü"/>
            </a:pPr>
            <a:r>
              <a:rPr lang="vi-VN" b="1" i="1" dirty="0" smtClean="0">
                <a:solidFill>
                  <a:srgbClr val="FF0000"/>
                </a:solidFill>
                <a:latin typeface="Arial (Body)"/>
              </a:rPr>
              <a:t>Tài sản sinh học ngắn hạn (Mã số 150)</a:t>
            </a:r>
            <a:r>
              <a:rPr lang="en-US" b="1" i="1" dirty="0" smtClean="0">
                <a:solidFill>
                  <a:srgbClr val="FF0000"/>
                </a:solidFill>
                <a:latin typeface="Arial (Body)"/>
              </a:rPr>
              <a:t>: </a:t>
            </a:r>
            <a:r>
              <a:rPr lang="vi-VN" dirty="0" smtClean="0">
                <a:solidFill>
                  <a:srgbClr val="FF0000"/>
                </a:solidFill>
                <a:latin typeface="Arial (Body)"/>
              </a:rPr>
              <a:t>Là chỉ tiêu tổng hợp phản ánh giá trị hiện có của các loại tài sản sinh học (gồm súc vật nuôi lấy sản phẩm một lần và cây trồng theo mùa vụ hoặc lấy sản phẩm một lần) có thời gian dự kiến thu hoạch từ 12 tháng trở xuống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trong</a:t>
            </a:r>
            <a:r>
              <a:rPr lang="en-US" dirty="0" smtClean="0">
                <a:solidFill>
                  <a:srgbClr val="FF0000"/>
                </a:solidFill>
                <a:latin typeface="Arial (Body)"/>
              </a:rPr>
              <a: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chu</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en-US" dirty="0" err="1" smtClean="0">
                <a:solidFill>
                  <a:srgbClr val="FF0000"/>
                </a:solidFill>
                <a:latin typeface="Arial (Body)"/>
              </a:rPr>
              <a:t>kinh</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thông</a:t>
            </a:r>
            <a:r>
              <a:rPr lang="en-US" dirty="0" smtClean="0">
                <a:solidFill>
                  <a:srgbClr val="FF0000"/>
                </a:solidFill>
                <a:latin typeface="Arial (Body)"/>
              </a:rPr>
              <a:t> </a:t>
            </a:r>
            <a:r>
              <a:rPr lang="en-US" dirty="0" err="1" smtClean="0">
                <a:solidFill>
                  <a:srgbClr val="FF0000"/>
                </a:solidFill>
                <a:latin typeface="Arial (Body)"/>
              </a:rPr>
              <a:t>thường</a:t>
            </a:r>
            <a:r>
              <a:rPr lang="en-US" dirty="0" smtClean="0">
                <a:solidFill>
                  <a:srgbClr val="FF0000"/>
                </a:solidFill>
                <a:latin typeface="Arial (Body)"/>
              </a:rPr>
              <a:t> </a:t>
            </a:r>
            <a:r>
              <a:rPr lang="vi-VN" dirty="0" smtClean="0">
                <a:solidFill>
                  <a:srgbClr val="FF0000"/>
                </a:solidFill>
                <a:latin typeface="Arial (Body)"/>
              </a:rPr>
              <a:t>(sau khi trừ đi dự phòng tổn thất tài sản sinh học ngắn hạn). </a:t>
            </a:r>
            <a:endParaRPr lang="en-US" dirty="0" smtClean="0">
              <a:solidFill>
                <a:srgbClr val="FF0000"/>
              </a:solidFill>
              <a:latin typeface="Arial (Body)"/>
            </a:endParaRPr>
          </a:p>
          <a:p>
            <a:pPr marL="173038" indent="-173038" algn="just">
              <a:buFont typeface="Wingdings" pitchFamily="2" charset="2"/>
              <a:buChar char="ü"/>
            </a:pPr>
            <a:endParaRPr lang="en-US" dirty="0" smtClean="0">
              <a:solidFill>
                <a:srgbClr val="FF0000"/>
              </a:solidFill>
              <a:latin typeface="Arial (Body)"/>
            </a:endParaRPr>
          </a:p>
          <a:p>
            <a:pPr marL="173038" indent="-173038" algn="just">
              <a:buFont typeface="Wingdings" pitchFamily="2" charset="2"/>
              <a:buChar char="ü"/>
            </a:pPr>
            <a:r>
              <a:rPr lang="vi-VN" i="1" dirty="0" smtClean="0">
                <a:solidFill>
                  <a:srgbClr val="FF0000"/>
                </a:solidFill>
                <a:latin typeface="Arial (Body)"/>
              </a:rPr>
              <a:t>Súc vật nuôi lấy sản phẩm một lần ngắn hạn (Mã số 151)</a:t>
            </a:r>
            <a:r>
              <a:rPr lang="en-US" i="1" dirty="0" smtClean="0">
                <a:solidFill>
                  <a:srgbClr val="FF0000"/>
                </a:solidFill>
                <a:latin typeface="Arial (Body)"/>
              </a:rPr>
              <a:t>:</a:t>
            </a:r>
            <a:r>
              <a:rPr lang="en-US" dirty="0" smtClean="0">
                <a:solidFill>
                  <a:srgbClr val="FF0000"/>
                </a:solidFill>
                <a:latin typeface="Arial (Body)"/>
              </a:rPr>
              <a:t> P</a:t>
            </a:r>
            <a:r>
              <a:rPr lang="vi-VN" dirty="0" smtClean="0">
                <a:solidFill>
                  <a:srgbClr val="FF0000"/>
                </a:solidFill>
                <a:latin typeface="Arial (Body)"/>
              </a:rPr>
              <a:t>hản ánh tổng giá trị của súc vật nuôi lấy sản phẩm một lần, có thời gian dự kiến thu hoạch trong vòng 12 tháng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trong</a:t>
            </a:r>
            <a:r>
              <a:rPr lang="en-US" dirty="0" smtClean="0">
                <a:solidFill>
                  <a:srgbClr val="FF0000"/>
                </a:solidFill>
                <a:latin typeface="Arial (Body)"/>
              </a:rPr>
              <a: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chu</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en-US" dirty="0" err="1" smtClean="0">
                <a:solidFill>
                  <a:srgbClr val="FF0000"/>
                </a:solidFill>
                <a:latin typeface="Arial (Body)"/>
              </a:rPr>
              <a:t>kinh</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thông</a:t>
            </a:r>
            <a:r>
              <a:rPr lang="en-US" dirty="0" smtClean="0">
                <a:solidFill>
                  <a:srgbClr val="FF0000"/>
                </a:solidFill>
                <a:latin typeface="Arial (Body)"/>
              </a:rPr>
              <a:t> </a:t>
            </a:r>
            <a:r>
              <a:rPr lang="en-US" dirty="0" err="1" smtClean="0">
                <a:solidFill>
                  <a:srgbClr val="FF0000"/>
                </a:solidFill>
                <a:latin typeface="Arial (Body)"/>
              </a:rPr>
              <a:t>thường</a:t>
            </a:r>
            <a:r>
              <a:rPr lang="vi-VN" dirty="0" smtClean="0">
                <a:solidFill>
                  <a:srgbClr val="FF0000"/>
                </a:solidFill>
                <a:latin typeface="Arial (Body)"/>
              </a:rPr>
              <a:t>. Số liệu để ghi vào chỉ tiêu này là số dư Nợ chi tiết của </a:t>
            </a:r>
            <a:r>
              <a:rPr lang="en-US" dirty="0" smtClean="0">
                <a:solidFill>
                  <a:srgbClr val="FF0000"/>
                </a:solidFill>
                <a:latin typeface="Arial (Body)"/>
              </a:rPr>
              <a:t>TK</a:t>
            </a:r>
            <a:r>
              <a:rPr lang="vi-VN" dirty="0" smtClean="0">
                <a:solidFill>
                  <a:srgbClr val="FF0000"/>
                </a:solidFill>
                <a:latin typeface="Arial (Body)"/>
              </a:rPr>
              <a:t>2152.</a:t>
            </a:r>
            <a:endParaRPr lang="en-US" dirty="0" smtClean="0">
              <a:solidFill>
                <a:srgbClr val="FF0000"/>
              </a:solidFill>
              <a:latin typeface="Arial (Body)"/>
            </a:endParaRPr>
          </a:p>
          <a:p>
            <a:pPr marL="173038" indent="-173038" algn="just">
              <a:buFont typeface="Wingdings" pitchFamily="2" charset="2"/>
              <a:buChar char="ü"/>
            </a:pPr>
            <a:endParaRPr lang="en-US" sz="2400" b="1" dirty="0">
              <a:solidFill>
                <a:srgbClr val="FF0000"/>
              </a:solidFill>
              <a:latin typeface="Arial (Body)"/>
              <a:cs typeface="Arial" pitchFamily="34" charset="0"/>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38</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268760"/>
            <a:ext cx="8534400" cy="544764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73038" indent="-173038" algn="just">
              <a:buFont typeface="Wingdings" pitchFamily="2" charset="2"/>
              <a:buChar char="ü"/>
            </a:pPr>
            <a:endParaRPr lang="en-US" sz="1000" dirty="0" smtClean="0">
              <a:solidFill>
                <a:srgbClr val="FF0000"/>
              </a:solidFill>
              <a:latin typeface="Arial (Body)"/>
            </a:endParaRPr>
          </a:p>
          <a:p>
            <a:pPr marL="173038" indent="-173038" algn="just">
              <a:buFont typeface="Wingdings" pitchFamily="2" charset="2"/>
              <a:buChar char="ü"/>
            </a:pPr>
            <a:r>
              <a:rPr lang="vi-VN" i="1" dirty="0" smtClean="0">
                <a:solidFill>
                  <a:srgbClr val="FF0000"/>
                </a:solidFill>
                <a:latin typeface="Arial (Body)"/>
              </a:rPr>
              <a:t>Cây trồng theo mùa vụ hoặc lấy sản phẩm một lần ngắn hạn (Mã số 152)</a:t>
            </a:r>
            <a:r>
              <a:rPr lang="en-US" i="1" dirty="0" smtClean="0">
                <a:solidFill>
                  <a:srgbClr val="FF0000"/>
                </a:solidFill>
                <a:latin typeface="Arial (Body)"/>
              </a:rPr>
              <a:t>:</a:t>
            </a:r>
            <a:r>
              <a:rPr lang="en-US" dirty="0" smtClean="0">
                <a:solidFill>
                  <a:srgbClr val="FF0000"/>
                </a:solidFill>
                <a:latin typeface="Arial (Body)"/>
              </a:rPr>
              <a:t> P</a:t>
            </a:r>
            <a:r>
              <a:rPr lang="vi-VN" dirty="0" smtClean="0">
                <a:solidFill>
                  <a:srgbClr val="FF0000"/>
                </a:solidFill>
                <a:latin typeface="Arial (Body)"/>
              </a:rPr>
              <a:t>hản ánh tổng giá trị của cây trồng theo mùa vụ hoặc lấy sản phẩm một lần có thời gian dự kiến thu hoạch từ 12 tháng trở xuống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trong</a:t>
            </a:r>
            <a:r>
              <a:rPr lang="en-US" dirty="0" smtClean="0">
                <a:solidFill>
                  <a:srgbClr val="FF0000"/>
                </a:solidFill>
                <a:latin typeface="Arial (Body)"/>
              </a:rPr>
              <a: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chu</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en-US" dirty="0" err="1" smtClean="0">
                <a:solidFill>
                  <a:srgbClr val="FF0000"/>
                </a:solidFill>
                <a:latin typeface="Arial (Body)"/>
              </a:rPr>
              <a:t>kinh</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thông</a:t>
            </a:r>
            <a:r>
              <a:rPr lang="en-US" dirty="0" smtClean="0">
                <a:solidFill>
                  <a:srgbClr val="FF0000"/>
                </a:solidFill>
                <a:latin typeface="Arial (Body)"/>
              </a:rPr>
              <a:t> </a:t>
            </a:r>
            <a:r>
              <a:rPr lang="en-US" dirty="0" err="1" smtClean="0">
                <a:solidFill>
                  <a:srgbClr val="FF0000"/>
                </a:solidFill>
                <a:latin typeface="Arial (Body)"/>
              </a:rPr>
              <a:t>thường</a:t>
            </a:r>
            <a:r>
              <a:rPr lang="vi-VN" dirty="0" smtClean="0">
                <a:solidFill>
                  <a:srgbClr val="FF0000"/>
                </a:solidFill>
                <a:latin typeface="Arial (Body)"/>
              </a:rPr>
              <a:t>. Số liệu để ghi vào chỉ tiêu này là số dư Nợ chi tiết của </a:t>
            </a:r>
            <a:r>
              <a:rPr lang="en-US" dirty="0" smtClean="0">
                <a:solidFill>
                  <a:srgbClr val="FF0000"/>
                </a:solidFill>
                <a:latin typeface="Arial (Body)"/>
              </a:rPr>
              <a:t>TK</a:t>
            </a:r>
            <a:r>
              <a:rPr lang="vi-VN" dirty="0" smtClean="0">
                <a:solidFill>
                  <a:srgbClr val="FF0000"/>
                </a:solidFill>
                <a:latin typeface="Arial (Body)"/>
              </a:rPr>
              <a:t>2153.</a:t>
            </a:r>
            <a:endParaRPr lang="en-US" dirty="0" smtClean="0">
              <a:solidFill>
                <a:srgbClr val="FF0000"/>
              </a:solidFill>
              <a:latin typeface="Arial (Body)"/>
            </a:endParaRPr>
          </a:p>
          <a:p>
            <a:pPr marL="173038" indent="-173038" algn="just">
              <a:buFont typeface="Wingdings" pitchFamily="2" charset="2"/>
              <a:buChar char="ü"/>
            </a:pPr>
            <a:endParaRPr lang="en-US" sz="1000" dirty="0" smtClean="0">
              <a:solidFill>
                <a:srgbClr val="FF0000"/>
              </a:solidFill>
              <a:latin typeface="Arial (Body)"/>
            </a:endParaRPr>
          </a:p>
          <a:p>
            <a:pPr marL="173038" indent="-173038" algn="just">
              <a:buFont typeface="Wingdings" pitchFamily="2" charset="2"/>
              <a:buChar char="ü"/>
            </a:pPr>
            <a:r>
              <a:rPr lang="vi-VN" i="1" dirty="0" smtClean="0">
                <a:solidFill>
                  <a:srgbClr val="FF0000"/>
                </a:solidFill>
                <a:latin typeface="Arial (Body)"/>
              </a:rPr>
              <a:t>Dự phòng tổn thất tài sản sinh học ngắn hạn (Mã số 153)</a:t>
            </a:r>
            <a:r>
              <a:rPr lang="en-US" i="1" dirty="0" smtClean="0">
                <a:solidFill>
                  <a:srgbClr val="FF0000"/>
                </a:solidFill>
                <a:latin typeface="Arial (Body)"/>
              </a:rPr>
              <a:t>: </a:t>
            </a:r>
            <a:r>
              <a:rPr lang="en-US" dirty="0" smtClean="0">
                <a:solidFill>
                  <a:srgbClr val="FF0000"/>
                </a:solidFill>
                <a:latin typeface="Arial (Body)"/>
              </a:rPr>
              <a:t>P</a:t>
            </a:r>
            <a:r>
              <a:rPr lang="vi-VN" dirty="0" smtClean="0">
                <a:solidFill>
                  <a:srgbClr val="FF0000"/>
                </a:solidFill>
                <a:latin typeface="Arial (Body)"/>
              </a:rPr>
              <a:t>hản ánh khoản dự phòng giảm giá đã trích lập cho các loại tài sản sinh học ngắn hạn. Số liệu để ghi vào chỉ tiêu này là số dư chi tiết Có của T</a:t>
            </a:r>
            <a:r>
              <a:rPr lang="en-US" dirty="0" smtClean="0">
                <a:solidFill>
                  <a:srgbClr val="FF0000"/>
                </a:solidFill>
                <a:latin typeface="Arial (Body)"/>
              </a:rPr>
              <a:t>K</a:t>
            </a:r>
            <a:r>
              <a:rPr lang="vi-VN" dirty="0" smtClean="0">
                <a:solidFill>
                  <a:srgbClr val="FF0000"/>
                </a:solidFill>
                <a:latin typeface="Arial (Body)"/>
              </a:rPr>
              <a:t>2295 </a:t>
            </a:r>
            <a:r>
              <a:rPr lang="en-US" dirty="0" smtClean="0">
                <a:solidFill>
                  <a:srgbClr val="FF0000"/>
                </a:solidFill>
                <a:latin typeface="Arial (Body)"/>
              </a:rPr>
              <a:t>- </a:t>
            </a:r>
            <a:r>
              <a:rPr lang="vi-VN" dirty="0" smtClean="0">
                <a:solidFill>
                  <a:srgbClr val="FF0000"/>
                </a:solidFill>
                <a:latin typeface="Arial (Body)"/>
              </a:rPr>
              <a:t>Dự phòng tổn thất tài sản sinh học và được ghi bằng số âm. </a:t>
            </a:r>
            <a:endParaRPr lang="en-US" dirty="0" smtClean="0">
              <a:solidFill>
                <a:srgbClr val="FF0000"/>
              </a:solidFill>
              <a:latin typeface="Arial (Body)"/>
            </a:endParaRPr>
          </a:p>
          <a:p>
            <a:pPr marL="173038" indent="-173038" algn="just"/>
            <a:endParaRPr lang="en-US" sz="800" dirty="0" smtClean="0">
              <a:solidFill>
                <a:srgbClr val="FF0000"/>
              </a:solidFill>
              <a:latin typeface="Arial (Body)"/>
            </a:endParaRPr>
          </a:p>
          <a:p>
            <a:pPr marL="266700" indent="-266700" algn="just">
              <a:buFont typeface="Wingdings" pitchFamily="2" charset="2"/>
              <a:buChar char="ü"/>
            </a:pPr>
            <a:r>
              <a:rPr lang="en-US" i="1" dirty="0" smtClean="0">
                <a:latin typeface="Arial (Body)"/>
              </a:rPr>
              <a:t>T</a:t>
            </a:r>
            <a:r>
              <a:rPr lang="vi-VN" i="1" dirty="0" smtClean="0">
                <a:latin typeface="Arial (Body)"/>
              </a:rPr>
              <a:t>huế và các khoản khác phải thu nhà nước (Mã số 163)</a:t>
            </a:r>
            <a:r>
              <a:rPr lang="en-US" i="1" dirty="0" smtClean="0">
                <a:latin typeface="Arial (Body)"/>
              </a:rPr>
              <a:t>: </a:t>
            </a:r>
            <a:r>
              <a:rPr lang="en-US" dirty="0" smtClean="0">
                <a:latin typeface="Arial (Body)"/>
              </a:rPr>
              <a:t>P</a:t>
            </a:r>
            <a:r>
              <a:rPr lang="vi-VN" dirty="0" smtClean="0">
                <a:latin typeface="Arial (Body)"/>
              </a:rPr>
              <a:t>hản ánh thuế và các khoản khác nộp thừa cho Nhà nước. Số liệu để ghi vào chỉ tiêu </a:t>
            </a:r>
            <a:r>
              <a:rPr lang="en-US" dirty="0" err="1" smtClean="0">
                <a:latin typeface="Arial (Body)"/>
              </a:rPr>
              <a:t>này</a:t>
            </a:r>
            <a:r>
              <a:rPr lang="vi-VN" dirty="0" smtClean="0">
                <a:latin typeface="Arial (Body)"/>
              </a:rPr>
              <a:t> căn cứ vào số dư Nợ chi tiết </a:t>
            </a:r>
            <a:r>
              <a:rPr lang="en-US" dirty="0" err="1" smtClean="0">
                <a:latin typeface="Arial (Body)"/>
              </a:rPr>
              <a:t>các</a:t>
            </a:r>
            <a:r>
              <a:rPr lang="en-US" dirty="0" smtClean="0">
                <a:latin typeface="Arial (Body)"/>
              </a:rPr>
              <a:t> </a:t>
            </a:r>
            <a:r>
              <a:rPr lang="en-US" dirty="0" smtClean="0">
                <a:solidFill>
                  <a:srgbClr val="FF0000"/>
                </a:solidFill>
                <a:latin typeface="Arial (Body)"/>
              </a:rPr>
              <a:t>TK1383 “</a:t>
            </a:r>
            <a:r>
              <a:rPr lang="nl-NL" dirty="0" smtClean="0">
                <a:solidFill>
                  <a:srgbClr val="FF0000"/>
                </a:solidFill>
                <a:latin typeface="Arial (Body)"/>
              </a:rPr>
              <a:t>Thuế TTĐB của hàng nhập khẩu</a:t>
            </a:r>
            <a:r>
              <a:rPr lang="en-US" dirty="0" smtClean="0">
                <a:solidFill>
                  <a:srgbClr val="FF0000"/>
                </a:solidFill>
                <a:latin typeface="Arial (Body)"/>
              </a:rPr>
              <a:t>”</a:t>
            </a:r>
            <a:r>
              <a:rPr lang="en-US" dirty="0" smtClean="0">
                <a:latin typeface="Arial (Body)"/>
              </a:rPr>
              <a:t>, </a:t>
            </a:r>
            <a:r>
              <a:rPr lang="vi-VN" dirty="0" smtClean="0">
                <a:latin typeface="Arial (Body)"/>
              </a:rPr>
              <a:t>T</a:t>
            </a:r>
            <a:r>
              <a:rPr lang="en-US" dirty="0" smtClean="0">
                <a:latin typeface="Arial (Body)"/>
              </a:rPr>
              <a:t>K</a:t>
            </a:r>
            <a:r>
              <a:rPr lang="vi-VN" dirty="0" smtClean="0">
                <a:latin typeface="Arial (Body)"/>
              </a:rPr>
              <a:t>333.</a:t>
            </a:r>
            <a:endParaRPr lang="en-US" dirty="0" smtClean="0">
              <a:latin typeface="Arial (Body)"/>
            </a:endParaRPr>
          </a:p>
          <a:p>
            <a:pPr marL="266700" indent="-266700" algn="just">
              <a:buFont typeface="Wingdings" pitchFamily="2" charset="2"/>
              <a:buChar char="ü"/>
            </a:pPr>
            <a:endParaRPr lang="en-US" sz="800" dirty="0" smtClean="0">
              <a:latin typeface="Arial (Body)"/>
            </a:endParaRPr>
          </a:p>
          <a:p>
            <a:pPr marL="266700" indent="-266700" algn="just">
              <a:buFont typeface="Wingdings" pitchFamily="2" charset="2"/>
              <a:buChar char="ü"/>
            </a:pPr>
            <a:r>
              <a:rPr lang="vi-VN" i="1" dirty="0" smtClean="0">
                <a:latin typeface="Arial (Body)"/>
              </a:rPr>
              <a:t>Tài sản ngắn hạn khác (Mã số 165)</a:t>
            </a:r>
            <a:r>
              <a:rPr lang="en-US" i="1" dirty="0" smtClean="0">
                <a:latin typeface="Arial (Body)"/>
              </a:rPr>
              <a:t>: </a:t>
            </a:r>
            <a:r>
              <a:rPr lang="en-US" dirty="0" smtClean="0">
                <a:latin typeface="Arial (Body)"/>
              </a:rPr>
              <a:t>P</a:t>
            </a:r>
            <a:r>
              <a:rPr lang="vi-VN" dirty="0" smtClean="0">
                <a:latin typeface="Arial (Body)"/>
              </a:rPr>
              <a:t>hản ánh giá trị tài sản ngắn hạn khác, như: Kim khí quý, đá quý (không được phân loại là hàng tồn kho), các khoản đầu tư nắm giữ chờ tăng giá để bán kiếm lời không được phân loại là </a:t>
            </a:r>
            <a:r>
              <a:rPr lang="en-US" dirty="0" smtClean="0">
                <a:latin typeface="Arial (Body)"/>
              </a:rPr>
              <a:t>BĐSĐT</a:t>
            </a:r>
            <a:r>
              <a:rPr lang="vi-VN" dirty="0" smtClean="0">
                <a:latin typeface="Arial (Body)"/>
              </a:rPr>
              <a:t>, như tranh, ảnh, vật phẩm khác có giá trị. Số liệu để ghi vào chỉ tiêu này là số dư Nợ chi tiết của TK 2288 </a:t>
            </a:r>
            <a:r>
              <a:rPr lang="en-US" dirty="0" smtClean="0">
                <a:solidFill>
                  <a:srgbClr val="FF0000"/>
                </a:solidFill>
                <a:latin typeface="Arial (Body)"/>
              </a:rPr>
              <a:t>và </a:t>
            </a:r>
            <a:r>
              <a:rPr lang="nl-NL" dirty="0" smtClean="0">
                <a:solidFill>
                  <a:srgbClr val="FF0000"/>
                </a:solidFill>
                <a:latin typeface="Arial (Body)"/>
              </a:rPr>
              <a:t>các khoản tiền và tương đương tiền doanh nghiệp bị hạn chế sử dụng </a:t>
            </a:r>
            <a:r>
              <a:rPr lang="en-US" dirty="0" err="1" smtClean="0">
                <a:solidFill>
                  <a:srgbClr val="FF0000"/>
                </a:solidFill>
                <a:latin typeface="Arial (Body)"/>
              </a:rPr>
              <a:t>trong</a:t>
            </a:r>
            <a:r>
              <a:rPr lang="en-US" dirty="0" smtClean="0">
                <a:solidFill>
                  <a:srgbClr val="FF0000"/>
                </a:solidFill>
                <a:latin typeface="Arial (Body)"/>
              </a:rPr>
              <a:t> </a:t>
            </a:r>
            <a:r>
              <a:rPr lang="en-US" dirty="0" err="1" smtClean="0">
                <a:solidFill>
                  <a:srgbClr val="FF0000"/>
                </a:solidFill>
                <a:latin typeface="Arial (Body)"/>
              </a:rPr>
              <a:t>ngắn</a:t>
            </a:r>
            <a:r>
              <a:rPr lang="en-US" dirty="0" smtClean="0">
                <a:solidFill>
                  <a:srgbClr val="FF0000"/>
                </a:solidFill>
                <a:latin typeface="Arial (Body)"/>
              </a:rPr>
              <a:t> </a:t>
            </a:r>
            <a:r>
              <a:rPr lang="en-US" dirty="0" err="1" smtClean="0">
                <a:solidFill>
                  <a:srgbClr val="FF0000"/>
                </a:solidFill>
                <a:latin typeface="Arial (Body)"/>
              </a:rPr>
              <a:t>hạn</a:t>
            </a:r>
            <a:r>
              <a:rPr lang="vi-VN" dirty="0" smtClean="0">
                <a:latin typeface="Arial (Body)"/>
              </a:rPr>
              <a:t>.</a:t>
            </a:r>
            <a:r>
              <a:rPr lang="vi-VN" sz="2400" dirty="0" smtClean="0"/>
              <a:t> </a:t>
            </a:r>
            <a:endParaRPr lang="en-US"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39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412776"/>
            <a:ext cx="8534400" cy="535531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buFont typeface="Wingdings" pitchFamily="2" charset="2"/>
              <a:buChar char="ü"/>
            </a:pPr>
            <a:r>
              <a:rPr lang="vi-VN" i="1" dirty="0" smtClean="0">
                <a:latin typeface="Arial (Body)"/>
              </a:rPr>
              <a:t>Phải thu dài hạn khác (Mã số 2</a:t>
            </a:r>
            <a:r>
              <a:rPr lang="en-US" i="1" dirty="0" smtClean="0">
                <a:latin typeface="Arial (Body)"/>
              </a:rPr>
              <a:t>1</a:t>
            </a:r>
            <a:r>
              <a:rPr lang="vi-VN" i="1" dirty="0" smtClean="0">
                <a:latin typeface="Arial (Body)"/>
              </a:rPr>
              <a:t>5)</a:t>
            </a:r>
            <a:r>
              <a:rPr lang="en-US" i="1" dirty="0" smtClean="0">
                <a:latin typeface="Arial (Body)"/>
              </a:rPr>
              <a:t>: </a:t>
            </a:r>
            <a:r>
              <a:rPr lang="en-US" dirty="0" smtClean="0">
                <a:latin typeface="Arial (Body)"/>
              </a:rPr>
              <a:t>P</a:t>
            </a:r>
            <a:r>
              <a:rPr lang="vi-VN" dirty="0" smtClean="0">
                <a:latin typeface="Arial (Body)"/>
              </a:rPr>
              <a:t>hản ánh các khoản phải thu khác có kỳ hạn thu hồi còn lại trên 12 tháng </a:t>
            </a:r>
            <a:r>
              <a:rPr lang="en-US" dirty="0" err="1" smtClean="0">
                <a:latin typeface="Arial (Body)"/>
              </a:rPr>
              <a:t>hoặc</a:t>
            </a:r>
            <a:r>
              <a:rPr lang="en-US" dirty="0" smtClean="0">
                <a:latin typeface="Arial (Body)"/>
              </a:rPr>
              <a:t> </a:t>
            </a:r>
            <a:r>
              <a:rPr lang="en-US" dirty="0" err="1" smtClean="0">
                <a:latin typeface="Arial (Body)"/>
              </a:rPr>
              <a:t>hơn</a:t>
            </a:r>
            <a:r>
              <a:rPr lang="en-US" dirty="0" smtClean="0">
                <a:latin typeface="Arial (Body)"/>
              </a:rPr>
              <a:t> </a:t>
            </a:r>
            <a:r>
              <a:rPr lang="en-US" dirty="0" err="1" smtClean="0">
                <a:latin typeface="Arial (Body)"/>
              </a:rPr>
              <a:t>một</a:t>
            </a:r>
            <a:r>
              <a:rPr lang="en-US" dirty="0" smtClean="0">
                <a:latin typeface="Arial (Body)"/>
              </a:rPr>
              <a:t> </a:t>
            </a:r>
            <a:r>
              <a:rPr lang="en-US" dirty="0" err="1" smtClean="0">
                <a:latin typeface="Arial (Body)"/>
              </a:rPr>
              <a:t>chu</a:t>
            </a:r>
            <a:r>
              <a:rPr lang="en-US" dirty="0" smtClean="0">
                <a:latin typeface="Arial (Body)"/>
              </a:rPr>
              <a:t> </a:t>
            </a:r>
            <a:r>
              <a:rPr lang="en-US" dirty="0" err="1" smtClean="0">
                <a:latin typeface="Arial (Body)"/>
              </a:rPr>
              <a:t>kỳ</a:t>
            </a:r>
            <a:r>
              <a:rPr lang="en-US" dirty="0" smtClean="0">
                <a:latin typeface="Arial (Body)"/>
              </a:rPr>
              <a:t> </a:t>
            </a:r>
            <a:r>
              <a:rPr lang="en-US" dirty="0" err="1" smtClean="0">
                <a:latin typeface="Arial (Body)"/>
              </a:rPr>
              <a:t>kinh</a:t>
            </a:r>
            <a:r>
              <a:rPr lang="en-US" dirty="0" smtClean="0">
                <a:latin typeface="Arial (Body)"/>
              </a:rPr>
              <a:t> </a:t>
            </a:r>
            <a:r>
              <a:rPr lang="en-US" dirty="0" err="1" smtClean="0">
                <a:latin typeface="Arial (Body)"/>
              </a:rPr>
              <a:t>doanh</a:t>
            </a:r>
            <a:r>
              <a:rPr lang="en-US" dirty="0" smtClean="0">
                <a:latin typeface="Arial (Body)"/>
              </a:rPr>
              <a:t> </a:t>
            </a:r>
            <a:r>
              <a:rPr lang="en-US" dirty="0" err="1" smtClean="0">
                <a:latin typeface="Arial (Body)"/>
              </a:rPr>
              <a:t>thông</a:t>
            </a:r>
            <a:r>
              <a:rPr lang="en-US" dirty="0" smtClean="0">
                <a:latin typeface="Arial (Body)"/>
              </a:rPr>
              <a:t> </a:t>
            </a:r>
            <a:r>
              <a:rPr lang="en-US" dirty="0" err="1" smtClean="0">
                <a:latin typeface="Arial (Body)"/>
              </a:rPr>
              <a:t>thường</a:t>
            </a:r>
            <a:r>
              <a:rPr lang="vi-VN" dirty="0" smtClean="0">
                <a:latin typeface="Arial (Body)"/>
              </a:rPr>
              <a:t>, như: </a:t>
            </a:r>
            <a:r>
              <a:rPr lang="en-US" dirty="0" err="1" smtClean="0">
                <a:solidFill>
                  <a:srgbClr val="FF0000"/>
                </a:solidFill>
                <a:latin typeface="Arial (Body)"/>
              </a:rPr>
              <a:t>Phải</a:t>
            </a:r>
            <a:r>
              <a:rPr lang="en-US" dirty="0" smtClean="0">
                <a:solidFill>
                  <a:srgbClr val="FF0000"/>
                </a:solidFill>
                <a:latin typeface="Arial (Body)"/>
              </a:rPr>
              <a:t> thu </a:t>
            </a:r>
            <a:r>
              <a:rPr lang="en-US" dirty="0" err="1" smtClean="0">
                <a:solidFill>
                  <a:srgbClr val="FF0000"/>
                </a:solidFill>
                <a:latin typeface="Arial (Body)"/>
              </a:rPr>
              <a:t>từ</a:t>
            </a:r>
            <a:r>
              <a:rPr lang="en-US" dirty="0" smtClean="0">
                <a:solidFill>
                  <a:srgbClr val="FF0000"/>
                </a:solidFill>
                <a:latin typeface="Arial (Body)"/>
              </a:rPr>
              <a:t> </a:t>
            </a:r>
            <a:r>
              <a:rPr lang="en-US" dirty="0" err="1" smtClean="0">
                <a:solidFill>
                  <a:srgbClr val="FF0000"/>
                </a:solidFill>
                <a:latin typeface="Arial (Body)"/>
              </a:rPr>
              <a:t>hợp</a:t>
            </a:r>
            <a:r>
              <a:rPr lang="en-US" dirty="0" smtClean="0">
                <a:solidFill>
                  <a:srgbClr val="FF0000"/>
                </a:solidFill>
                <a:latin typeface="Arial (Body)"/>
              </a:rPr>
              <a:t> </a:t>
            </a:r>
            <a:r>
              <a:rPr lang="en-US" dirty="0" err="1" smtClean="0">
                <a:solidFill>
                  <a:srgbClr val="FF0000"/>
                </a:solidFill>
                <a:latin typeface="Arial (Body)"/>
              </a:rPr>
              <a:t>đồng</a:t>
            </a:r>
            <a:r>
              <a:rPr lang="en-US" dirty="0" smtClean="0">
                <a:solidFill>
                  <a:srgbClr val="FF0000"/>
                </a:solidFill>
                <a:latin typeface="Arial (Body)"/>
              </a:rPr>
              <a:t> BCC </a:t>
            </a:r>
            <a:r>
              <a:rPr lang="en-US" dirty="0" err="1" smtClean="0">
                <a:solidFill>
                  <a:srgbClr val="FF0000"/>
                </a:solidFill>
                <a:latin typeface="Arial (Body)"/>
              </a:rPr>
              <a:t>đồng</a:t>
            </a:r>
            <a:r>
              <a:rPr lang="en-US" dirty="0" smtClean="0">
                <a:solidFill>
                  <a:srgbClr val="FF0000"/>
                </a:solidFill>
                <a:latin typeface="Arial (Body)"/>
              </a:rPr>
              <a:t> kiểm soá</a:t>
            </a:r>
            <a:r>
              <a:rPr lang="en-US" dirty="0" smtClean="0">
                <a:latin typeface="Arial (Body)"/>
              </a:rPr>
              <a:t>t; </a:t>
            </a:r>
            <a:r>
              <a:rPr lang="vi-VN" dirty="0" smtClean="0">
                <a:latin typeface="Arial (Body)"/>
              </a:rPr>
              <a:t>Phải thu về các khoản đã chi hộ, tiền lãi, cổ tức được chia bằng tiền hoặc tài sản phi tiền tệ; Các khoản tạm ứng, ký quỹ, ký cược, cho mượn</a:t>
            </a:r>
            <a:r>
              <a:rPr lang="en-US" dirty="0" smtClean="0">
                <a:latin typeface="Arial (Body)"/>
              </a:rPr>
              <a:t>,..</a:t>
            </a:r>
            <a:r>
              <a:rPr lang="vi-VN" dirty="0" smtClean="0">
                <a:latin typeface="Arial (Body)"/>
              </a:rPr>
              <a:t>. Số liệu để ghi vào chỉ tiêu này căn cứ vào số dư Nợ chi tiết của các tài khoản: TK 1388, TK 334, TK 338, TK 141, TK 244. </a:t>
            </a:r>
            <a:endParaRPr lang="en-US" dirty="0" smtClean="0">
              <a:latin typeface="Arial (Body)"/>
            </a:endParaRPr>
          </a:p>
          <a:p>
            <a:pPr marL="266700" indent="-266700" algn="just">
              <a:buFont typeface="Wingdings" pitchFamily="2" charset="2"/>
              <a:buChar char="ü"/>
            </a:pPr>
            <a:endParaRPr lang="en-US" b="1" dirty="0" smtClean="0">
              <a:solidFill>
                <a:srgbClr val="FF0000"/>
              </a:solidFill>
              <a:latin typeface="Arial (Body)"/>
              <a:cs typeface="Arial" pitchFamily="34" charset="0"/>
            </a:endParaRPr>
          </a:p>
          <a:p>
            <a:pPr marL="266700" indent="-266700" algn="just">
              <a:buFont typeface="Wingdings" pitchFamily="2" charset="2"/>
              <a:buChar char="ü"/>
            </a:pPr>
            <a:r>
              <a:rPr lang="vi-VN" b="1" dirty="0" smtClean="0">
                <a:solidFill>
                  <a:srgbClr val="FF0000"/>
                </a:solidFill>
                <a:latin typeface="Arial (Body)"/>
              </a:rPr>
              <a:t>Tài sản sinh học dài hạn (Mã số 230)</a:t>
            </a:r>
            <a:r>
              <a:rPr lang="en-US" b="1" dirty="0" smtClean="0">
                <a:solidFill>
                  <a:srgbClr val="FF0000"/>
                </a:solidFill>
                <a:latin typeface="Arial (Body)"/>
              </a:rPr>
              <a:t>: </a:t>
            </a:r>
            <a:r>
              <a:rPr lang="en-US" dirty="0" smtClean="0">
                <a:solidFill>
                  <a:srgbClr val="FF0000"/>
                </a:solidFill>
                <a:latin typeface="Arial (Body)"/>
              </a:rPr>
              <a:t>P</a:t>
            </a:r>
            <a:r>
              <a:rPr lang="vi-VN" dirty="0" smtClean="0">
                <a:solidFill>
                  <a:srgbClr val="FF0000"/>
                </a:solidFill>
                <a:latin typeface="Arial (Body)"/>
              </a:rPr>
              <a:t>hản ánh toàn bộ nguyên giá các loại tài sản sinh học dài hạn (bao gồm súc vật </a:t>
            </a:r>
            <a:r>
              <a:rPr lang="en-US" dirty="0" err="1" smtClean="0">
                <a:solidFill>
                  <a:srgbClr val="FF0000"/>
                </a:solidFill>
                <a:latin typeface="Arial (Body)"/>
              </a:rPr>
              <a:t>nuôi</a:t>
            </a:r>
            <a:r>
              <a:rPr lang="vi-VN" dirty="0" smtClean="0">
                <a:solidFill>
                  <a:srgbClr val="FF0000"/>
                </a:solidFill>
                <a:latin typeface="Arial (Body)"/>
              </a:rPr>
              <a:t> cho sản phẩm định kỳ, súc vật nuôi lấy sản phẩm một lần, cây trồng theo mùa vụ hoặc lấy sản phẩm một lần dài hạn) có thời gian dự kiến thu hồi trên 12 tháng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hơn</a:t>
            </a:r>
            <a:r>
              <a:rPr lang="en-US" dirty="0" smtClean="0">
                <a:solidFill>
                  <a:srgbClr val="FF0000"/>
                </a:solidFill>
                <a:latin typeface="Arial (Body)"/>
              </a:rPr>
              <a: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chu</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en-US" dirty="0" err="1" smtClean="0">
                <a:solidFill>
                  <a:srgbClr val="FF0000"/>
                </a:solidFill>
                <a:latin typeface="Arial (Body)"/>
              </a:rPr>
              <a:t>kinh</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thông</a:t>
            </a:r>
            <a:r>
              <a:rPr lang="en-US" dirty="0" smtClean="0">
                <a:solidFill>
                  <a:srgbClr val="FF0000"/>
                </a:solidFill>
                <a:latin typeface="Arial (Body)"/>
              </a:rPr>
              <a:t> </a:t>
            </a:r>
            <a:r>
              <a:rPr lang="en-US" dirty="0" err="1" smtClean="0">
                <a:solidFill>
                  <a:srgbClr val="FF0000"/>
                </a:solidFill>
                <a:latin typeface="Arial (Body)"/>
              </a:rPr>
              <a:t>thường</a:t>
            </a:r>
            <a:r>
              <a:rPr lang="en-US" dirty="0" smtClean="0">
                <a:solidFill>
                  <a:srgbClr val="FF0000"/>
                </a:solidFill>
                <a:latin typeface="Arial (Body)"/>
              </a:rPr>
              <a:t> </a:t>
            </a:r>
            <a:r>
              <a:rPr lang="vi-VN" dirty="0" smtClean="0">
                <a:solidFill>
                  <a:srgbClr val="FF0000"/>
                </a:solidFill>
                <a:latin typeface="Arial (Body)"/>
              </a:rPr>
              <a:t>kể từ thời điểm kết thúc kỳ kế toán. Số liệu để ghi vào chỉ tiêu này là số dư Nợ chi tiết của T</a:t>
            </a:r>
            <a:r>
              <a:rPr lang="en-US" dirty="0" smtClean="0">
                <a:solidFill>
                  <a:srgbClr val="FF0000"/>
                </a:solidFill>
                <a:latin typeface="Arial (Body)"/>
              </a:rPr>
              <a:t>K</a:t>
            </a:r>
            <a:r>
              <a:rPr lang="vi-VN" dirty="0" smtClean="0">
                <a:solidFill>
                  <a:srgbClr val="FF0000"/>
                </a:solidFill>
                <a:latin typeface="Arial (Body)"/>
              </a:rPr>
              <a:t>215 “Tài sản sinh học”.</a:t>
            </a:r>
            <a:endParaRPr lang="en-US" dirty="0" smtClean="0">
              <a:solidFill>
                <a:srgbClr val="FF0000"/>
              </a:solidFill>
              <a:latin typeface="Arial (Body)"/>
            </a:endParaRPr>
          </a:p>
          <a:p>
            <a:pPr marL="266700" indent="-266700" algn="just">
              <a:buFont typeface="Wingdings" pitchFamily="2" charset="2"/>
              <a:buChar char="ü"/>
            </a:pPr>
            <a:endParaRPr lang="en-US" dirty="0" smtClean="0">
              <a:solidFill>
                <a:srgbClr val="FF0000"/>
              </a:solidFill>
              <a:latin typeface="Arial (Body)"/>
            </a:endParaRPr>
          </a:p>
          <a:p>
            <a:pPr marL="266700" indent="-266700" algn="just">
              <a:buFont typeface="Wingdings" pitchFamily="2" charset="2"/>
              <a:buChar char="ü"/>
            </a:pPr>
            <a:r>
              <a:rPr lang="en-US" i="1" dirty="0" smtClean="0">
                <a:solidFill>
                  <a:srgbClr val="FF0000"/>
                </a:solidFill>
                <a:latin typeface="Arial (Body)"/>
              </a:rPr>
              <a:t>S</a:t>
            </a:r>
            <a:r>
              <a:rPr lang="vi-VN" i="1" dirty="0" smtClean="0">
                <a:solidFill>
                  <a:srgbClr val="FF0000"/>
                </a:solidFill>
                <a:latin typeface="Arial (Body)"/>
              </a:rPr>
              <a:t>úc vật </a:t>
            </a:r>
            <a:r>
              <a:rPr lang="en-US" i="1" dirty="0" err="1" smtClean="0">
                <a:solidFill>
                  <a:srgbClr val="FF0000"/>
                </a:solidFill>
                <a:latin typeface="Arial (Body)"/>
              </a:rPr>
              <a:t>nuôi</a:t>
            </a:r>
            <a:r>
              <a:rPr lang="en-US" i="1" dirty="0" smtClean="0">
                <a:solidFill>
                  <a:srgbClr val="FF0000"/>
                </a:solidFill>
                <a:latin typeface="Arial (Body)"/>
              </a:rPr>
              <a:t> </a:t>
            </a:r>
            <a:r>
              <a:rPr lang="vi-VN" i="1" dirty="0" smtClean="0">
                <a:solidFill>
                  <a:srgbClr val="FF0000"/>
                </a:solidFill>
                <a:latin typeface="Arial (Body)"/>
              </a:rPr>
              <a:t>cho sản phẩm định kỳ dài hạn (Mã số 231)</a:t>
            </a:r>
            <a:r>
              <a:rPr lang="en-US" i="1" dirty="0" smtClean="0">
                <a:solidFill>
                  <a:srgbClr val="FF0000"/>
                </a:solidFill>
                <a:latin typeface="Arial (Body)"/>
              </a:rPr>
              <a:t>: </a:t>
            </a:r>
            <a:r>
              <a:rPr lang="en-US" dirty="0" smtClean="0">
                <a:solidFill>
                  <a:srgbClr val="FF0000"/>
                </a:solidFill>
                <a:latin typeface="Arial (Body)"/>
              </a:rPr>
              <a:t>P</a:t>
            </a:r>
            <a:r>
              <a:rPr lang="vi-VN" dirty="0" smtClean="0">
                <a:solidFill>
                  <a:srgbClr val="FF0000"/>
                </a:solidFill>
                <a:latin typeface="Arial (Body)"/>
              </a:rPr>
              <a:t>hản ánh giá trị súc vật </a:t>
            </a:r>
            <a:r>
              <a:rPr lang="en-US" dirty="0" err="1" smtClean="0">
                <a:solidFill>
                  <a:srgbClr val="FF0000"/>
                </a:solidFill>
                <a:latin typeface="Arial (Body)"/>
              </a:rPr>
              <a:t>nuôi</a:t>
            </a:r>
            <a:r>
              <a:rPr lang="en-US" dirty="0" smtClean="0">
                <a:solidFill>
                  <a:srgbClr val="FF0000"/>
                </a:solidFill>
                <a:latin typeface="Arial (Body)"/>
              </a:rPr>
              <a:t> </a:t>
            </a:r>
            <a:r>
              <a:rPr lang="vi-VN" dirty="0" smtClean="0">
                <a:solidFill>
                  <a:srgbClr val="FF0000"/>
                </a:solidFill>
                <a:latin typeface="Arial (Body)"/>
              </a:rPr>
              <a:t>cho sản phẩm định kỳ của doanh nghiệp có thời gian dự kiến thu hồi trên 12 tháng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hơn</a:t>
            </a:r>
            <a:r>
              <a:rPr lang="en-US" dirty="0" smtClean="0">
                <a:solidFill>
                  <a:srgbClr val="FF0000"/>
                </a:solidFill>
                <a:latin typeface="Arial (Body)"/>
              </a:rPr>
              <a: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chu</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en-US" dirty="0" err="1" smtClean="0">
                <a:solidFill>
                  <a:srgbClr val="FF0000"/>
                </a:solidFill>
                <a:latin typeface="Arial (Body)"/>
              </a:rPr>
              <a:t>kinh</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thông</a:t>
            </a:r>
            <a:r>
              <a:rPr lang="en-US" dirty="0" smtClean="0">
                <a:solidFill>
                  <a:srgbClr val="FF0000"/>
                </a:solidFill>
                <a:latin typeface="Arial (Body)"/>
              </a:rPr>
              <a:t> </a:t>
            </a:r>
            <a:r>
              <a:rPr lang="en-US" dirty="0" err="1" smtClean="0">
                <a:solidFill>
                  <a:srgbClr val="FF0000"/>
                </a:solidFill>
                <a:latin typeface="Arial (Body)"/>
              </a:rPr>
              <a:t>thường</a:t>
            </a:r>
            <a:r>
              <a:rPr lang="vi-VN" dirty="0" smtClean="0">
                <a:solidFill>
                  <a:srgbClr val="FF0000"/>
                </a:solidFill>
                <a:latin typeface="Arial (Body)"/>
              </a:rPr>
              <a:t>. Số liệu để ghi vào chỉ tiêu này là số dư Nợ của T</a:t>
            </a:r>
            <a:r>
              <a:rPr lang="en-US" dirty="0" smtClean="0">
                <a:solidFill>
                  <a:srgbClr val="FF0000"/>
                </a:solidFill>
                <a:latin typeface="Arial (Body)"/>
              </a:rPr>
              <a:t>K</a:t>
            </a:r>
            <a:r>
              <a:rPr lang="vi-VN" dirty="0" smtClean="0">
                <a:solidFill>
                  <a:srgbClr val="FF0000"/>
                </a:solidFill>
                <a:latin typeface="Arial (Body)"/>
              </a:rPr>
              <a:t>2151.</a:t>
            </a:r>
            <a:endParaRPr lang="en-US" sz="2400" b="1" dirty="0">
              <a:solidFill>
                <a:srgbClr val="FF0000"/>
              </a:solidFill>
              <a:latin typeface="Arial" pitchFamily="34" charset="0"/>
              <a:cs typeface="Arial" pitchFamily="34" charset="0"/>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40</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412776"/>
            <a:ext cx="8534400" cy="504753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73038" indent="-173038" algn="just">
              <a:buFont typeface="Wingdings" pitchFamily="2" charset="2"/>
              <a:buChar char="ü"/>
            </a:pPr>
            <a:endParaRPr lang="en-US" i="1" dirty="0" smtClean="0">
              <a:solidFill>
                <a:srgbClr val="FF0000"/>
              </a:solidFill>
              <a:latin typeface="Arial (Body)"/>
            </a:endParaRPr>
          </a:p>
          <a:p>
            <a:pPr marL="173038" indent="-173038" algn="just">
              <a:buFont typeface="Wingdings" pitchFamily="2" charset="2"/>
              <a:buChar char="ü"/>
            </a:pPr>
            <a:r>
              <a:rPr lang="vi-VN" i="1" dirty="0" smtClean="0">
                <a:solidFill>
                  <a:srgbClr val="FF0000"/>
                </a:solidFill>
                <a:latin typeface="Arial (Body)"/>
              </a:rPr>
              <a:t>Súc vật </a:t>
            </a:r>
            <a:r>
              <a:rPr lang="en-US" i="1" dirty="0" err="1" smtClean="0">
                <a:solidFill>
                  <a:srgbClr val="FF0000"/>
                </a:solidFill>
                <a:latin typeface="Arial (Body)"/>
              </a:rPr>
              <a:t>nuôi</a:t>
            </a:r>
            <a:r>
              <a:rPr lang="vi-VN" i="1" dirty="0" smtClean="0">
                <a:solidFill>
                  <a:srgbClr val="FF0000"/>
                </a:solidFill>
                <a:latin typeface="Arial (Body)"/>
              </a:rPr>
              <a:t> cho sản phẩm </a:t>
            </a:r>
            <a:r>
              <a:rPr lang="en-US" i="1" dirty="0" err="1" smtClean="0">
                <a:solidFill>
                  <a:srgbClr val="FF0000"/>
                </a:solidFill>
                <a:latin typeface="Arial (Body)"/>
              </a:rPr>
              <a:t>định</a:t>
            </a:r>
            <a:r>
              <a:rPr lang="en-US" i="1" dirty="0" smtClean="0">
                <a:solidFill>
                  <a:srgbClr val="FF0000"/>
                </a:solidFill>
                <a:latin typeface="Arial (Body)"/>
              </a:rPr>
              <a:t> </a:t>
            </a:r>
            <a:r>
              <a:rPr lang="en-US" i="1" dirty="0" err="1" smtClean="0">
                <a:solidFill>
                  <a:srgbClr val="FF0000"/>
                </a:solidFill>
                <a:latin typeface="Arial (Body)"/>
              </a:rPr>
              <a:t>kỳ</a:t>
            </a:r>
            <a:r>
              <a:rPr lang="en-US" i="1" dirty="0" smtClean="0">
                <a:solidFill>
                  <a:srgbClr val="FF0000"/>
                </a:solidFill>
                <a:latin typeface="Arial (Body)"/>
              </a:rPr>
              <a:t> </a:t>
            </a:r>
            <a:r>
              <a:rPr lang="vi-VN" i="1" dirty="0" smtClean="0">
                <a:solidFill>
                  <a:srgbClr val="FF0000"/>
                </a:solidFill>
                <a:latin typeface="Arial (Body)"/>
              </a:rPr>
              <a:t>chưa đến giai đoạn trưởng thành (Mã số 232)</a:t>
            </a:r>
            <a:r>
              <a:rPr lang="en-US" i="1" dirty="0" smtClean="0">
                <a:solidFill>
                  <a:srgbClr val="FF0000"/>
                </a:solidFill>
                <a:latin typeface="Arial (Body)"/>
              </a:rPr>
              <a:t>: </a:t>
            </a:r>
            <a:r>
              <a:rPr lang="en-US" dirty="0" smtClean="0">
                <a:solidFill>
                  <a:srgbClr val="FF0000"/>
                </a:solidFill>
                <a:latin typeface="Arial (Body)"/>
              </a:rPr>
              <a:t>P</a:t>
            </a:r>
            <a:r>
              <a:rPr lang="vi-VN" dirty="0" smtClean="0">
                <a:solidFill>
                  <a:srgbClr val="FF0000"/>
                </a:solidFill>
                <a:latin typeface="Arial (Body)"/>
              </a:rPr>
              <a:t>hản ánh các chi phí mua, chăm sóc súc vật cho sản phẩm định kỳ từ khi phát sinh cho đến giai đoạn trưởng thành. Số liệu để ghi vào chỉ tiêu này là số dư Nợ của T</a:t>
            </a:r>
            <a:r>
              <a:rPr lang="en-US" dirty="0" smtClean="0">
                <a:solidFill>
                  <a:srgbClr val="FF0000"/>
                </a:solidFill>
                <a:latin typeface="Arial (Body)"/>
              </a:rPr>
              <a:t>K</a:t>
            </a:r>
            <a:r>
              <a:rPr lang="vi-VN" dirty="0" smtClean="0">
                <a:solidFill>
                  <a:srgbClr val="FF0000"/>
                </a:solidFill>
                <a:latin typeface="Arial (Body)"/>
              </a:rPr>
              <a:t>21511 “Súc vật </a:t>
            </a:r>
            <a:r>
              <a:rPr lang="en-US" dirty="0" err="1" smtClean="0">
                <a:solidFill>
                  <a:srgbClr val="FF0000"/>
                </a:solidFill>
                <a:latin typeface="Arial (Body)"/>
              </a:rPr>
              <a:t>nuôi</a:t>
            </a:r>
            <a:r>
              <a:rPr lang="vi-VN" dirty="0" smtClean="0">
                <a:solidFill>
                  <a:srgbClr val="FF0000"/>
                </a:solidFill>
                <a:latin typeface="Arial (Body)"/>
              </a:rPr>
              <a:t> cho sản phẩm </a:t>
            </a:r>
            <a:r>
              <a:rPr lang="en-US" dirty="0" err="1" smtClean="0">
                <a:solidFill>
                  <a:srgbClr val="FF0000"/>
                </a:solidFill>
                <a:latin typeface="Arial (Body)"/>
              </a:rPr>
              <a:t>định</a:t>
            </a:r>
            <a:r>
              <a:rPr lang="en-US" dirty="0" smtClean="0">
                <a:solidFill>
                  <a:srgbClr val="FF0000"/>
                </a:solidFill>
                <a:latin typeface="Arial (Body)"/>
              </a:rPr>
              <a:t> </a:t>
            </a:r>
            <a:r>
              <a:rPr lang="vi-VN" dirty="0" smtClean="0">
                <a:solidFill>
                  <a:srgbClr val="FF0000"/>
                </a:solidFill>
                <a:latin typeface="Arial (Body)"/>
              </a:rPr>
              <a:t>chưa đến giai đoạn trưởng thành”.</a:t>
            </a:r>
            <a:endParaRPr lang="en-US" dirty="0" smtClean="0">
              <a:solidFill>
                <a:srgbClr val="FF0000"/>
              </a:solidFill>
              <a:latin typeface="Arial (Body)"/>
            </a:endParaRPr>
          </a:p>
          <a:p>
            <a:pPr marL="173038" indent="-173038" algn="just">
              <a:buFont typeface="Wingdings" pitchFamily="2" charset="2"/>
              <a:buChar char="ü"/>
            </a:pPr>
            <a:endParaRPr lang="en-US" dirty="0" smtClean="0">
              <a:solidFill>
                <a:srgbClr val="FF0000"/>
              </a:solidFill>
              <a:latin typeface="Arial (Body)"/>
            </a:endParaRPr>
          </a:p>
          <a:p>
            <a:pPr marL="173038" indent="-173038" algn="just">
              <a:buFont typeface="Wingdings" pitchFamily="2" charset="2"/>
              <a:buChar char="ü"/>
            </a:pPr>
            <a:r>
              <a:rPr lang="vi-VN" i="1" dirty="0" smtClean="0">
                <a:solidFill>
                  <a:srgbClr val="FF0000"/>
                </a:solidFill>
                <a:latin typeface="Arial (Body)"/>
              </a:rPr>
              <a:t>Súc vật </a:t>
            </a:r>
            <a:r>
              <a:rPr lang="en-US" i="1" dirty="0" err="1" smtClean="0">
                <a:solidFill>
                  <a:srgbClr val="FF0000"/>
                </a:solidFill>
                <a:latin typeface="Arial (Body)"/>
              </a:rPr>
              <a:t>nuôi</a:t>
            </a:r>
            <a:r>
              <a:rPr lang="vi-VN" i="1" dirty="0" smtClean="0">
                <a:solidFill>
                  <a:srgbClr val="FF0000"/>
                </a:solidFill>
                <a:latin typeface="Arial (Body)"/>
              </a:rPr>
              <a:t> cho sản phẩm </a:t>
            </a:r>
            <a:r>
              <a:rPr lang="en-US" i="1" dirty="0" err="1" smtClean="0">
                <a:solidFill>
                  <a:srgbClr val="FF0000"/>
                </a:solidFill>
                <a:latin typeface="Arial (Body)"/>
              </a:rPr>
              <a:t>định</a:t>
            </a:r>
            <a:r>
              <a:rPr lang="en-US" i="1" dirty="0" smtClean="0">
                <a:solidFill>
                  <a:srgbClr val="FF0000"/>
                </a:solidFill>
                <a:latin typeface="Arial (Body)"/>
              </a:rPr>
              <a:t> </a:t>
            </a:r>
            <a:r>
              <a:rPr lang="en-US" i="1" dirty="0" err="1" smtClean="0">
                <a:solidFill>
                  <a:srgbClr val="FF0000"/>
                </a:solidFill>
                <a:latin typeface="Arial (Body)"/>
              </a:rPr>
              <a:t>kỳ</a:t>
            </a:r>
            <a:r>
              <a:rPr lang="en-US" i="1" dirty="0" smtClean="0">
                <a:solidFill>
                  <a:srgbClr val="FF0000"/>
                </a:solidFill>
                <a:latin typeface="Arial (Body)"/>
              </a:rPr>
              <a:t> </a:t>
            </a:r>
            <a:r>
              <a:rPr lang="vi-VN" i="1" dirty="0" smtClean="0">
                <a:solidFill>
                  <a:srgbClr val="FF0000"/>
                </a:solidFill>
                <a:latin typeface="Arial (Body)"/>
              </a:rPr>
              <a:t>đạt đến giai đoạn trưởng thành (Mã số 233)</a:t>
            </a:r>
            <a:r>
              <a:rPr lang="en-US" i="1" dirty="0" smtClean="0">
                <a:solidFill>
                  <a:srgbClr val="FF0000"/>
                </a:solidFill>
                <a:latin typeface="Arial (Body)"/>
              </a:rPr>
              <a:t>: </a:t>
            </a:r>
            <a:r>
              <a:rPr lang="en-US" dirty="0" smtClean="0">
                <a:solidFill>
                  <a:srgbClr val="FF0000"/>
                </a:solidFill>
                <a:latin typeface="Arial (Body)"/>
              </a:rPr>
              <a:t>P</a:t>
            </a:r>
            <a:r>
              <a:rPr lang="vi-VN" dirty="0" smtClean="0">
                <a:solidFill>
                  <a:srgbClr val="FF0000"/>
                </a:solidFill>
                <a:latin typeface="Arial (Body)"/>
              </a:rPr>
              <a:t>hản ánh giá trị còn lại của súc vật </a:t>
            </a:r>
            <a:r>
              <a:rPr lang="en-US" dirty="0" err="1" smtClean="0">
                <a:solidFill>
                  <a:srgbClr val="FF0000"/>
                </a:solidFill>
                <a:latin typeface="Arial (Body)"/>
              </a:rPr>
              <a:t>nuôi</a:t>
            </a:r>
            <a:r>
              <a:rPr lang="en-US" dirty="0" smtClean="0">
                <a:solidFill>
                  <a:srgbClr val="FF0000"/>
                </a:solidFill>
                <a:latin typeface="Arial (Body)"/>
              </a:rPr>
              <a:t> </a:t>
            </a:r>
            <a:r>
              <a:rPr lang="vi-VN" dirty="0" smtClean="0">
                <a:solidFill>
                  <a:srgbClr val="FF0000"/>
                </a:solidFill>
                <a:latin typeface="Arial (Body)"/>
              </a:rPr>
              <a:t>cho sản phẩm </a:t>
            </a:r>
            <a:r>
              <a:rPr lang="en-US" dirty="0" err="1" smtClean="0">
                <a:solidFill>
                  <a:srgbClr val="FF0000"/>
                </a:solidFill>
                <a:latin typeface="Arial (Body)"/>
              </a:rPr>
              <a:t>định</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vi-VN" dirty="0" smtClean="0">
                <a:solidFill>
                  <a:srgbClr val="FF0000"/>
                </a:solidFill>
                <a:latin typeface="Arial (Body)"/>
              </a:rPr>
              <a:t>đạt đến giai đoạn trưởng thành.</a:t>
            </a:r>
            <a:endParaRPr lang="en-US" dirty="0" smtClean="0">
              <a:solidFill>
                <a:srgbClr val="FF0000"/>
              </a:solidFill>
              <a:latin typeface="Arial (Body)"/>
            </a:endParaRPr>
          </a:p>
          <a:p>
            <a:pPr marL="173038" algn="just">
              <a:buFont typeface="Arial" pitchFamily="34" charset="0"/>
              <a:buChar char="•"/>
            </a:pPr>
            <a:r>
              <a:rPr lang="en-US" i="1" dirty="0" smtClean="0">
                <a:solidFill>
                  <a:srgbClr val="FF0000"/>
                </a:solidFill>
                <a:latin typeface="Arial (Body)"/>
              </a:rPr>
              <a:t> </a:t>
            </a:r>
            <a:r>
              <a:rPr lang="vi-VN" sz="1400" i="1" dirty="0" smtClean="0">
                <a:solidFill>
                  <a:srgbClr val="FF0000"/>
                </a:solidFill>
                <a:latin typeface="Arial (Body)"/>
              </a:rPr>
              <a:t>Nguyên giá (Mã số 234)</a:t>
            </a:r>
            <a:r>
              <a:rPr lang="en-US" sz="1400" i="1" dirty="0" smtClean="0">
                <a:solidFill>
                  <a:srgbClr val="FF0000"/>
                </a:solidFill>
                <a:latin typeface="Arial (Body)"/>
              </a:rPr>
              <a:t>: </a:t>
            </a:r>
            <a:r>
              <a:rPr lang="en-US" sz="1400" dirty="0" smtClean="0">
                <a:solidFill>
                  <a:srgbClr val="FF0000"/>
                </a:solidFill>
                <a:latin typeface="Arial (Body)"/>
              </a:rPr>
              <a:t>P</a:t>
            </a:r>
            <a:r>
              <a:rPr lang="vi-VN" sz="1400" dirty="0" smtClean="0">
                <a:solidFill>
                  <a:srgbClr val="FF0000"/>
                </a:solidFill>
                <a:latin typeface="Arial (Body)"/>
              </a:rPr>
              <a:t>hản ánh giá gốc của tài sản sinh học là súc vật </a:t>
            </a:r>
            <a:r>
              <a:rPr lang="en-US" sz="1400" dirty="0" err="1" smtClean="0">
                <a:solidFill>
                  <a:srgbClr val="FF0000"/>
                </a:solidFill>
                <a:latin typeface="Arial (Body)"/>
              </a:rPr>
              <a:t>nuôi</a:t>
            </a:r>
            <a:r>
              <a:rPr lang="vi-VN" sz="1400" dirty="0" smtClean="0">
                <a:solidFill>
                  <a:srgbClr val="FF0000"/>
                </a:solidFill>
                <a:latin typeface="Arial (Body)"/>
              </a:rPr>
              <a:t> cho sản phẩm </a:t>
            </a:r>
            <a:r>
              <a:rPr lang="en-US" sz="1400" dirty="0" err="1" smtClean="0">
                <a:solidFill>
                  <a:srgbClr val="FF0000"/>
                </a:solidFill>
                <a:latin typeface="Arial (Body)"/>
              </a:rPr>
              <a:t>định</a:t>
            </a:r>
            <a:r>
              <a:rPr lang="en-US" sz="1400" dirty="0" smtClean="0">
                <a:solidFill>
                  <a:srgbClr val="FF0000"/>
                </a:solidFill>
                <a:latin typeface="Arial (Body)"/>
              </a:rPr>
              <a:t> </a:t>
            </a:r>
            <a:r>
              <a:rPr lang="en-US" sz="1400" dirty="0" err="1" smtClean="0">
                <a:solidFill>
                  <a:srgbClr val="FF0000"/>
                </a:solidFill>
                <a:latin typeface="Arial (Body)"/>
              </a:rPr>
              <a:t>kỳ</a:t>
            </a:r>
            <a:r>
              <a:rPr lang="en-US" sz="1400" dirty="0" smtClean="0">
                <a:solidFill>
                  <a:srgbClr val="FF0000"/>
                </a:solidFill>
                <a:latin typeface="Arial (Body)"/>
              </a:rPr>
              <a:t> </a:t>
            </a:r>
            <a:r>
              <a:rPr lang="vi-VN" sz="1400" dirty="0" smtClean="0">
                <a:solidFill>
                  <a:srgbClr val="FF0000"/>
                </a:solidFill>
                <a:latin typeface="Arial (Body)"/>
              </a:rPr>
              <a:t>đạt đến giai đoạn trưởng thành.</a:t>
            </a:r>
            <a:endParaRPr lang="en-US" sz="1400" dirty="0" smtClean="0">
              <a:solidFill>
                <a:srgbClr val="FF0000"/>
              </a:solidFill>
              <a:latin typeface="Arial (Body)"/>
            </a:endParaRPr>
          </a:p>
          <a:p>
            <a:pPr marL="173038" algn="just">
              <a:buFont typeface="Arial" pitchFamily="34" charset="0"/>
              <a:buChar char="•"/>
            </a:pPr>
            <a:r>
              <a:rPr lang="en-US" sz="1400" i="1" dirty="0" smtClean="0">
                <a:solidFill>
                  <a:srgbClr val="FF0000"/>
                </a:solidFill>
                <a:latin typeface="Arial (Body)"/>
              </a:rPr>
              <a:t> </a:t>
            </a:r>
            <a:r>
              <a:rPr lang="vi-VN" sz="1400" i="1" dirty="0" smtClean="0">
                <a:solidFill>
                  <a:srgbClr val="FF0000"/>
                </a:solidFill>
                <a:latin typeface="Arial (Body)"/>
              </a:rPr>
              <a:t>Giá trị khấu hao l</a:t>
            </a:r>
            <a:r>
              <a:rPr lang="en-US" sz="1400" i="1" dirty="0" err="1" smtClean="0">
                <a:solidFill>
                  <a:srgbClr val="FF0000"/>
                </a:solidFill>
                <a:latin typeface="Arial (Body)"/>
              </a:rPr>
              <a:t>ũy</a:t>
            </a:r>
            <a:r>
              <a:rPr lang="vi-VN" sz="1400" i="1" dirty="0" smtClean="0">
                <a:solidFill>
                  <a:srgbClr val="FF0000"/>
                </a:solidFill>
                <a:latin typeface="Arial (Body)"/>
              </a:rPr>
              <a:t> kế (Mã số 235)</a:t>
            </a:r>
            <a:r>
              <a:rPr lang="en-US" sz="1400" i="1" dirty="0" smtClean="0">
                <a:solidFill>
                  <a:srgbClr val="FF0000"/>
                </a:solidFill>
                <a:latin typeface="Arial (Body)"/>
              </a:rPr>
              <a:t>: </a:t>
            </a:r>
            <a:r>
              <a:rPr lang="en-US" sz="1400" dirty="0" smtClean="0">
                <a:solidFill>
                  <a:srgbClr val="FF0000"/>
                </a:solidFill>
                <a:latin typeface="Arial (Body)"/>
              </a:rPr>
              <a:t>P</a:t>
            </a:r>
            <a:r>
              <a:rPr lang="vi-VN" sz="1400" dirty="0" smtClean="0">
                <a:solidFill>
                  <a:srgbClr val="FF0000"/>
                </a:solidFill>
                <a:latin typeface="Arial (Body)"/>
              </a:rPr>
              <a:t>hản ánh giá trị khấu hao l</a:t>
            </a:r>
            <a:r>
              <a:rPr lang="en-US" sz="1400" dirty="0" err="1" smtClean="0">
                <a:solidFill>
                  <a:srgbClr val="FF0000"/>
                </a:solidFill>
                <a:latin typeface="Arial (Body)"/>
              </a:rPr>
              <a:t>ũy</a:t>
            </a:r>
            <a:r>
              <a:rPr lang="vi-VN" sz="1400" dirty="0" smtClean="0">
                <a:solidFill>
                  <a:srgbClr val="FF0000"/>
                </a:solidFill>
                <a:latin typeface="Arial (Body)"/>
              </a:rPr>
              <a:t> kế của toàn bộ súc vật </a:t>
            </a:r>
            <a:r>
              <a:rPr lang="en-US" sz="1400" dirty="0" err="1" smtClean="0">
                <a:solidFill>
                  <a:srgbClr val="FF0000"/>
                </a:solidFill>
                <a:latin typeface="Arial (Body)"/>
              </a:rPr>
              <a:t>nuôi</a:t>
            </a:r>
            <a:r>
              <a:rPr lang="vi-VN" sz="1400" dirty="0" smtClean="0">
                <a:solidFill>
                  <a:srgbClr val="FF0000"/>
                </a:solidFill>
                <a:latin typeface="Arial (Body)"/>
              </a:rPr>
              <a:t> cho sản phẩm </a:t>
            </a:r>
            <a:r>
              <a:rPr lang="en-US" sz="1400" dirty="0" err="1" smtClean="0">
                <a:solidFill>
                  <a:srgbClr val="FF0000"/>
                </a:solidFill>
                <a:latin typeface="Arial (Body)"/>
              </a:rPr>
              <a:t>định</a:t>
            </a:r>
            <a:r>
              <a:rPr lang="en-US" sz="1400" dirty="0" smtClean="0">
                <a:solidFill>
                  <a:srgbClr val="FF0000"/>
                </a:solidFill>
                <a:latin typeface="Arial (Body)"/>
              </a:rPr>
              <a:t> </a:t>
            </a:r>
            <a:r>
              <a:rPr lang="en-US" sz="1400" dirty="0" err="1" smtClean="0">
                <a:solidFill>
                  <a:srgbClr val="FF0000"/>
                </a:solidFill>
                <a:latin typeface="Arial (Body)"/>
              </a:rPr>
              <a:t>kỳ</a:t>
            </a:r>
            <a:r>
              <a:rPr lang="en-US" sz="1400" dirty="0" smtClean="0">
                <a:solidFill>
                  <a:srgbClr val="FF0000"/>
                </a:solidFill>
                <a:latin typeface="Arial (Body)"/>
              </a:rPr>
              <a:t> </a:t>
            </a:r>
            <a:r>
              <a:rPr lang="vi-VN" sz="1400" dirty="0" smtClean="0">
                <a:solidFill>
                  <a:srgbClr val="FF0000"/>
                </a:solidFill>
                <a:latin typeface="Arial (Body)"/>
              </a:rPr>
              <a:t>đạt đến giai đoạn trưởng thành và được ghi bằng số âm.</a:t>
            </a:r>
            <a:endParaRPr lang="en-US" sz="1400" dirty="0" smtClean="0">
              <a:solidFill>
                <a:srgbClr val="FF0000"/>
              </a:solidFill>
              <a:latin typeface="Arial (Body)"/>
            </a:endParaRPr>
          </a:p>
          <a:p>
            <a:pPr algn="just"/>
            <a:endParaRPr lang="en-US" sz="1000" i="1" dirty="0" smtClean="0">
              <a:solidFill>
                <a:srgbClr val="FF0000"/>
              </a:solidFill>
              <a:latin typeface="Arial (Body)"/>
            </a:endParaRPr>
          </a:p>
          <a:p>
            <a:pPr marL="173038" indent="-173038" algn="just">
              <a:buFont typeface="Wingdings" pitchFamily="2" charset="2"/>
              <a:buChar char="ü"/>
            </a:pPr>
            <a:r>
              <a:rPr lang="vi-VN" i="1" dirty="0" smtClean="0">
                <a:solidFill>
                  <a:srgbClr val="FF0000"/>
                </a:solidFill>
                <a:latin typeface="Arial (Body)"/>
              </a:rPr>
              <a:t>Súc vật nuôi lấy sản phẩm một lần dài hạn (Mã số 236</a:t>
            </a:r>
            <a:r>
              <a:rPr lang="vi-VN" dirty="0" smtClean="0">
                <a:solidFill>
                  <a:srgbClr val="FF0000"/>
                </a:solidFill>
                <a:latin typeface="Arial (Body)"/>
              </a:rPr>
              <a:t>)</a:t>
            </a:r>
            <a:r>
              <a:rPr lang="en-US" dirty="0" smtClean="0">
                <a:solidFill>
                  <a:srgbClr val="FF0000"/>
                </a:solidFill>
                <a:latin typeface="Arial (Body)"/>
              </a:rPr>
              <a:t>: P</a:t>
            </a:r>
            <a:r>
              <a:rPr lang="vi-VN" dirty="0" smtClean="0">
                <a:solidFill>
                  <a:srgbClr val="FF0000"/>
                </a:solidFill>
                <a:latin typeface="Arial (Body)"/>
              </a:rPr>
              <a:t>hản ánh toàn bộ giá trị súc vật nuôi lấy sản phẩm một lần có thời gian dự kiến thu hoạch trên 12 tháng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hơn</a:t>
            </a:r>
            <a:r>
              <a:rPr lang="en-US" dirty="0" smtClean="0">
                <a:solidFill>
                  <a:srgbClr val="FF0000"/>
                </a:solidFill>
                <a:latin typeface="Arial (Body)"/>
              </a:rPr>
              <a: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chu</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en-US" dirty="0" err="1" smtClean="0">
                <a:solidFill>
                  <a:srgbClr val="FF0000"/>
                </a:solidFill>
                <a:latin typeface="Arial (Body)"/>
              </a:rPr>
              <a:t>kinh</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thông</a:t>
            </a:r>
            <a:r>
              <a:rPr lang="en-US" dirty="0" smtClean="0">
                <a:solidFill>
                  <a:srgbClr val="FF0000"/>
                </a:solidFill>
                <a:latin typeface="Arial (Body)"/>
              </a:rPr>
              <a:t> </a:t>
            </a:r>
            <a:r>
              <a:rPr lang="en-US" dirty="0" err="1" smtClean="0">
                <a:solidFill>
                  <a:srgbClr val="FF0000"/>
                </a:solidFill>
                <a:latin typeface="Arial (Body)"/>
              </a:rPr>
              <a:t>thường</a:t>
            </a:r>
            <a:r>
              <a:rPr lang="vi-VN" dirty="0" smtClean="0">
                <a:solidFill>
                  <a:srgbClr val="FF0000"/>
                </a:solidFill>
                <a:latin typeface="Arial (Body)"/>
              </a:rPr>
              <a:t>. Số liệu để ghi vào chỉ tiêu này là số dư Nợ chi tiết của T</a:t>
            </a:r>
            <a:r>
              <a:rPr lang="en-US" dirty="0" smtClean="0">
                <a:solidFill>
                  <a:srgbClr val="FF0000"/>
                </a:solidFill>
                <a:latin typeface="Arial (Body)"/>
              </a:rPr>
              <a:t>K</a:t>
            </a:r>
            <a:r>
              <a:rPr lang="vi-VN" dirty="0" smtClean="0">
                <a:solidFill>
                  <a:srgbClr val="FF0000"/>
                </a:solidFill>
                <a:latin typeface="Arial (Body)"/>
              </a:rPr>
              <a:t>2152.</a:t>
            </a:r>
            <a:endParaRPr lang="en-US" dirty="0" smtClean="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41</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196752"/>
            <a:ext cx="8534400" cy="538609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73038" indent="-173038" algn="just">
              <a:buFont typeface="Wingdings" pitchFamily="2" charset="2"/>
              <a:buChar char="ü"/>
            </a:pPr>
            <a:endParaRPr lang="en-US" dirty="0" smtClean="0">
              <a:solidFill>
                <a:srgbClr val="FF0000"/>
              </a:solidFill>
              <a:latin typeface="Arial (Body)"/>
            </a:endParaRPr>
          </a:p>
          <a:p>
            <a:pPr marL="173038" indent="-173038" algn="just">
              <a:buFont typeface="Wingdings" pitchFamily="2" charset="2"/>
              <a:buChar char="ü"/>
            </a:pPr>
            <a:endParaRPr lang="en-US" sz="1000" i="1" dirty="0" smtClean="0">
              <a:solidFill>
                <a:srgbClr val="FF0000"/>
              </a:solidFill>
              <a:latin typeface="Arial (Body)"/>
            </a:endParaRPr>
          </a:p>
          <a:p>
            <a:pPr marL="173038" indent="-173038" algn="just">
              <a:buFont typeface="Wingdings" pitchFamily="2" charset="2"/>
              <a:buChar char="ü"/>
            </a:pPr>
            <a:r>
              <a:rPr lang="vi-VN" i="1" dirty="0" smtClean="0">
                <a:solidFill>
                  <a:srgbClr val="FF0000"/>
                </a:solidFill>
                <a:latin typeface="Arial (Body)"/>
              </a:rPr>
              <a:t>Cây trồng theo mùa vụ hoặc lấy sản phẩm một lần dài hạn (Mã số 237</a:t>
            </a:r>
            <a:r>
              <a:rPr lang="vi-VN" dirty="0" smtClean="0">
                <a:solidFill>
                  <a:srgbClr val="FF0000"/>
                </a:solidFill>
                <a:latin typeface="Arial (Body)"/>
              </a:rPr>
              <a:t>)</a:t>
            </a:r>
            <a:r>
              <a:rPr lang="en-US" dirty="0" smtClean="0">
                <a:solidFill>
                  <a:srgbClr val="FF0000"/>
                </a:solidFill>
                <a:latin typeface="Arial (Body)"/>
              </a:rPr>
              <a:t>: P</a:t>
            </a:r>
            <a:r>
              <a:rPr lang="vi-VN" dirty="0" smtClean="0">
                <a:solidFill>
                  <a:srgbClr val="FF0000"/>
                </a:solidFill>
                <a:latin typeface="Arial (Body)"/>
              </a:rPr>
              <a:t>hản ánh toàn bộ giá trị cây trồng theo mùa vụ hoặc lấy sản phẩm một lần có thời gian dự kiến thu hoạch trên 12 tháng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hơn</a:t>
            </a:r>
            <a:r>
              <a:rPr lang="en-US" dirty="0" smtClean="0">
                <a:solidFill>
                  <a:srgbClr val="FF0000"/>
                </a:solidFill>
                <a:latin typeface="Arial (Body)"/>
              </a:rPr>
              <a: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chu</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en-US" dirty="0" err="1" smtClean="0">
                <a:solidFill>
                  <a:srgbClr val="FF0000"/>
                </a:solidFill>
                <a:latin typeface="Arial (Body)"/>
              </a:rPr>
              <a:t>kinh</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thông</a:t>
            </a:r>
            <a:r>
              <a:rPr lang="en-US" dirty="0" smtClean="0">
                <a:solidFill>
                  <a:srgbClr val="FF0000"/>
                </a:solidFill>
                <a:latin typeface="Arial (Body)"/>
              </a:rPr>
              <a:t> </a:t>
            </a:r>
            <a:r>
              <a:rPr lang="en-US" dirty="0" err="1" smtClean="0">
                <a:solidFill>
                  <a:srgbClr val="FF0000"/>
                </a:solidFill>
                <a:latin typeface="Arial (Body)"/>
              </a:rPr>
              <a:t>thường</a:t>
            </a:r>
            <a:r>
              <a:rPr lang="vi-VN" dirty="0" smtClean="0">
                <a:solidFill>
                  <a:srgbClr val="FF0000"/>
                </a:solidFill>
                <a:latin typeface="Arial (Body)"/>
              </a:rPr>
              <a:t>. Số liệu để ghi vào chỉ tiêu này là số dư Nợ chi tiết của T</a:t>
            </a:r>
            <a:r>
              <a:rPr lang="en-US" dirty="0" smtClean="0">
                <a:solidFill>
                  <a:srgbClr val="FF0000"/>
                </a:solidFill>
                <a:latin typeface="Arial (Body)"/>
              </a:rPr>
              <a:t>K</a:t>
            </a:r>
            <a:r>
              <a:rPr lang="vi-VN" dirty="0" smtClean="0">
                <a:solidFill>
                  <a:srgbClr val="FF0000"/>
                </a:solidFill>
                <a:latin typeface="Arial (Body)"/>
              </a:rPr>
              <a:t>2153.</a:t>
            </a:r>
            <a:endParaRPr lang="en-US" dirty="0" smtClean="0">
              <a:solidFill>
                <a:srgbClr val="FF0000"/>
              </a:solidFill>
              <a:latin typeface="Arial (Body)"/>
            </a:endParaRPr>
          </a:p>
          <a:p>
            <a:pPr marL="173038" indent="-173038" algn="just">
              <a:buFont typeface="Wingdings" pitchFamily="2" charset="2"/>
              <a:buChar char="ü"/>
            </a:pPr>
            <a:endParaRPr lang="en-US" sz="1000" i="1" dirty="0" smtClean="0">
              <a:solidFill>
                <a:srgbClr val="FF0000"/>
              </a:solidFill>
              <a:latin typeface="Arial (Body)"/>
            </a:endParaRPr>
          </a:p>
          <a:p>
            <a:pPr marL="173038" indent="-173038" algn="just">
              <a:buFont typeface="Wingdings" pitchFamily="2" charset="2"/>
              <a:buChar char="ü"/>
            </a:pPr>
            <a:r>
              <a:rPr lang="en-US" i="1" dirty="0" smtClean="0">
                <a:solidFill>
                  <a:srgbClr val="FF0000"/>
                </a:solidFill>
                <a:latin typeface="Arial (Body)"/>
              </a:rPr>
              <a:t>D</a:t>
            </a:r>
            <a:r>
              <a:rPr lang="vi-VN" i="1" dirty="0" smtClean="0">
                <a:solidFill>
                  <a:srgbClr val="FF0000"/>
                </a:solidFill>
                <a:latin typeface="Arial (Body)"/>
              </a:rPr>
              <a:t>ự phòng tổn thất tài sản sinh học dài hạn (Mã số 238)</a:t>
            </a:r>
            <a:r>
              <a:rPr lang="en-US" i="1" dirty="0" smtClean="0">
                <a:solidFill>
                  <a:srgbClr val="FF0000"/>
                </a:solidFill>
                <a:latin typeface="Arial (Body)"/>
              </a:rPr>
              <a:t>: </a:t>
            </a:r>
            <a:r>
              <a:rPr lang="en-US" dirty="0" smtClean="0">
                <a:solidFill>
                  <a:srgbClr val="FF0000"/>
                </a:solidFill>
                <a:latin typeface="Arial (Body)"/>
              </a:rPr>
              <a:t>P</a:t>
            </a:r>
            <a:r>
              <a:rPr lang="vi-VN" dirty="0" smtClean="0">
                <a:solidFill>
                  <a:srgbClr val="FF0000"/>
                </a:solidFill>
                <a:latin typeface="Arial (Body)"/>
              </a:rPr>
              <a:t>hản ánh khoản dự phòng tổn thất cho các loại tài sản sinh học có thời gian dự kiến thu hoạch trên 12 tháng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hơn</a:t>
            </a:r>
            <a:r>
              <a:rPr lang="en-US" dirty="0" smtClean="0">
                <a:solidFill>
                  <a:srgbClr val="FF0000"/>
                </a:solidFill>
                <a:latin typeface="Arial (Body)"/>
              </a:rPr>
              <a: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chu</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en-US" dirty="0" err="1" smtClean="0">
                <a:solidFill>
                  <a:srgbClr val="FF0000"/>
                </a:solidFill>
                <a:latin typeface="Arial (Body)"/>
              </a:rPr>
              <a:t>kinh</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thông</a:t>
            </a:r>
            <a:r>
              <a:rPr lang="en-US" dirty="0" smtClean="0">
                <a:solidFill>
                  <a:srgbClr val="FF0000"/>
                </a:solidFill>
                <a:latin typeface="Arial (Body)"/>
              </a:rPr>
              <a:t> </a:t>
            </a:r>
            <a:r>
              <a:rPr lang="en-US" dirty="0" err="1" smtClean="0">
                <a:solidFill>
                  <a:srgbClr val="FF0000"/>
                </a:solidFill>
                <a:latin typeface="Arial (Body)"/>
              </a:rPr>
              <a:t>thường</a:t>
            </a:r>
            <a:r>
              <a:rPr lang="vi-VN" dirty="0" smtClean="0">
                <a:solidFill>
                  <a:srgbClr val="FF0000"/>
                </a:solidFill>
                <a:latin typeface="Arial (Body)"/>
              </a:rPr>
              <a:t>.</a:t>
            </a:r>
            <a:endParaRPr lang="en-US" dirty="0" smtClean="0">
              <a:solidFill>
                <a:srgbClr val="FF0000"/>
              </a:solidFill>
              <a:latin typeface="Arial (Body)"/>
            </a:endParaRPr>
          </a:p>
          <a:p>
            <a:pPr marL="173038" indent="-173038" algn="just">
              <a:buFont typeface="Wingdings" pitchFamily="2" charset="2"/>
              <a:buChar char="ü"/>
            </a:pPr>
            <a:endParaRPr lang="en-US" dirty="0" smtClean="0">
              <a:solidFill>
                <a:srgbClr val="FF0000"/>
              </a:solidFill>
              <a:latin typeface="Arial (Body)"/>
            </a:endParaRPr>
          </a:p>
          <a:p>
            <a:pPr marL="173038" indent="-173038" algn="just">
              <a:buFont typeface="Wingdings" pitchFamily="2" charset="2"/>
              <a:buChar char="ü"/>
            </a:pPr>
            <a:r>
              <a:rPr lang="vi-VN" i="1" dirty="0" smtClean="0">
                <a:latin typeface="Arial (Body)"/>
              </a:rPr>
              <a:t>Đầu tư góp vốn vào đơn vị khác (Mã số 263)</a:t>
            </a:r>
            <a:r>
              <a:rPr lang="en-US" i="1" dirty="0" smtClean="0">
                <a:latin typeface="Arial (Body)"/>
              </a:rPr>
              <a:t>: </a:t>
            </a:r>
            <a:r>
              <a:rPr lang="en-US" dirty="0" smtClean="0">
                <a:latin typeface="Arial (Body)"/>
              </a:rPr>
              <a:t>P</a:t>
            </a:r>
            <a:r>
              <a:rPr lang="vi-VN" dirty="0" smtClean="0">
                <a:latin typeface="Arial (Body)"/>
              </a:rPr>
              <a:t>hản ánh các khoản đầu tư vào vốn chủ sở hữu của đơn vị khác nhưng doanh nghiệp không có quyền kiểm soát, đồng kiểm soát, ảnh hưởng đáng kể (ngoài chứng khoán kinh doanh, các khoản đầu tư vào công ty con, liên doanh, liên kết) </a:t>
            </a:r>
            <a:r>
              <a:rPr lang="vi-VN" dirty="0" smtClean="0">
                <a:solidFill>
                  <a:srgbClr val="FF0000"/>
                </a:solidFill>
                <a:latin typeface="Arial (Body)"/>
              </a:rPr>
              <a:t>và </a:t>
            </a:r>
            <a:r>
              <a:rPr lang="en-US" dirty="0" err="1" smtClean="0">
                <a:solidFill>
                  <a:srgbClr val="FF0000"/>
                </a:solidFill>
                <a:latin typeface="Arial (Body)"/>
              </a:rPr>
              <a:t>đầu</a:t>
            </a:r>
            <a:r>
              <a:rPr lang="en-US" dirty="0" smtClean="0">
                <a:solidFill>
                  <a:srgbClr val="FF0000"/>
                </a:solidFill>
                <a:latin typeface="Arial (Body)"/>
              </a:rPr>
              <a:t> </a:t>
            </a:r>
            <a:r>
              <a:rPr lang="en-US" dirty="0" err="1" smtClean="0">
                <a:solidFill>
                  <a:srgbClr val="FF0000"/>
                </a:solidFill>
                <a:latin typeface="Arial (Body)"/>
              </a:rPr>
              <a:t>tư</a:t>
            </a:r>
            <a:r>
              <a:rPr lang="en-US" dirty="0" smtClean="0">
                <a:solidFill>
                  <a:srgbClr val="FF0000"/>
                </a:solidFill>
                <a:latin typeface="Arial (Body)"/>
              </a:rPr>
              <a:t> </a:t>
            </a:r>
            <a:r>
              <a:rPr lang="en-US" dirty="0" err="1" smtClean="0">
                <a:solidFill>
                  <a:srgbClr val="FF0000"/>
                </a:solidFill>
                <a:latin typeface="Arial (Body)"/>
              </a:rPr>
              <a:t>vào</a:t>
            </a:r>
            <a:r>
              <a:rPr lang="en-US" dirty="0" smtClean="0">
                <a:solidFill>
                  <a:srgbClr val="FF0000"/>
                </a:solidFill>
                <a:latin typeface="Arial (Body)"/>
              </a:rPr>
              <a:t> </a:t>
            </a:r>
            <a:r>
              <a:rPr lang="en-US" dirty="0" err="1" smtClean="0">
                <a:solidFill>
                  <a:srgbClr val="FF0000"/>
                </a:solidFill>
                <a:latin typeface="Arial (Body)"/>
              </a:rPr>
              <a:t>hợp</a:t>
            </a:r>
            <a:r>
              <a:rPr lang="en-US" dirty="0" smtClean="0">
                <a:solidFill>
                  <a:srgbClr val="FF0000"/>
                </a:solidFill>
                <a:latin typeface="Arial (Body)"/>
              </a:rPr>
              <a:t> </a:t>
            </a:r>
            <a:r>
              <a:rPr lang="en-US" dirty="0" err="1" smtClean="0">
                <a:solidFill>
                  <a:srgbClr val="FF0000"/>
                </a:solidFill>
                <a:latin typeface="Arial (Body)"/>
              </a:rPr>
              <a:t>đồng</a:t>
            </a:r>
            <a:r>
              <a:rPr lang="en-US" dirty="0" smtClean="0">
                <a:solidFill>
                  <a:srgbClr val="FF0000"/>
                </a:solidFill>
                <a:latin typeface="Arial (Body)"/>
              </a:rPr>
              <a:t> BCC </a:t>
            </a:r>
            <a:r>
              <a:rPr lang="en-US" dirty="0" err="1" smtClean="0">
                <a:solidFill>
                  <a:srgbClr val="FF0000"/>
                </a:solidFill>
                <a:latin typeface="Arial (Body)"/>
              </a:rPr>
              <a:t>mà</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có</a:t>
            </a:r>
            <a:r>
              <a:rPr lang="en-US" dirty="0" smtClean="0">
                <a:solidFill>
                  <a:srgbClr val="FF0000"/>
                </a:solidFill>
                <a:latin typeface="Arial (Body)"/>
              </a:rPr>
              <a:t> </a:t>
            </a:r>
            <a:r>
              <a:rPr lang="en-US" dirty="0" err="1" smtClean="0">
                <a:solidFill>
                  <a:srgbClr val="FF0000"/>
                </a:solidFill>
                <a:latin typeface="Arial (Body)"/>
              </a:rPr>
              <a:t>quyền</a:t>
            </a:r>
            <a:r>
              <a:rPr lang="en-US" dirty="0" smtClean="0">
                <a:solidFill>
                  <a:srgbClr val="FF0000"/>
                </a:solidFill>
                <a:latin typeface="Arial (Body)"/>
              </a:rPr>
              <a:t> </a:t>
            </a:r>
            <a:r>
              <a:rPr lang="en-US" dirty="0" err="1" smtClean="0">
                <a:solidFill>
                  <a:srgbClr val="FF0000"/>
                </a:solidFill>
                <a:latin typeface="Arial (Body)"/>
              </a:rPr>
              <a:t>đồng</a:t>
            </a:r>
            <a:r>
              <a:rPr lang="en-US" dirty="0" smtClean="0">
                <a:solidFill>
                  <a:srgbClr val="FF0000"/>
                </a:solidFill>
                <a:latin typeface="Arial (Body)"/>
              </a:rPr>
              <a:t> kiểm soát </a:t>
            </a:r>
            <a:r>
              <a:rPr lang="en-US" dirty="0" err="1" smtClean="0">
                <a:solidFill>
                  <a:srgbClr val="FF0000"/>
                </a:solidFill>
                <a:latin typeface="Arial (Body)"/>
              </a:rPr>
              <a:t>nhưng</a:t>
            </a:r>
            <a:r>
              <a:rPr lang="en-US" dirty="0" smtClean="0">
                <a:solidFill>
                  <a:srgbClr val="FF0000"/>
                </a:solidFill>
                <a:latin typeface="Arial (Body)"/>
              </a:rPr>
              <a:t>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hưởng</a:t>
            </a:r>
            <a:r>
              <a:rPr lang="en-US" dirty="0" smtClean="0">
                <a:solidFill>
                  <a:srgbClr val="FF0000"/>
                </a:solidFill>
                <a:latin typeface="Arial (Body)"/>
              </a:rPr>
              <a:t> </a:t>
            </a:r>
            <a:r>
              <a:rPr lang="en-US" dirty="0" err="1" smtClean="0">
                <a:solidFill>
                  <a:srgbClr val="FF0000"/>
                </a:solidFill>
                <a:latin typeface="Arial (Body)"/>
              </a:rPr>
              <a:t>lợi</a:t>
            </a:r>
            <a:r>
              <a:rPr lang="en-US" dirty="0" smtClean="0">
                <a:solidFill>
                  <a:srgbClr val="FF0000"/>
                </a:solidFill>
                <a:latin typeface="Arial (Body)"/>
              </a:rPr>
              <a:t> </a:t>
            </a:r>
            <a:r>
              <a:rPr lang="en-US" dirty="0" err="1" smtClean="0">
                <a:solidFill>
                  <a:srgbClr val="FF0000"/>
                </a:solidFill>
                <a:latin typeface="Arial (Body)"/>
              </a:rPr>
              <a:t>ích</a:t>
            </a:r>
            <a:r>
              <a:rPr lang="en-US" dirty="0" smtClean="0">
                <a:solidFill>
                  <a:srgbClr val="FF0000"/>
                </a:solidFill>
                <a:latin typeface="Arial (Body)"/>
              </a:rPr>
              <a:t> </a:t>
            </a:r>
            <a:r>
              <a:rPr lang="en-US" dirty="0" err="1" smtClean="0">
                <a:solidFill>
                  <a:srgbClr val="FF0000"/>
                </a:solidFill>
                <a:latin typeface="Arial (Body)"/>
              </a:rPr>
              <a:t>phụ</a:t>
            </a:r>
            <a:r>
              <a:rPr lang="en-US" dirty="0" smtClean="0">
                <a:solidFill>
                  <a:srgbClr val="FF0000"/>
                </a:solidFill>
                <a:latin typeface="Arial (Body)"/>
              </a:rPr>
              <a:t> </a:t>
            </a:r>
            <a:r>
              <a:rPr lang="en-US" dirty="0" err="1" smtClean="0">
                <a:solidFill>
                  <a:srgbClr val="FF0000"/>
                </a:solidFill>
                <a:latin typeface="Arial (Body)"/>
              </a:rPr>
              <a:t>thuộc</a:t>
            </a:r>
            <a:r>
              <a:rPr lang="en-US" dirty="0" smtClean="0">
                <a:solidFill>
                  <a:srgbClr val="FF0000"/>
                </a:solidFill>
                <a:latin typeface="Arial (Body)"/>
              </a:rPr>
              <a:t> </a:t>
            </a:r>
            <a:r>
              <a:rPr lang="en-US" dirty="0" err="1" smtClean="0">
                <a:solidFill>
                  <a:srgbClr val="FF0000"/>
                </a:solidFill>
                <a:latin typeface="Arial (Body)"/>
              </a:rPr>
              <a:t>vào</a:t>
            </a:r>
            <a:r>
              <a:rPr lang="en-US" dirty="0" smtClean="0">
                <a:solidFill>
                  <a:srgbClr val="FF0000"/>
                </a:solidFill>
                <a:latin typeface="Arial (Body)"/>
              </a:rPr>
              <a:t> </a:t>
            </a:r>
            <a:r>
              <a:rPr lang="en-US" dirty="0" err="1" smtClean="0">
                <a:solidFill>
                  <a:srgbClr val="FF0000"/>
                </a:solidFill>
                <a:latin typeface="Arial (Body)"/>
              </a:rPr>
              <a:t>lợi</a:t>
            </a:r>
            <a:r>
              <a:rPr lang="en-US" dirty="0" smtClean="0">
                <a:solidFill>
                  <a:srgbClr val="FF0000"/>
                </a:solidFill>
                <a:latin typeface="Arial (Body)"/>
              </a:rPr>
              <a:t> </a:t>
            </a:r>
            <a:r>
              <a:rPr lang="en-US" dirty="0" err="1" smtClean="0">
                <a:solidFill>
                  <a:srgbClr val="FF0000"/>
                </a:solidFill>
                <a:latin typeface="Arial (Body)"/>
              </a:rPr>
              <a:t>nhuận</a:t>
            </a:r>
            <a:r>
              <a:rPr lang="en-US" dirty="0" smtClean="0">
                <a:solidFill>
                  <a:srgbClr val="FF0000"/>
                </a:solidFill>
                <a:latin typeface="Arial (Body)"/>
              </a:rPr>
              <a:t> </a:t>
            </a:r>
            <a:r>
              <a:rPr lang="en-US" dirty="0" err="1" smtClean="0">
                <a:solidFill>
                  <a:srgbClr val="FF0000"/>
                </a:solidFill>
                <a:latin typeface="Arial (Body)"/>
              </a:rPr>
              <a:t>sau</a:t>
            </a:r>
            <a:r>
              <a:rPr lang="en-US" dirty="0" smtClean="0">
                <a:solidFill>
                  <a:srgbClr val="FF0000"/>
                </a:solidFill>
                <a:latin typeface="Arial (Body)"/>
              </a:rPr>
              <a:t> </a:t>
            </a:r>
            <a:r>
              <a:rPr lang="en-US" dirty="0" err="1" smtClean="0">
                <a:solidFill>
                  <a:srgbClr val="FF0000"/>
                </a:solidFill>
                <a:latin typeface="Arial (Body)"/>
              </a:rPr>
              <a:t>thuế</a:t>
            </a:r>
            <a:r>
              <a:rPr lang="en-US" dirty="0" smtClean="0">
                <a:solidFill>
                  <a:srgbClr val="FF0000"/>
                </a:solidFill>
                <a:latin typeface="Arial (Body)"/>
              </a:rPr>
              <a:t> </a:t>
            </a:r>
            <a:r>
              <a:rPr lang="en-US" dirty="0" err="1" smtClean="0">
                <a:solidFill>
                  <a:srgbClr val="FF0000"/>
                </a:solidFill>
                <a:latin typeface="Arial (Body)"/>
              </a:rPr>
              <a:t>của</a:t>
            </a:r>
            <a:r>
              <a:rPr lang="en-US" dirty="0" smtClean="0">
                <a:solidFill>
                  <a:srgbClr val="FF0000"/>
                </a:solidFill>
                <a:latin typeface="Arial (Body)"/>
              </a:rPr>
              <a:t> </a:t>
            </a:r>
            <a:r>
              <a:rPr lang="en-US" dirty="0" err="1" smtClean="0">
                <a:solidFill>
                  <a:srgbClr val="FF0000"/>
                </a:solidFill>
                <a:latin typeface="Arial (Body)"/>
              </a:rPr>
              <a:t>hợp</a:t>
            </a:r>
            <a:r>
              <a:rPr lang="en-US" dirty="0" smtClean="0">
                <a:solidFill>
                  <a:srgbClr val="FF0000"/>
                </a:solidFill>
                <a:latin typeface="Arial (Body)"/>
              </a:rPr>
              <a:t> </a:t>
            </a:r>
            <a:r>
              <a:rPr lang="en-US" dirty="0" err="1" smtClean="0">
                <a:solidFill>
                  <a:srgbClr val="FF0000"/>
                </a:solidFill>
                <a:latin typeface="Arial (Body)"/>
              </a:rPr>
              <a:t>đồng</a:t>
            </a:r>
            <a:r>
              <a:rPr lang="en-US" dirty="0" smtClean="0">
                <a:solidFill>
                  <a:srgbClr val="FF0000"/>
                </a:solidFill>
                <a:latin typeface="Arial (Body)"/>
              </a:rPr>
              <a:t> và </a:t>
            </a:r>
            <a:r>
              <a:rPr lang="vi-VN" dirty="0" smtClean="0">
                <a:solidFill>
                  <a:srgbClr val="FF0000"/>
                </a:solidFill>
                <a:latin typeface="Arial (Body)"/>
              </a:rPr>
              <a:t>có kỳ hạn còn lại </a:t>
            </a:r>
            <a:r>
              <a:rPr lang="en-US" dirty="0" err="1" smtClean="0">
                <a:solidFill>
                  <a:srgbClr val="FF0000"/>
                </a:solidFill>
                <a:latin typeface="Arial (Body)"/>
              </a:rPr>
              <a:t>trên</a:t>
            </a:r>
            <a:r>
              <a:rPr lang="vi-VN" dirty="0" smtClean="0">
                <a:solidFill>
                  <a:srgbClr val="FF0000"/>
                </a:solidFill>
                <a:latin typeface="Arial (Body)"/>
              </a:rPr>
              <a:t> 12 tháng hoặc </a:t>
            </a:r>
            <a:r>
              <a:rPr lang="en-US" dirty="0" err="1" smtClean="0">
                <a:solidFill>
                  <a:srgbClr val="FF0000"/>
                </a:solidFill>
                <a:latin typeface="Arial (Body)"/>
              </a:rPr>
              <a:t>hơn</a:t>
            </a:r>
            <a:r>
              <a:rPr lang="en-US" dirty="0" smtClean="0">
                <a:solidFill>
                  <a:srgbClr val="FF0000"/>
                </a:solidFill>
                <a:latin typeface="Arial (Body)"/>
              </a:rPr>
              <a: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chu</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en-US" dirty="0" err="1" smtClean="0">
                <a:solidFill>
                  <a:srgbClr val="FF0000"/>
                </a:solidFill>
                <a:latin typeface="Arial (Body)"/>
              </a:rPr>
              <a:t>kinh</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thông</a:t>
            </a:r>
            <a:r>
              <a:rPr lang="en-US" dirty="0" smtClean="0">
                <a:solidFill>
                  <a:srgbClr val="FF0000"/>
                </a:solidFill>
                <a:latin typeface="Arial (Body)"/>
              </a:rPr>
              <a:t> </a:t>
            </a:r>
            <a:r>
              <a:rPr lang="en-US" dirty="0" err="1" smtClean="0">
                <a:solidFill>
                  <a:srgbClr val="FF0000"/>
                </a:solidFill>
                <a:latin typeface="Arial (Body)"/>
              </a:rPr>
              <a:t>thường</a:t>
            </a:r>
            <a:r>
              <a:rPr lang="vi-VN" dirty="0" smtClean="0">
                <a:latin typeface="Arial (Body)"/>
              </a:rPr>
              <a:t>. Số liệu để trình bày vào chỉ tiêu này là số dư Nợ </a:t>
            </a:r>
            <a:r>
              <a:rPr lang="en-US" dirty="0" smtClean="0">
                <a:latin typeface="Arial (Body)"/>
              </a:rPr>
              <a:t>chi </a:t>
            </a:r>
            <a:r>
              <a:rPr lang="en-US" dirty="0" err="1" smtClean="0">
                <a:latin typeface="Arial (Body)"/>
              </a:rPr>
              <a:t>tiết</a:t>
            </a:r>
            <a:r>
              <a:rPr lang="en-US" dirty="0" smtClean="0">
                <a:latin typeface="Arial (Body)"/>
              </a:rPr>
              <a:t> </a:t>
            </a:r>
            <a:r>
              <a:rPr lang="vi-VN" dirty="0" smtClean="0">
                <a:latin typeface="Arial (Body)"/>
              </a:rPr>
              <a:t>của T</a:t>
            </a:r>
            <a:r>
              <a:rPr lang="en-US" dirty="0" smtClean="0">
                <a:latin typeface="Arial (Body)"/>
              </a:rPr>
              <a:t>K</a:t>
            </a:r>
            <a:r>
              <a:rPr lang="vi-VN" dirty="0" smtClean="0">
                <a:latin typeface="Arial (Body)"/>
              </a:rPr>
              <a:t>2281.</a:t>
            </a:r>
            <a:endParaRPr lang="en-US" dirty="0" smtClean="0">
              <a:latin typeface="Arial (Body)"/>
            </a:endParaRPr>
          </a:p>
          <a:p>
            <a:pPr marL="173038" indent="-173038" algn="just">
              <a:buFont typeface="Wingdings" pitchFamily="2" charset="2"/>
              <a:buChar char="ü"/>
            </a:pP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42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225689"/>
            <a:ext cx="8534400" cy="523220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buFont typeface="Wingdings" pitchFamily="2" charset="2"/>
              <a:buChar char="ü"/>
            </a:pPr>
            <a:endParaRPr lang="en-US" sz="1000" i="1" dirty="0" smtClean="0">
              <a:latin typeface="Arial (Body)"/>
            </a:endParaRPr>
          </a:p>
          <a:p>
            <a:pPr marL="266700" indent="-266700" algn="just">
              <a:buFont typeface="Wingdings" pitchFamily="2" charset="2"/>
              <a:buChar char="ü"/>
            </a:pPr>
            <a:r>
              <a:rPr lang="vi-VN" i="1" dirty="0" smtClean="0">
                <a:latin typeface="Arial (Body)"/>
              </a:rPr>
              <a:t>Đầu tư nắm giữ đến ngày đáo hạn dài hạn (Mã số 265)</a:t>
            </a:r>
            <a:r>
              <a:rPr lang="en-US" i="1" dirty="0" smtClean="0">
                <a:latin typeface="Arial (Body)"/>
              </a:rPr>
              <a:t>: </a:t>
            </a:r>
            <a:r>
              <a:rPr lang="en-US" dirty="0" smtClean="0">
                <a:latin typeface="Arial (Body)"/>
              </a:rPr>
              <a:t>P</a:t>
            </a:r>
            <a:r>
              <a:rPr lang="vi-VN" dirty="0" smtClean="0">
                <a:latin typeface="Arial (Body)"/>
              </a:rPr>
              <a:t>hản ánh giá trị các khoản đầu tư nắm giữ đến ngày đáo hạn có kỳ hạn còn lại trên 12 tháng hoặc </a:t>
            </a:r>
            <a:r>
              <a:rPr lang="en-US" dirty="0" err="1" smtClean="0">
                <a:latin typeface="Arial (Body)"/>
              </a:rPr>
              <a:t>hơn</a:t>
            </a:r>
            <a:r>
              <a:rPr lang="en-US" dirty="0" smtClean="0">
                <a:latin typeface="Arial (Body)"/>
              </a:rPr>
              <a:t> </a:t>
            </a:r>
            <a:r>
              <a:rPr lang="en-US" dirty="0" err="1" smtClean="0">
                <a:latin typeface="Arial (Body)"/>
              </a:rPr>
              <a:t>một</a:t>
            </a:r>
            <a:r>
              <a:rPr lang="en-US" dirty="0" smtClean="0">
                <a:latin typeface="Arial (Body)"/>
              </a:rPr>
              <a:t> </a:t>
            </a:r>
            <a:r>
              <a:rPr lang="en-US" dirty="0" err="1" smtClean="0">
                <a:latin typeface="Arial (Body)"/>
              </a:rPr>
              <a:t>chu</a:t>
            </a:r>
            <a:r>
              <a:rPr lang="en-US" dirty="0" smtClean="0">
                <a:latin typeface="Arial (Body)"/>
              </a:rPr>
              <a:t> </a:t>
            </a:r>
            <a:r>
              <a:rPr lang="en-US" dirty="0" err="1" smtClean="0">
                <a:latin typeface="Arial (Body)"/>
              </a:rPr>
              <a:t>kỳ</a:t>
            </a:r>
            <a:r>
              <a:rPr lang="en-US" dirty="0" smtClean="0">
                <a:latin typeface="Arial (Body)"/>
              </a:rPr>
              <a:t> </a:t>
            </a:r>
            <a:r>
              <a:rPr lang="en-US" dirty="0" err="1" smtClean="0">
                <a:latin typeface="Arial (Body)"/>
              </a:rPr>
              <a:t>kinh</a:t>
            </a:r>
            <a:r>
              <a:rPr lang="en-US" dirty="0" smtClean="0">
                <a:latin typeface="Arial (Body)"/>
              </a:rPr>
              <a:t> </a:t>
            </a:r>
            <a:r>
              <a:rPr lang="en-US" dirty="0" err="1" smtClean="0">
                <a:latin typeface="Arial (Body)"/>
              </a:rPr>
              <a:t>doanh</a:t>
            </a:r>
            <a:r>
              <a:rPr lang="en-US" dirty="0" smtClean="0">
                <a:latin typeface="Arial (Body)"/>
              </a:rPr>
              <a:t> </a:t>
            </a:r>
            <a:r>
              <a:rPr lang="en-US" dirty="0" err="1" smtClean="0">
                <a:latin typeface="Arial (Body)"/>
              </a:rPr>
              <a:t>thông</a:t>
            </a:r>
            <a:r>
              <a:rPr lang="en-US" dirty="0" smtClean="0">
                <a:latin typeface="Arial (Body)"/>
              </a:rPr>
              <a:t> </a:t>
            </a:r>
            <a:r>
              <a:rPr lang="en-US" dirty="0" err="1" smtClean="0">
                <a:latin typeface="Arial (Body)"/>
              </a:rPr>
              <a:t>thường</a:t>
            </a:r>
            <a:r>
              <a:rPr lang="vi-VN" dirty="0" smtClean="0">
                <a:latin typeface="Arial (Body)"/>
              </a:rPr>
              <a:t>, như tiền gửi có kỳ hạn, trái phiếu, thương phiếu, </a:t>
            </a:r>
            <a:r>
              <a:rPr lang="vi-VN" dirty="0" smtClean="0">
                <a:solidFill>
                  <a:srgbClr val="FF0000"/>
                </a:solidFill>
                <a:latin typeface="Arial (Body)"/>
              </a:rPr>
              <a:t>các khoản cho vay</a:t>
            </a:r>
            <a:r>
              <a:rPr lang="vi-VN" dirty="0" smtClean="0">
                <a:latin typeface="Arial (Body)"/>
              </a:rPr>
              <a:t> và các loại chứng khoán nợ khác. Số liệu để ghi vào chỉ tiêu này là số dư Nợ chi tiết của TK128. </a:t>
            </a:r>
            <a:endParaRPr lang="en-US" dirty="0" smtClean="0">
              <a:latin typeface="Arial (Body)"/>
            </a:endParaRPr>
          </a:p>
          <a:p>
            <a:pPr marL="266700" indent="-266700" algn="just">
              <a:buFont typeface="Wingdings" pitchFamily="2" charset="2"/>
              <a:buChar char="ü"/>
            </a:pPr>
            <a:endParaRPr lang="en-US" sz="1000" i="1" dirty="0" smtClean="0">
              <a:latin typeface="Arial (Body)"/>
            </a:endParaRPr>
          </a:p>
          <a:p>
            <a:pPr marL="266700" indent="-266700" algn="just">
              <a:buFont typeface="Wingdings" pitchFamily="2" charset="2"/>
              <a:buChar char="ü"/>
            </a:pPr>
            <a:r>
              <a:rPr lang="vi-VN" i="1" dirty="0" smtClean="0">
                <a:latin typeface="Arial (Body)"/>
              </a:rPr>
              <a:t>Tài sản dài hạn khác (Mã số 27</a:t>
            </a:r>
            <a:r>
              <a:rPr lang="en-US" i="1" dirty="0" smtClean="0">
                <a:latin typeface="Arial (Body)"/>
              </a:rPr>
              <a:t>4</a:t>
            </a:r>
            <a:r>
              <a:rPr lang="vi-VN" i="1" dirty="0" smtClean="0">
                <a:latin typeface="Arial (Body)"/>
              </a:rPr>
              <a:t>)</a:t>
            </a:r>
            <a:r>
              <a:rPr lang="en-US" i="1" dirty="0" smtClean="0">
                <a:latin typeface="Arial (Body)"/>
              </a:rPr>
              <a:t>: </a:t>
            </a:r>
            <a:r>
              <a:rPr lang="en-US" dirty="0" smtClean="0">
                <a:latin typeface="Arial (Body)"/>
              </a:rPr>
              <a:t>P</a:t>
            </a:r>
            <a:r>
              <a:rPr lang="vi-VN" dirty="0" smtClean="0">
                <a:latin typeface="Arial (Body)"/>
              </a:rPr>
              <a:t>hản ánh giá trị tài sản dài hạn khác ngoài các tài sản dài hạn đã nêu trên và không dự định bán trong vòng 12 tháng hoặc </a:t>
            </a:r>
            <a:r>
              <a:rPr lang="en-US" dirty="0" err="1" smtClean="0">
                <a:latin typeface="Arial (Body)"/>
              </a:rPr>
              <a:t>trong</a:t>
            </a:r>
            <a:r>
              <a:rPr lang="en-US" dirty="0" smtClean="0">
                <a:latin typeface="Arial (Body)"/>
              </a:rPr>
              <a:t> </a:t>
            </a:r>
            <a:r>
              <a:rPr lang="en-US" dirty="0" err="1" smtClean="0">
                <a:latin typeface="Arial (Body)"/>
              </a:rPr>
              <a:t>một</a:t>
            </a:r>
            <a:r>
              <a:rPr lang="en-US" dirty="0" smtClean="0">
                <a:latin typeface="Arial (Body)"/>
              </a:rPr>
              <a:t> </a:t>
            </a:r>
            <a:r>
              <a:rPr lang="en-US" dirty="0" err="1" smtClean="0">
                <a:latin typeface="Arial (Body)"/>
              </a:rPr>
              <a:t>chu</a:t>
            </a:r>
            <a:r>
              <a:rPr lang="en-US" dirty="0" smtClean="0">
                <a:latin typeface="Arial (Body)"/>
              </a:rPr>
              <a:t> </a:t>
            </a:r>
            <a:r>
              <a:rPr lang="en-US" dirty="0" err="1" smtClean="0">
                <a:latin typeface="Arial (Body)"/>
              </a:rPr>
              <a:t>kỳ</a:t>
            </a:r>
            <a:r>
              <a:rPr lang="en-US" dirty="0" smtClean="0">
                <a:latin typeface="Arial (Body)"/>
              </a:rPr>
              <a:t> </a:t>
            </a:r>
            <a:r>
              <a:rPr lang="en-US" dirty="0" err="1" smtClean="0">
                <a:latin typeface="Arial (Body)"/>
              </a:rPr>
              <a:t>kinh</a:t>
            </a:r>
            <a:r>
              <a:rPr lang="en-US" dirty="0" smtClean="0">
                <a:latin typeface="Arial (Body)"/>
              </a:rPr>
              <a:t> </a:t>
            </a:r>
            <a:r>
              <a:rPr lang="en-US" dirty="0" err="1" smtClean="0">
                <a:latin typeface="Arial (Body)"/>
              </a:rPr>
              <a:t>doanh</a:t>
            </a:r>
            <a:r>
              <a:rPr lang="en-US" dirty="0" smtClean="0">
                <a:latin typeface="Arial (Body)"/>
              </a:rPr>
              <a:t> </a:t>
            </a:r>
            <a:r>
              <a:rPr lang="en-US" dirty="0" err="1" smtClean="0">
                <a:latin typeface="Arial (Body)"/>
              </a:rPr>
              <a:t>thông</a:t>
            </a:r>
            <a:r>
              <a:rPr lang="en-US" dirty="0" smtClean="0">
                <a:latin typeface="Arial (Body)"/>
              </a:rPr>
              <a:t> </a:t>
            </a:r>
            <a:r>
              <a:rPr lang="en-US" dirty="0" err="1" smtClean="0">
                <a:latin typeface="Arial (Body)"/>
              </a:rPr>
              <a:t>thường</a:t>
            </a:r>
            <a:r>
              <a:rPr lang="vi-VN" dirty="0" smtClean="0">
                <a:latin typeface="Arial (Body)"/>
              </a:rPr>
              <a:t>. Số liệu để ghi vào chỉ tiêu này được căn cứ vào số dư Nợ </a:t>
            </a:r>
            <a:r>
              <a:rPr lang="en-US" dirty="0" smtClean="0">
                <a:latin typeface="Arial (Body)"/>
              </a:rPr>
              <a:t>chi </a:t>
            </a:r>
            <a:r>
              <a:rPr lang="en-US" dirty="0" err="1" smtClean="0">
                <a:latin typeface="Arial (Body)"/>
              </a:rPr>
              <a:t>tiết</a:t>
            </a:r>
            <a:r>
              <a:rPr lang="en-US" dirty="0" smtClean="0">
                <a:latin typeface="Arial (Body)"/>
              </a:rPr>
              <a:t> </a:t>
            </a:r>
            <a:r>
              <a:rPr lang="vi-VN" dirty="0" smtClean="0">
                <a:latin typeface="Arial (Body)"/>
              </a:rPr>
              <a:t>T</a:t>
            </a:r>
            <a:r>
              <a:rPr lang="en-US" dirty="0" smtClean="0">
                <a:latin typeface="Arial (Body)"/>
              </a:rPr>
              <a:t>K</a:t>
            </a:r>
            <a:r>
              <a:rPr lang="vi-VN" dirty="0" smtClean="0">
                <a:latin typeface="Arial (Body)"/>
              </a:rPr>
              <a:t>2288 </a:t>
            </a:r>
            <a:r>
              <a:rPr lang="en-US" dirty="0" smtClean="0">
                <a:solidFill>
                  <a:srgbClr val="FF0000"/>
                </a:solidFill>
                <a:latin typeface="Arial (Body)"/>
              </a:rPr>
              <a:t>và </a:t>
            </a:r>
            <a:r>
              <a:rPr lang="nl-NL" dirty="0" smtClean="0">
                <a:solidFill>
                  <a:srgbClr val="FF0000"/>
                </a:solidFill>
                <a:latin typeface="Arial (Body)"/>
              </a:rPr>
              <a:t>các khoản tiền và tương đương tiền doanh nghiệp bị hạn chế sử dụng </a:t>
            </a:r>
            <a:r>
              <a:rPr lang="en-US" dirty="0" err="1" smtClean="0">
                <a:solidFill>
                  <a:srgbClr val="FF0000"/>
                </a:solidFill>
                <a:latin typeface="Arial (Body)"/>
              </a:rPr>
              <a:t>trong</a:t>
            </a:r>
            <a:r>
              <a:rPr lang="en-US" dirty="0" smtClean="0">
                <a:solidFill>
                  <a:srgbClr val="FF0000"/>
                </a:solidFill>
                <a:latin typeface="Arial (Body)"/>
              </a:rPr>
              <a:t> </a:t>
            </a:r>
            <a:r>
              <a:rPr lang="en-US" dirty="0" err="1" smtClean="0">
                <a:solidFill>
                  <a:srgbClr val="FF0000"/>
                </a:solidFill>
                <a:latin typeface="Arial (Body)"/>
              </a:rPr>
              <a:t>dài</a:t>
            </a:r>
            <a:r>
              <a:rPr lang="en-US" dirty="0" smtClean="0">
                <a:solidFill>
                  <a:srgbClr val="FF0000"/>
                </a:solidFill>
                <a:latin typeface="Arial (Body)"/>
              </a:rPr>
              <a:t> </a:t>
            </a:r>
            <a:r>
              <a:rPr lang="en-US" dirty="0" err="1" smtClean="0">
                <a:solidFill>
                  <a:srgbClr val="FF0000"/>
                </a:solidFill>
                <a:latin typeface="Arial (Body)"/>
              </a:rPr>
              <a:t>hạn</a:t>
            </a:r>
            <a:r>
              <a:rPr lang="vi-VN" dirty="0" smtClean="0">
                <a:latin typeface="Arial (Body)"/>
              </a:rPr>
              <a:t>.</a:t>
            </a:r>
            <a:endParaRPr lang="en-US" dirty="0" smtClean="0">
              <a:latin typeface="Arial (Body)"/>
            </a:endParaRPr>
          </a:p>
          <a:p>
            <a:pPr marL="266700" indent="-266700" algn="just">
              <a:buFont typeface="Wingdings" pitchFamily="2" charset="2"/>
              <a:buChar char="ü"/>
            </a:pPr>
            <a:endParaRPr lang="en-US" sz="1000" dirty="0" smtClean="0">
              <a:latin typeface="Arial (Body)"/>
            </a:endParaRPr>
          </a:p>
          <a:p>
            <a:pPr marL="266700" indent="-266700" algn="just">
              <a:buFont typeface="Wingdings" pitchFamily="2" charset="2"/>
              <a:buChar char="ü"/>
            </a:pPr>
            <a:r>
              <a:rPr lang="vi-VN" i="1" dirty="0" smtClean="0">
                <a:solidFill>
                  <a:srgbClr val="FF0000"/>
                </a:solidFill>
                <a:latin typeface="Arial (Body)"/>
              </a:rPr>
              <a:t>Phải trả cổ tức, lợi nhuận (Mã số 313)</a:t>
            </a:r>
            <a:r>
              <a:rPr lang="en-US" i="1" dirty="0" smtClean="0">
                <a:solidFill>
                  <a:srgbClr val="FF0000"/>
                </a:solidFill>
                <a:latin typeface="Arial (Body)"/>
              </a:rPr>
              <a:t>: </a:t>
            </a:r>
            <a:r>
              <a:rPr lang="en-US" dirty="0" smtClean="0">
                <a:solidFill>
                  <a:srgbClr val="FF0000"/>
                </a:solidFill>
                <a:latin typeface="Arial (Body)"/>
              </a:rPr>
              <a:t>P</a:t>
            </a:r>
            <a:r>
              <a:rPr lang="vi-VN" dirty="0" smtClean="0">
                <a:solidFill>
                  <a:srgbClr val="FF0000"/>
                </a:solidFill>
                <a:latin typeface="Arial (Body)"/>
              </a:rPr>
              <a:t>hản ánh giá trị khoản cổ tức, lợi nhuận phải trả cho nhà đầu tư là các cổ đông, thành viên góp vốn. Số liệu để ghi vào chỉ tiêu này là số dư Có của T</a:t>
            </a:r>
            <a:r>
              <a:rPr lang="en-US" dirty="0" smtClean="0">
                <a:solidFill>
                  <a:srgbClr val="FF0000"/>
                </a:solidFill>
                <a:latin typeface="Arial (Body)"/>
              </a:rPr>
              <a:t>K</a:t>
            </a:r>
            <a:r>
              <a:rPr lang="vi-VN" dirty="0" smtClean="0">
                <a:solidFill>
                  <a:srgbClr val="FF0000"/>
                </a:solidFill>
                <a:latin typeface="Arial (Body)"/>
              </a:rPr>
              <a:t>332 “Phải trả cổ tức, lợi nhuận</a:t>
            </a:r>
            <a:r>
              <a:rPr lang="vi-VN" sz="2400" dirty="0" smtClean="0"/>
              <a:t>”.</a:t>
            </a:r>
            <a:endParaRPr lang="en-US" sz="2400" dirty="0" smtClean="0"/>
          </a:p>
          <a:p>
            <a:pPr marL="266700" indent="-266700" algn="just">
              <a:buFont typeface="Wingdings" pitchFamily="2" charset="2"/>
              <a:buChar char="ü"/>
            </a:pPr>
            <a:endParaRPr lang="en-US" sz="1000" i="1" dirty="0" smtClean="0">
              <a:solidFill>
                <a:srgbClr val="FF0000"/>
              </a:solidFill>
              <a:latin typeface="Arial (Body)"/>
            </a:endParaRPr>
          </a:p>
          <a:p>
            <a:pPr marL="266700" indent="-266700" algn="just">
              <a:buFont typeface="Wingdings" pitchFamily="2" charset="2"/>
              <a:buChar char="ü"/>
            </a:pPr>
            <a:r>
              <a:rPr lang="vi-VN" i="1" dirty="0" smtClean="0">
                <a:solidFill>
                  <a:srgbClr val="FF0000"/>
                </a:solidFill>
                <a:latin typeface="Arial (Body)"/>
              </a:rPr>
              <a:t>Thuế và các khoản phải nộp Nhà nước dài hạn (Mã số 333)</a:t>
            </a:r>
            <a:r>
              <a:rPr lang="en-US" i="1" dirty="0" smtClean="0">
                <a:solidFill>
                  <a:srgbClr val="FF0000"/>
                </a:solidFill>
                <a:latin typeface="Arial (Body)"/>
              </a:rPr>
              <a:t>: P</a:t>
            </a:r>
            <a:r>
              <a:rPr lang="vi-VN" dirty="0" smtClean="0">
                <a:solidFill>
                  <a:srgbClr val="FF0000"/>
                </a:solidFill>
                <a:latin typeface="Arial (Body)"/>
              </a:rPr>
              <a:t>hản ánh giá trị các khoản doanh nghiệp còn phải nộp cho Nhà nước dài hạn</a:t>
            </a:r>
            <a:r>
              <a:rPr lang="en-US" dirty="0" smtClean="0">
                <a:solidFill>
                  <a:srgbClr val="FF0000"/>
                </a:solidFill>
                <a:latin typeface="Arial (Body)"/>
              </a:rPr>
              <a:t>, </a:t>
            </a:r>
            <a:r>
              <a:rPr lang="vi-VN" dirty="0" smtClean="0">
                <a:solidFill>
                  <a:srgbClr val="FF0000"/>
                </a:solidFill>
                <a:latin typeface="Arial (Body)"/>
              </a:rPr>
              <a:t>như chi phí thuế </a:t>
            </a:r>
            <a:r>
              <a:rPr lang="en-US" dirty="0" smtClean="0">
                <a:solidFill>
                  <a:srgbClr val="FF0000"/>
                </a:solidFill>
                <a:latin typeface="Arial (Body)"/>
              </a:rPr>
              <a:t>TNDN</a:t>
            </a:r>
            <a:r>
              <a:rPr lang="vi-VN" dirty="0" smtClean="0">
                <a:solidFill>
                  <a:srgbClr val="FF0000"/>
                </a:solidFill>
                <a:latin typeface="Arial (Body)"/>
              </a:rPr>
              <a:t> bổ sung theo quy định về thuế tối thiểu toàn cầu. </a:t>
            </a: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43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412776"/>
            <a:ext cx="8534400"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dirty="0" err="1" smtClean="0">
                <a:solidFill>
                  <a:srgbClr val="FF0000"/>
                </a:solidFill>
                <a:latin typeface="Arial" pitchFamily="34" charset="0"/>
                <a:cs typeface="Arial" pitchFamily="34" charset="0"/>
              </a:rPr>
              <a:t>Các</a:t>
            </a:r>
            <a:r>
              <a:rPr lang="en-US" sz="2800" b="1" dirty="0" smtClean="0">
                <a:solidFill>
                  <a:srgbClr val="FF0000"/>
                </a:solidFill>
                <a:latin typeface="Arial" pitchFamily="34" charset="0"/>
                <a:cs typeface="Arial" pitchFamily="34" charset="0"/>
              </a:rPr>
              <a:t> chi </a:t>
            </a:r>
            <a:r>
              <a:rPr lang="en-US" sz="2800" b="1" dirty="0" err="1" smtClean="0">
                <a:solidFill>
                  <a:srgbClr val="FF0000"/>
                </a:solidFill>
                <a:latin typeface="Arial" pitchFamily="34" charset="0"/>
                <a:cs typeface="Arial" pitchFamily="34" charset="0"/>
              </a:rPr>
              <a:t>tiêu</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thuộc</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Báo</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cáo</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kết</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quả</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kinh</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doanh</a:t>
            </a:r>
            <a:endParaRPr lang="en-US" sz="2800" b="1" dirty="0" smtClean="0">
              <a:solidFill>
                <a:srgbClr val="FF0000"/>
              </a:solidFill>
              <a:latin typeface="Arial" pitchFamily="34" charset="0"/>
              <a:cs typeface="Arial" pitchFamily="34" charset="0"/>
            </a:endParaRPr>
          </a:p>
          <a:p>
            <a:pPr algn="just"/>
            <a:endParaRPr lang="en-US" sz="2400" b="1" dirty="0" smtClean="0">
              <a:solidFill>
                <a:srgbClr val="FF0000"/>
              </a:solidFill>
              <a:latin typeface="Arial" pitchFamily="34" charset="0"/>
              <a:cs typeface="Arial" pitchFamily="34" charset="0"/>
            </a:endParaRPr>
          </a:p>
          <a:p>
            <a:pPr marL="266700" indent="-266700" algn="just">
              <a:buFont typeface="Wingdings" pitchFamily="2" charset="2"/>
              <a:buChar char="ü"/>
            </a:pPr>
            <a:r>
              <a:rPr lang="nl-NL" b="1" i="1" dirty="0" smtClean="0">
                <a:latin typeface="Arial (Body)"/>
              </a:rPr>
              <a:t>Doanh thu bán hàng và cung cấp dịch vụ (Mã số 01): </a:t>
            </a:r>
            <a:r>
              <a:rPr lang="nl-NL" dirty="0" smtClean="0">
                <a:latin typeface="Arial (Body)"/>
              </a:rPr>
              <a:t>Phản ánh tổng doanh thu bán hàng hóa, sản phẩm (bao gồm cả bán thành phẩm bất động sản và hàng hóa bất động sản); </a:t>
            </a:r>
            <a:r>
              <a:rPr lang="nl-NL" dirty="0" smtClean="0">
                <a:solidFill>
                  <a:srgbClr val="FF0000"/>
                </a:solidFill>
                <a:latin typeface="Arial (Body)"/>
              </a:rPr>
              <a:t>doanh thu bán tài sản sinh học (trừ tài sản sinh học là cây lâu năm cho sản phẩm định kỳ); </a:t>
            </a:r>
            <a:r>
              <a:rPr lang="nl-NL" dirty="0" smtClean="0">
                <a:latin typeface="Arial (Body)"/>
              </a:rPr>
              <a:t>doanh thu cung cấp dịch vụ (bao gồm cả dịch vụ cho thuê BĐSĐT và TSCĐ) và doanh thu khác trong kỳ báo cáo của doanh nghiệp. </a:t>
            </a:r>
            <a:r>
              <a:rPr lang="nl-NL" dirty="0" smtClean="0">
                <a:solidFill>
                  <a:srgbClr val="FF0000"/>
                </a:solidFill>
                <a:latin typeface="Arial (Body)"/>
              </a:rPr>
              <a:t>Doanh thu bán hàng và cung cấp dịch vụ ghi vào chỉ tiêu này không bao gồm doanh thu thanh lý, nhượng bán BĐSĐT (kể cả BĐSĐT nắm giữ để cho thuê và BĐSĐT nắm giữ chờ tăng giá để bán).</a:t>
            </a:r>
            <a:r>
              <a:rPr lang="nl-NL" b="1" i="1" dirty="0" smtClean="0">
                <a:latin typeface="Arial (Body)"/>
              </a:rPr>
              <a:t> </a:t>
            </a:r>
          </a:p>
          <a:p>
            <a:pPr marL="266700" indent="-266700" algn="just">
              <a:buFont typeface="Wingdings" pitchFamily="2" charset="2"/>
              <a:buChar char="ü"/>
            </a:pPr>
            <a:endParaRPr lang="nl-NL" b="1" i="1" dirty="0" smtClean="0">
              <a:latin typeface="Arial (Body)"/>
            </a:endParaRPr>
          </a:p>
          <a:p>
            <a:pPr marL="266700" indent="-266700" algn="just">
              <a:buFont typeface="Wingdings" pitchFamily="2" charset="2"/>
              <a:buChar char="ü"/>
            </a:pPr>
            <a:r>
              <a:rPr lang="nl-NL" b="1" i="1" dirty="0" smtClean="0">
                <a:latin typeface="Arial (Body)"/>
              </a:rPr>
              <a:t>Các khoản giảm trừ doanh thu (Mã số 02): </a:t>
            </a:r>
            <a:r>
              <a:rPr lang="nl-NL" dirty="0" smtClean="0">
                <a:latin typeface="Arial (Body)"/>
              </a:rPr>
              <a:t>Phản ánh tổng hợp các khoản giảm trừ doanh thu, bao gồm: Các khoản chiết khấu thương mại, giảm giá hàng bán, hàng bán bị trả lại. </a:t>
            </a:r>
            <a:r>
              <a:rPr lang="nl-NL" dirty="0" smtClean="0">
                <a:solidFill>
                  <a:srgbClr val="FF0000"/>
                </a:solidFill>
                <a:latin typeface="Arial (Body)"/>
              </a:rPr>
              <a:t>Chỉ tiêu này không bao gồm khoản giảm trừ của doanh thu bán BĐSĐT</a:t>
            </a:r>
            <a:r>
              <a:rPr lang="nl-NL" dirty="0" smtClean="0">
                <a:latin typeface="Arial (Body)"/>
              </a:rPr>
              <a:t>; các khoản thuế gián thu, phí mà doanh nghiệp không được hưởng phải nộp NSNN (được ghi giảm doanh thu trên sổ kế toán TK511) do các khoản này về bản chất là các khoản thu hộ Nhà nước, không nằm trong cơ cấu doanh thu và không được coi là khoản giảm trừ doanh thu.</a:t>
            </a:r>
            <a:endParaRPr lang="en-US" sz="2400" b="1" dirty="0">
              <a:solidFill>
                <a:srgbClr val="FF0000"/>
              </a:solidFill>
              <a:latin typeface="Arial (Body)"/>
              <a:cs typeface="Arial" pitchFamily="34" charset="0"/>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44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412776"/>
            <a:ext cx="8534400" cy="535531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73038" indent="-173038" algn="just">
              <a:buFont typeface="Wingdings" pitchFamily="2" charset="2"/>
              <a:buChar char="ü"/>
            </a:pPr>
            <a:r>
              <a:rPr lang="nl-NL" b="1" i="1" dirty="0" smtClean="0">
                <a:latin typeface="Arial (Body)"/>
              </a:rPr>
              <a:t>Giá vốn hàng bán (Mã số 11): </a:t>
            </a:r>
            <a:r>
              <a:rPr lang="nl-NL" dirty="0" smtClean="0">
                <a:latin typeface="Arial (Body)"/>
              </a:rPr>
              <a:t>Phản ánh tổng giá vốn của sản phẩm, hàng hóa (bao gồm cả giá vốn của thành phẩm bất động sản và hàng hóa bất động sản); </a:t>
            </a:r>
            <a:r>
              <a:rPr lang="nl-NL" dirty="0" smtClean="0">
                <a:solidFill>
                  <a:srgbClr val="FF0000"/>
                </a:solidFill>
                <a:latin typeface="Arial (Body)"/>
              </a:rPr>
              <a:t>giá vốn tài sản sinh học (trừ tài sản sinh học là cây lâu năm cho sản phẩm định kỳ)</a:t>
            </a:r>
            <a:r>
              <a:rPr lang="nl-NL" dirty="0" smtClean="0">
                <a:latin typeface="Arial (Body)"/>
              </a:rPr>
              <a:t>; chi phí trực tiếp của khối lượng dịch vụ hoàn thành đã cung cấp (bao gồm cả dịch vụ cho thuê BĐSĐT và TSCĐ), chi phí khác được tính vào giá vốn hoặc ghi giảm giá vốn hàng bán trong kỳ báo cáo. </a:t>
            </a:r>
            <a:r>
              <a:rPr lang="nl-NL" dirty="0" smtClean="0">
                <a:solidFill>
                  <a:srgbClr val="FF0000"/>
                </a:solidFill>
                <a:latin typeface="Arial (Body)"/>
              </a:rPr>
              <a:t>Giá vốn hàng bán ghi vào chỉ tiêu này không bao gồm giá trị còn lại và chi phí liên quan trực tiếp đến BĐSĐT thanh lý, nhượng bán (kể cả BĐSĐT nắm giữ để cho thuê và BĐSĐT nắm giữ chờ tăng giá để bán).</a:t>
            </a:r>
            <a:r>
              <a:rPr lang="nl-NL" b="1" i="1" dirty="0" smtClean="0">
                <a:solidFill>
                  <a:srgbClr val="FF0000"/>
                </a:solidFill>
                <a:latin typeface="Arial (Body)"/>
              </a:rPr>
              <a:t> </a:t>
            </a:r>
          </a:p>
          <a:p>
            <a:pPr marL="173038" indent="-173038" algn="just">
              <a:buFont typeface="Wingdings" pitchFamily="2" charset="2"/>
              <a:buChar char="ü"/>
            </a:pPr>
            <a:endParaRPr lang="nl-NL" b="1" i="1" dirty="0" smtClean="0">
              <a:latin typeface="Arial (Body)"/>
            </a:endParaRPr>
          </a:p>
          <a:p>
            <a:pPr marL="173038" indent="-173038" algn="just">
              <a:buFont typeface="Wingdings" pitchFamily="2" charset="2"/>
              <a:buChar char="ü"/>
            </a:pPr>
            <a:r>
              <a:rPr lang="nl-NL" b="1" i="1" dirty="0" smtClean="0">
                <a:solidFill>
                  <a:srgbClr val="FF0000"/>
                </a:solidFill>
                <a:latin typeface="Arial (Body)"/>
              </a:rPr>
              <a:t>Lãi/lỗ của hoạt động bán, thanh lý bất động sản đầu tư (Mã số 21): </a:t>
            </a:r>
            <a:r>
              <a:rPr lang="nl-NL" dirty="0" smtClean="0">
                <a:solidFill>
                  <a:srgbClr val="FF0000"/>
                </a:solidFill>
                <a:latin typeface="Arial (Body)"/>
              </a:rPr>
              <a:t>Phản ánh khoản chênh lệch giữa doanh thu bán, thanh lý BĐSĐT (bao gồm BĐSĐT nắm giữ để cho thuê và BĐSĐT nắm giữ chờ tăng giá để bán) với giá trị còn lại và chi phí bán, thanh lý</a:t>
            </a:r>
            <a:r>
              <a:rPr lang="vi-VN" dirty="0" smtClean="0">
                <a:solidFill>
                  <a:srgbClr val="FF0000"/>
                </a:solidFill>
                <a:latin typeface="Arial (Body)"/>
              </a:rPr>
              <a:t> BĐSĐT</a:t>
            </a:r>
            <a:r>
              <a:rPr lang="nl-NL" dirty="0" smtClean="0">
                <a:solidFill>
                  <a:srgbClr val="FF0000"/>
                </a:solidFill>
                <a:latin typeface="Arial (Body)"/>
              </a:rPr>
              <a:t> trong kỳ. Trường hợp doanh thu bán, thanh lý BĐSĐT cao hơn chi phí bán và giá trị còn lại của BĐSĐT thì chỉ tiêu này trình bày là số dương (+). Trường hợp doanh thu bán, thanh lý BĐSĐT thấp hơn chi phí bán và giá trị còn lại của BĐSĐT thì chi tiêu này trình bày là số âm (-). Chi phí bán, thanh lý BĐSĐT là các chi phí liên quan trực tiếp đến bán, thanh lý BĐSĐT trong kỳ của doanh nghiệp.</a:t>
            </a:r>
            <a:endParaRPr lang="en-US"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45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412776"/>
            <a:ext cx="8534400" cy="52014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dirty="0" err="1" smtClean="0">
                <a:solidFill>
                  <a:srgbClr val="FF0000"/>
                </a:solidFill>
                <a:latin typeface="Arial" pitchFamily="34" charset="0"/>
                <a:cs typeface="Arial" pitchFamily="34" charset="0"/>
              </a:rPr>
              <a:t>Chỉ</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tiêu</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thuộc</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Báo</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cáo</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lưu</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chuyển</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tiền</a:t>
            </a:r>
            <a:r>
              <a:rPr lang="en-US" sz="2800" b="1" dirty="0" smtClean="0">
                <a:solidFill>
                  <a:srgbClr val="FF0000"/>
                </a:solidFill>
                <a:latin typeface="Arial" pitchFamily="34" charset="0"/>
                <a:cs typeface="Arial" pitchFamily="34" charset="0"/>
              </a:rPr>
              <a:t> </a:t>
            </a:r>
            <a:r>
              <a:rPr lang="en-US" sz="2800" b="1" dirty="0" err="1" smtClean="0">
                <a:solidFill>
                  <a:srgbClr val="FF0000"/>
                </a:solidFill>
                <a:latin typeface="Arial" pitchFamily="34" charset="0"/>
                <a:cs typeface="Arial" pitchFamily="34" charset="0"/>
              </a:rPr>
              <a:t>tệ</a:t>
            </a:r>
            <a:endParaRPr lang="en-US" sz="2800" b="1" dirty="0" smtClean="0">
              <a:solidFill>
                <a:srgbClr val="FF0000"/>
              </a:solidFill>
              <a:latin typeface="Arial" pitchFamily="34" charset="0"/>
              <a:cs typeface="Arial" pitchFamily="34" charset="0"/>
            </a:endParaRPr>
          </a:p>
          <a:p>
            <a:pPr algn="just"/>
            <a:endParaRPr lang="en-US" sz="2400" b="1" dirty="0" smtClean="0">
              <a:solidFill>
                <a:srgbClr val="FF0000"/>
              </a:solidFill>
              <a:latin typeface="Arial" pitchFamily="34" charset="0"/>
              <a:cs typeface="Arial" pitchFamily="34" charset="0"/>
            </a:endParaRPr>
          </a:p>
          <a:p>
            <a:pPr algn="just"/>
            <a:r>
              <a:rPr lang="en-US" sz="2000" b="1" i="1" dirty="0" err="1" smtClean="0">
                <a:latin typeface="Arial (Body)"/>
              </a:rPr>
              <a:t>Lãi</a:t>
            </a:r>
            <a:r>
              <a:rPr lang="en-US" sz="2000" b="1" i="1" dirty="0" smtClean="0">
                <a:latin typeface="Arial (Body)"/>
              </a:rPr>
              <a:t>/</a:t>
            </a:r>
            <a:r>
              <a:rPr lang="en-US" sz="2000" b="1" i="1" dirty="0" err="1" smtClean="0">
                <a:latin typeface="Arial (Body)"/>
              </a:rPr>
              <a:t>lỗ</a:t>
            </a:r>
            <a:r>
              <a:rPr lang="en-US" sz="2000" b="1" i="1" dirty="0" smtClean="0">
                <a:latin typeface="Arial (Body)"/>
              </a:rPr>
              <a:t> </a:t>
            </a:r>
            <a:r>
              <a:rPr lang="en-US" sz="2000" b="1" i="1" dirty="0" err="1" smtClean="0">
                <a:latin typeface="Arial (Body)"/>
              </a:rPr>
              <a:t>từ</a:t>
            </a:r>
            <a:r>
              <a:rPr lang="en-US" sz="2000" b="1" i="1" dirty="0" smtClean="0">
                <a:latin typeface="Arial (Body)"/>
              </a:rPr>
              <a:t> </a:t>
            </a:r>
            <a:r>
              <a:rPr lang="en-US" sz="2000" b="1" i="1" dirty="0" err="1" smtClean="0">
                <a:latin typeface="Arial (Body)"/>
              </a:rPr>
              <a:t>hoạt</a:t>
            </a:r>
            <a:r>
              <a:rPr lang="en-US" sz="2000" b="1" i="1" dirty="0" smtClean="0">
                <a:latin typeface="Arial (Body)"/>
              </a:rPr>
              <a:t> </a:t>
            </a:r>
            <a:r>
              <a:rPr lang="en-US" sz="2000" b="1" i="1" dirty="0" err="1" smtClean="0">
                <a:latin typeface="Arial (Body)"/>
              </a:rPr>
              <a:t>động</a:t>
            </a:r>
            <a:r>
              <a:rPr lang="en-US" sz="2000" b="1" i="1" dirty="0" smtClean="0">
                <a:latin typeface="Arial (Body)"/>
              </a:rPr>
              <a:t> </a:t>
            </a:r>
            <a:r>
              <a:rPr lang="en-US" sz="2000" b="1" i="1" dirty="0" err="1" smtClean="0">
                <a:latin typeface="Arial (Body)"/>
              </a:rPr>
              <a:t>đầu</a:t>
            </a:r>
            <a:r>
              <a:rPr lang="en-US" sz="2000" b="1" i="1" dirty="0" smtClean="0">
                <a:latin typeface="Arial (Body)"/>
              </a:rPr>
              <a:t> </a:t>
            </a:r>
            <a:r>
              <a:rPr lang="en-US" sz="2000" b="1" i="1" dirty="0" err="1" smtClean="0">
                <a:latin typeface="Arial (Body)"/>
              </a:rPr>
              <a:t>tư</a:t>
            </a:r>
            <a:r>
              <a:rPr lang="en-US" sz="2000" b="1" i="1" dirty="0" smtClean="0">
                <a:latin typeface="Arial (Body)"/>
              </a:rPr>
              <a:t>, </a:t>
            </a:r>
            <a:r>
              <a:rPr lang="en-US" sz="2000" b="1" i="1" dirty="0" err="1" smtClean="0">
                <a:latin typeface="Arial (Body)"/>
              </a:rPr>
              <a:t>tài</a:t>
            </a:r>
            <a:r>
              <a:rPr lang="en-US" sz="2000" b="1" i="1" dirty="0" smtClean="0">
                <a:latin typeface="Arial (Body)"/>
              </a:rPr>
              <a:t> chính (</a:t>
            </a:r>
            <a:r>
              <a:rPr lang="en-US" sz="2000" b="1" i="1" dirty="0" err="1" smtClean="0">
                <a:latin typeface="Arial (Body)"/>
              </a:rPr>
              <a:t>Mã</a:t>
            </a:r>
            <a:r>
              <a:rPr lang="en-US" sz="2000" b="1" i="1" dirty="0" smtClean="0">
                <a:latin typeface="Arial (Body)"/>
              </a:rPr>
              <a:t> </a:t>
            </a:r>
            <a:r>
              <a:rPr lang="en-US" sz="2000" b="1" i="1" dirty="0" err="1" smtClean="0">
                <a:latin typeface="Arial (Body)"/>
              </a:rPr>
              <a:t>số</a:t>
            </a:r>
            <a:r>
              <a:rPr lang="en-US" sz="2000" b="1" i="1" dirty="0" smtClean="0">
                <a:latin typeface="Arial (Body)"/>
              </a:rPr>
              <a:t> 05): </a:t>
            </a:r>
            <a:r>
              <a:rPr lang="en-US" sz="2000" dirty="0" err="1" smtClean="0">
                <a:latin typeface="Arial (Body)"/>
              </a:rPr>
              <a:t>Chỉ</a:t>
            </a:r>
            <a:r>
              <a:rPr lang="en-US" sz="2000" dirty="0" smtClean="0">
                <a:latin typeface="Arial (Body)"/>
              </a:rPr>
              <a:t> </a:t>
            </a:r>
            <a:r>
              <a:rPr lang="en-US" sz="2000" dirty="0" err="1" smtClean="0">
                <a:latin typeface="Arial (Body)"/>
              </a:rPr>
              <a:t>tiêu</a:t>
            </a:r>
            <a:r>
              <a:rPr lang="en-US" sz="2000" dirty="0" smtClean="0">
                <a:latin typeface="Arial (Body)"/>
              </a:rPr>
              <a:t> </a:t>
            </a:r>
            <a:r>
              <a:rPr lang="en-US" sz="2000" dirty="0" err="1" smtClean="0">
                <a:latin typeface="Arial (Body)"/>
              </a:rPr>
              <a:t>này</a:t>
            </a:r>
            <a:r>
              <a:rPr lang="en-US" sz="2000" dirty="0" smtClean="0">
                <a:latin typeface="Arial (Body)"/>
              </a:rPr>
              <a:t> </a:t>
            </a:r>
            <a:r>
              <a:rPr lang="en-US" sz="2000" dirty="0" err="1" smtClean="0">
                <a:latin typeface="Arial (Body)"/>
              </a:rPr>
              <a:t>căn</a:t>
            </a:r>
            <a:r>
              <a:rPr lang="en-US" sz="2000" dirty="0" smtClean="0">
                <a:latin typeface="Arial (Body)"/>
              </a:rPr>
              <a:t> </a:t>
            </a:r>
            <a:r>
              <a:rPr lang="en-US" sz="2000" dirty="0" err="1" smtClean="0">
                <a:latin typeface="Arial (Body)"/>
              </a:rPr>
              <a:t>cứ</a:t>
            </a:r>
            <a:r>
              <a:rPr lang="en-US" sz="2000" dirty="0" smtClean="0">
                <a:latin typeface="Arial (Body)"/>
              </a:rPr>
              <a:t> </a:t>
            </a:r>
            <a:r>
              <a:rPr lang="en-US" sz="2000" dirty="0" err="1" smtClean="0">
                <a:latin typeface="Arial (Body)"/>
              </a:rPr>
              <a:t>vào</a:t>
            </a:r>
            <a:r>
              <a:rPr lang="en-US" sz="2000" dirty="0" smtClean="0">
                <a:latin typeface="Arial (Body)"/>
              </a:rPr>
              <a:t> </a:t>
            </a:r>
            <a:r>
              <a:rPr lang="en-US" sz="2000" dirty="0" err="1" smtClean="0">
                <a:latin typeface="Arial (Body)"/>
              </a:rPr>
              <a:t>tổng</a:t>
            </a:r>
            <a:r>
              <a:rPr lang="en-US" sz="2000" dirty="0" smtClean="0">
                <a:latin typeface="Arial (Body)"/>
              </a:rPr>
              <a:t> </a:t>
            </a:r>
            <a:r>
              <a:rPr lang="en-US" sz="2000" dirty="0" err="1" smtClean="0">
                <a:latin typeface="Arial (Body)"/>
              </a:rPr>
              <a:t>số</a:t>
            </a:r>
            <a:r>
              <a:rPr lang="en-US" sz="2000" dirty="0" smtClean="0">
                <a:latin typeface="Arial (Body)"/>
              </a:rPr>
              <a:t> </a:t>
            </a:r>
            <a:r>
              <a:rPr lang="en-US" sz="2000" dirty="0" err="1" smtClean="0">
                <a:latin typeface="Arial (Body)"/>
              </a:rPr>
              <a:t>lãi</a:t>
            </a:r>
            <a:r>
              <a:rPr lang="en-US" sz="2000" dirty="0" smtClean="0">
                <a:latin typeface="Arial (Body)"/>
              </a:rPr>
              <a:t>, </a:t>
            </a:r>
            <a:r>
              <a:rPr lang="en-US" sz="2000" dirty="0" err="1" smtClean="0">
                <a:latin typeface="Arial (Body)"/>
              </a:rPr>
              <a:t>lỗ</a:t>
            </a:r>
            <a:r>
              <a:rPr lang="en-US" sz="2000" dirty="0" smtClean="0">
                <a:latin typeface="Arial (Body)"/>
              </a:rPr>
              <a:t> </a:t>
            </a:r>
            <a:r>
              <a:rPr lang="en-US" sz="2000" dirty="0" err="1" smtClean="0">
                <a:latin typeface="Arial (Body)"/>
              </a:rPr>
              <a:t>phát</a:t>
            </a:r>
            <a:r>
              <a:rPr lang="en-US" sz="2000" dirty="0" smtClean="0">
                <a:latin typeface="Arial (Body)"/>
              </a:rPr>
              <a:t> </a:t>
            </a:r>
            <a:r>
              <a:rPr lang="en-US" sz="2000" dirty="0" err="1" smtClean="0">
                <a:latin typeface="Arial (Body)"/>
              </a:rPr>
              <a:t>sinh</a:t>
            </a:r>
            <a:r>
              <a:rPr lang="en-US" sz="2000" dirty="0" smtClean="0">
                <a:latin typeface="Arial (Body)"/>
              </a:rPr>
              <a:t> </a:t>
            </a:r>
            <a:r>
              <a:rPr lang="en-US" sz="2000" dirty="0" err="1" smtClean="0">
                <a:latin typeface="Arial (Body)"/>
              </a:rPr>
              <a:t>trong</a:t>
            </a:r>
            <a:r>
              <a:rPr lang="en-US" sz="2000" dirty="0" smtClean="0">
                <a:latin typeface="Arial (Body)"/>
              </a:rPr>
              <a:t> </a:t>
            </a:r>
            <a:r>
              <a:rPr lang="en-US" sz="2000" dirty="0" err="1" smtClean="0">
                <a:latin typeface="Arial (Body)"/>
              </a:rPr>
              <a:t>kỳ</a:t>
            </a:r>
            <a:r>
              <a:rPr lang="en-US" sz="2000" dirty="0" smtClean="0">
                <a:latin typeface="Arial (Body)"/>
              </a:rPr>
              <a:t> </a:t>
            </a:r>
            <a:r>
              <a:rPr lang="en-US" sz="2000" dirty="0" err="1" smtClean="0">
                <a:latin typeface="Arial (Body)"/>
              </a:rPr>
              <a:t>đã</a:t>
            </a:r>
            <a:r>
              <a:rPr lang="en-US" sz="2000" dirty="0" smtClean="0">
                <a:latin typeface="Arial (Body)"/>
              </a:rPr>
              <a:t> </a:t>
            </a:r>
            <a:r>
              <a:rPr lang="en-US" sz="2000" dirty="0" err="1" smtClean="0">
                <a:latin typeface="Arial (Body)"/>
              </a:rPr>
              <a:t>được</a:t>
            </a:r>
            <a:r>
              <a:rPr lang="en-US" sz="2000" dirty="0" smtClean="0">
                <a:latin typeface="Arial (Body)"/>
              </a:rPr>
              <a:t> </a:t>
            </a:r>
            <a:r>
              <a:rPr lang="en-US" sz="2000" dirty="0" err="1" smtClean="0">
                <a:latin typeface="Arial (Body)"/>
              </a:rPr>
              <a:t>phản</a:t>
            </a:r>
            <a:r>
              <a:rPr lang="en-US" sz="2000" dirty="0" smtClean="0">
                <a:latin typeface="Arial (Body)"/>
              </a:rPr>
              <a:t> </a:t>
            </a:r>
            <a:r>
              <a:rPr lang="en-US" sz="2000" dirty="0" err="1" smtClean="0">
                <a:latin typeface="Arial (Body)"/>
              </a:rPr>
              <a:t>ánh</a:t>
            </a:r>
            <a:r>
              <a:rPr lang="en-US" sz="2000" dirty="0" smtClean="0">
                <a:latin typeface="Arial (Body)"/>
              </a:rPr>
              <a:t> </a:t>
            </a:r>
            <a:r>
              <a:rPr lang="en-US" sz="2000" dirty="0" err="1" smtClean="0">
                <a:latin typeface="Arial (Body)"/>
              </a:rPr>
              <a:t>vào</a:t>
            </a:r>
            <a:r>
              <a:rPr lang="en-US" sz="2000" dirty="0" smtClean="0">
                <a:latin typeface="Arial (Body)"/>
              </a:rPr>
              <a:t> </a:t>
            </a:r>
            <a:r>
              <a:rPr lang="en-US" sz="2000" dirty="0" err="1" smtClean="0">
                <a:latin typeface="Arial (Body)"/>
              </a:rPr>
              <a:t>lợi</a:t>
            </a:r>
            <a:r>
              <a:rPr lang="en-US" sz="2000" dirty="0" smtClean="0">
                <a:latin typeface="Arial (Body)"/>
              </a:rPr>
              <a:t> </a:t>
            </a:r>
            <a:r>
              <a:rPr lang="en-US" sz="2000" dirty="0" err="1" smtClean="0">
                <a:latin typeface="Arial (Body)"/>
              </a:rPr>
              <a:t>nhuận</a:t>
            </a:r>
            <a:r>
              <a:rPr lang="en-US" sz="2000" dirty="0" smtClean="0">
                <a:latin typeface="Arial (Body)"/>
              </a:rPr>
              <a:t> </a:t>
            </a:r>
            <a:r>
              <a:rPr lang="en-US" sz="2000" dirty="0" err="1" smtClean="0">
                <a:latin typeface="Arial (Body)"/>
              </a:rPr>
              <a:t>trước</a:t>
            </a:r>
            <a:r>
              <a:rPr lang="en-US" sz="2000" dirty="0" smtClean="0">
                <a:latin typeface="Arial (Body)"/>
              </a:rPr>
              <a:t> </a:t>
            </a:r>
            <a:r>
              <a:rPr lang="en-US" sz="2000" dirty="0" err="1" smtClean="0">
                <a:latin typeface="Arial (Body)"/>
              </a:rPr>
              <a:t>thuế</a:t>
            </a:r>
            <a:r>
              <a:rPr lang="en-US" sz="2000" dirty="0" smtClean="0">
                <a:latin typeface="Arial (Body)"/>
              </a:rPr>
              <a:t> </a:t>
            </a:r>
            <a:r>
              <a:rPr lang="en-US" sz="2000" dirty="0" err="1" smtClean="0">
                <a:latin typeface="Arial (Body)"/>
              </a:rPr>
              <a:t>nhưng</a:t>
            </a:r>
            <a:r>
              <a:rPr lang="en-US" sz="2000" dirty="0" smtClean="0">
                <a:latin typeface="Arial (Body)"/>
              </a:rPr>
              <a:t> </a:t>
            </a:r>
            <a:r>
              <a:rPr lang="en-US" sz="2000" dirty="0" err="1" smtClean="0">
                <a:latin typeface="Arial (Body)"/>
              </a:rPr>
              <a:t>được</a:t>
            </a:r>
            <a:r>
              <a:rPr lang="en-US" sz="2000" dirty="0" smtClean="0">
                <a:latin typeface="Arial (Body)"/>
              </a:rPr>
              <a:t> </a:t>
            </a:r>
            <a:r>
              <a:rPr lang="en-US" sz="2000" dirty="0" err="1" smtClean="0">
                <a:latin typeface="Arial (Body)"/>
              </a:rPr>
              <a:t>phân</a:t>
            </a:r>
            <a:r>
              <a:rPr lang="en-US" sz="2000" dirty="0" smtClean="0">
                <a:latin typeface="Arial (Body)"/>
              </a:rPr>
              <a:t> </a:t>
            </a:r>
            <a:r>
              <a:rPr lang="en-US" sz="2000" dirty="0" err="1" smtClean="0">
                <a:latin typeface="Arial (Body)"/>
              </a:rPr>
              <a:t>loại</a:t>
            </a:r>
            <a:r>
              <a:rPr lang="en-US" sz="2000" dirty="0" smtClean="0">
                <a:latin typeface="Arial (Body)"/>
              </a:rPr>
              <a:t> </a:t>
            </a:r>
            <a:r>
              <a:rPr lang="en-US" sz="2000" dirty="0" err="1" smtClean="0">
                <a:latin typeface="Arial (Body)"/>
              </a:rPr>
              <a:t>là</a:t>
            </a:r>
            <a:r>
              <a:rPr lang="en-US" sz="2000" dirty="0" smtClean="0">
                <a:latin typeface="Arial (Body)"/>
              </a:rPr>
              <a:t> </a:t>
            </a:r>
            <a:r>
              <a:rPr lang="en-US" sz="2000" dirty="0" err="1" smtClean="0">
                <a:latin typeface="Arial (Body)"/>
              </a:rPr>
              <a:t>luồng</a:t>
            </a:r>
            <a:r>
              <a:rPr lang="en-US" sz="2000" dirty="0" smtClean="0">
                <a:latin typeface="Arial (Body)"/>
              </a:rPr>
              <a:t> </a:t>
            </a:r>
            <a:r>
              <a:rPr lang="en-US" sz="2000" dirty="0" err="1" smtClean="0">
                <a:latin typeface="Arial (Body)"/>
              </a:rPr>
              <a:t>tiền</a:t>
            </a:r>
            <a:r>
              <a:rPr lang="en-US" sz="2000" dirty="0" smtClean="0">
                <a:latin typeface="Arial (Body)"/>
              </a:rPr>
              <a:t> </a:t>
            </a:r>
            <a:r>
              <a:rPr lang="en-US" sz="2000" dirty="0" err="1" smtClean="0">
                <a:latin typeface="Arial (Body)"/>
              </a:rPr>
              <a:t>từ</a:t>
            </a:r>
            <a:r>
              <a:rPr lang="en-US" sz="2000" dirty="0" smtClean="0">
                <a:latin typeface="Arial (Body)"/>
              </a:rPr>
              <a:t> </a:t>
            </a:r>
            <a:r>
              <a:rPr lang="en-US" sz="2000" dirty="0" err="1" smtClean="0">
                <a:latin typeface="Arial (Body)"/>
              </a:rPr>
              <a:t>hoạt</a:t>
            </a:r>
            <a:r>
              <a:rPr lang="en-US" sz="2000" dirty="0" smtClean="0">
                <a:latin typeface="Arial (Body)"/>
              </a:rPr>
              <a:t> </a:t>
            </a:r>
            <a:r>
              <a:rPr lang="en-US" sz="2000" dirty="0" err="1" smtClean="0">
                <a:latin typeface="Arial (Body)"/>
              </a:rPr>
              <a:t>động</a:t>
            </a:r>
            <a:r>
              <a:rPr lang="en-US" sz="2000" dirty="0" smtClean="0">
                <a:latin typeface="Arial (Body)"/>
              </a:rPr>
              <a:t> </a:t>
            </a:r>
            <a:r>
              <a:rPr lang="en-US" sz="2000" dirty="0" err="1" smtClean="0">
                <a:latin typeface="Arial (Body)"/>
              </a:rPr>
              <a:t>đầu</a:t>
            </a:r>
            <a:r>
              <a:rPr lang="en-US" sz="2000" dirty="0" smtClean="0">
                <a:latin typeface="Arial (Body)"/>
              </a:rPr>
              <a:t> </a:t>
            </a:r>
            <a:r>
              <a:rPr lang="en-US" sz="2000" dirty="0" err="1" smtClean="0">
                <a:latin typeface="Arial (Body)"/>
              </a:rPr>
              <a:t>tư</a:t>
            </a:r>
            <a:r>
              <a:rPr lang="en-US" sz="2000" dirty="0" smtClean="0">
                <a:latin typeface="Arial (Body)"/>
              </a:rPr>
              <a:t>, </a:t>
            </a:r>
            <a:r>
              <a:rPr lang="en-US" sz="2000" dirty="0" err="1" smtClean="0">
                <a:latin typeface="Arial (Body)"/>
              </a:rPr>
              <a:t>tài</a:t>
            </a:r>
            <a:r>
              <a:rPr lang="en-US" sz="2000" dirty="0" smtClean="0">
                <a:latin typeface="Arial (Body)"/>
              </a:rPr>
              <a:t> chính, bao </a:t>
            </a:r>
            <a:r>
              <a:rPr lang="en-US" sz="2000" dirty="0" err="1" smtClean="0">
                <a:latin typeface="Arial (Body)"/>
              </a:rPr>
              <a:t>gồm</a:t>
            </a:r>
            <a:r>
              <a:rPr lang="en-US" sz="2000" dirty="0" smtClean="0">
                <a:latin typeface="Arial (Body)"/>
              </a:rPr>
              <a:t>:  </a:t>
            </a:r>
          </a:p>
          <a:p>
            <a:pPr algn="just"/>
            <a:r>
              <a:rPr lang="en-US" sz="2000" dirty="0" smtClean="0">
                <a:latin typeface="Arial (Body)"/>
              </a:rPr>
              <a:t>+ </a:t>
            </a:r>
            <a:r>
              <a:rPr lang="en-US" sz="2000" dirty="0" err="1" smtClean="0">
                <a:latin typeface="Arial (Body)"/>
              </a:rPr>
              <a:t>Lãi</a:t>
            </a:r>
            <a:r>
              <a:rPr lang="en-US" sz="2000" dirty="0" smtClean="0">
                <a:latin typeface="Arial (Body)"/>
              </a:rPr>
              <a:t>, </a:t>
            </a:r>
            <a:r>
              <a:rPr lang="en-US" sz="2000" dirty="0" err="1" smtClean="0">
                <a:latin typeface="Arial (Body)"/>
              </a:rPr>
              <a:t>lỗ</a:t>
            </a:r>
            <a:r>
              <a:rPr lang="en-US" sz="2000" dirty="0" smtClean="0">
                <a:latin typeface="Arial (Body)"/>
              </a:rPr>
              <a:t> </a:t>
            </a:r>
            <a:r>
              <a:rPr lang="en-US" sz="2000" dirty="0" err="1" smtClean="0">
                <a:latin typeface="Arial (Body)"/>
              </a:rPr>
              <a:t>từ</a:t>
            </a:r>
            <a:r>
              <a:rPr lang="en-US" sz="2000" dirty="0" smtClean="0">
                <a:latin typeface="Arial (Body)"/>
              </a:rPr>
              <a:t> </a:t>
            </a:r>
            <a:r>
              <a:rPr lang="en-US" sz="2000" dirty="0" err="1" smtClean="0">
                <a:latin typeface="Arial (Body)"/>
              </a:rPr>
              <a:t>việc</a:t>
            </a:r>
            <a:r>
              <a:rPr lang="en-US" sz="2000" dirty="0" smtClean="0">
                <a:latin typeface="Arial (Body)"/>
              </a:rPr>
              <a:t> thanh lý, </a:t>
            </a:r>
            <a:r>
              <a:rPr lang="en-US" sz="2000" dirty="0" err="1" smtClean="0">
                <a:latin typeface="Arial (Body)"/>
              </a:rPr>
              <a:t>nhượng</a:t>
            </a:r>
            <a:r>
              <a:rPr lang="en-US" sz="2000" dirty="0" smtClean="0">
                <a:latin typeface="Arial (Body)"/>
              </a:rPr>
              <a:t> </a:t>
            </a:r>
            <a:r>
              <a:rPr lang="en-US" sz="2000" dirty="0" err="1" smtClean="0">
                <a:latin typeface="Arial (Body)"/>
              </a:rPr>
              <a:t>bán</a:t>
            </a:r>
            <a:r>
              <a:rPr lang="en-US" sz="2000" dirty="0" smtClean="0">
                <a:latin typeface="Arial (Body)"/>
              </a:rPr>
              <a:t> TSCĐ, BĐSĐT;</a:t>
            </a:r>
          </a:p>
          <a:p>
            <a:pPr algn="just"/>
            <a:r>
              <a:rPr lang="en-US" sz="2000" dirty="0" smtClean="0">
                <a:latin typeface="Arial (Body)"/>
              </a:rPr>
              <a:t>+ </a:t>
            </a:r>
            <a:r>
              <a:rPr lang="en-US" sz="2000" dirty="0" err="1" smtClean="0">
                <a:latin typeface="Arial (Body)"/>
              </a:rPr>
              <a:t>Lãi</a:t>
            </a:r>
            <a:r>
              <a:rPr lang="en-US" sz="2000" dirty="0" smtClean="0">
                <a:latin typeface="Arial (Body)"/>
              </a:rPr>
              <a:t>, </a:t>
            </a:r>
            <a:r>
              <a:rPr lang="en-US" sz="2000" dirty="0" err="1" smtClean="0">
                <a:latin typeface="Arial (Body)"/>
              </a:rPr>
              <a:t>lỗ</a:t>
            </a:r>
            <a:r>
              <a:rPr lang="en-US" sz="2000" dirty="0" smtClean="0">
                <a:latin typeface="Arial (Body)"/>
              </a:rPr>
              <a:t> </a:t>
            </a:r>
            <a:r>
              <a:rPr lang="en-US" sz="2000" dirty="0" err="1" smtClean="0">
                <a:latin typeface="Arial (Body)"/>
              </a:rPr>
              <a:t>từ</a:t>
            </a:r>
            <a:r>
              <a:rPr lang="en-US" sz="2000" dirty="0" smtClean="0">
                <a:latin typeface="Arial (Body)"/>
              </a:rPr>
              <a:t> </a:t>
            </a:r>
            <a:r>
              <a:rPr lang="en-US" sz="2000" dirty="0" err="1" smtClean="0">
                <a:latin typeface="Arial (Body)"/>
              </a:rPr>
              <a:t>việc</a:t>
            </a:r>
            <a:r>
              <a:rPr lang="en-US" sz="2000" dirty="0" smtClean="0">
                <a:latin typeface="Arial (Body)"/>
              </a:rPr>
              <a:t> </a:t>
            </a:r>
            <a:r>
              <a:rPr lang="en-US" sz="2000" dirty="0" err="1" smtClean="0">
                <a:latin typeface="Arial (Body)"/>
              </a:rPr>
              <a:t>đánh</a:t>
            </a:r>
            <a:r>
              <a:rPr lang="en-US" sz="2000" dirty="0" smtClean="0">
                <a:latin typeface="Arial (Body)"/>
              </a:rPr>
              <a:t> </a:t>
            </a:r>
            <a:r>
              <a:rPr lang="en-US" sz="2000" dirty="0" err="1" smtClean="0">
                <a:latin typeface="Arial (Body)"/>
              </a:rPr>
              <a:t>giá</a:t>
            </a:r>
            <a:r>
              <a:rPr lang="en-US" sz="2000" dirty="0" smtClean="0">
                <a:latin typeface="Arial (Body)"/>
              </a:rPr>
              <a:t> </a:t>
            </a:r>
            <a:r>
              <a:rPr lang="en-US" sz="2000" dirty="0" err="1" smtClean="0">
                <a:latin typeface="Arial (Body)"/>
              </a:rPr>
              <a:t>lại</a:t>
            </a:r>
            <a:r>
              <a:rPr lang="en-US" sz="2000" dirty="0" smtClean="0">
                <a:latin typeface="Arial (Body)"/>
              </a:rPr>
              <a:t> </a:t>
            </a:r>
            <a:r>
              <a:rPr lang="en-US" sz="2000" dirty="0" err="1" smtClean="0">
                <a:latin typeface="Arial (Body)"/>
              </a:rPr>
              <a:t>tài</a:t>
            </a:r>
            <a:r>
              <a:rPr lang="en-US" sz="2000" dirty="0" smtClean="0">
                <a:latin typeface="Arial (Body)"/>
              </a:rPr>
              <a:t> </a:t>
            </a:r>
            <a:r>
              <a:rPr lang="en-US" sz="2000" dirty="0" err="1" smtClean="0">
                <a:latin typeface="Arial (Body)"/>
              </a:rPr>
              <a:t>sản</a:t>
            </a:r>
            <a:r>
              <a:rPr lang="en-US" sz="2000" dirty="0" smtClean="0">
                <a:latin typeface="Arial (Body)"/>
              </a:rPr>
              <a:t> phi </a:t>
            </a:r>
            <a:r>
              <a:rPr lang="en-US" sz="2000" dirty="0" err="1" smtClean="0">
                <a:latin typeface="Arial (Body)"/>
              </a:rPr>
              <a:t>tiền</a:t>
            </a:r>
            <a:r>
              <a:rPr lang="en-US" sz="2000" dirty="0" smtClean="0">
                <a:latin typeface="Arial (Body)"/>
              </a:rPr>
              <a:t> </a:t>
            </a:r>
            <a:r>
              <a:rPr lang="en-US" sz="2000" dirty="0" err="1" smtClean="0">
                <a:latin typeface="Arial (Body)"/>
              </a:rPr>
              <a:t>tệ</a:t>
            </a:r>
            <a:r>
              <a:rPr lang="en-US" sz="2000" dirty="0" smtClean="0">
                <a:latin typeface="Arial (Body)"/>
              </a:rPr>
              <a:t> </a:t>
            </a:r>
            <a:r>
              <a:rPr lang="en-US" sz="2000" dirty="0" err="1" smtClean="0">
                <a:latin typeface="Arial (Body)"/>
              </a:rPr>
              <a:t>mang</a:t>
            </a:r>
            <a:r>
              <a:rPr lang="en-US" sz="2000" dirty="0" smtClean="0">
                <a:latin typeface="Arial (Body)"/>
              </a:rPr>
              <a:t> </a:t>
            </a:r>
            <a:r>
              <a:rPr lang="en-US" sz="2000" dirty="0" err="1" smtClean="0">
                <a:latin typeface="Arial (Body)"/>
              </a:rPr>
              <a:t>đi</a:t>
            </a:r>
            <a:r>
              <a:rPr lang="en-US" sz="2000" dirty="0" smtClean="0">
                <a:latin typeface="Arial (Body)"/>
              </a:rPr>
              <a:t> </a:t>
            </a:r>
            <a:r>
              <a:rPr lang="en-US" sz="2000" dirty="0" err="1" smtClean="0">
                <a:latin typeface="Arial (Body)"/>
              </a:rPr>
              <a:t>góp</a:t>
            </a:r>
            <a:r>
              <a:rPr lang="en-US" sz="2000" dirty="0" smtClean="0">
                <a:latin typeface="Arial (Body)"/>
              </a:rPr>
              <a:t> </a:t>
            </a:r>
            <a:r>
              <a:rPr lang="en-US" sz="2000" dirty="0" err="1" smtClean="0">
                <a:latin typeface="Arial (Body)"/>
              </a:rPr>
              <a:t>vốn</a:t>
            </a:r>
            <a:r>
              <a:rPr lang="en-US" sz="2000" dirty="0" smtClean="0">
                <a:latin typeface="Arial (Body)"/>
              </a:rPr>
              <a:t>, </a:t>
            </a:r>
            <a:r>
              <a:rPr lang="en-US" sz="2000" dirty="0" err="1" smtClean="0">
                <a:latin typeface="Arial (Body)"/>
              </a:rPr>
              <a:t>đầu</a:t>
            </a:r>
            <a:r>
              <a:rPr lang="en-US" sz="2000" dirty="0" smtClean="0">
                <a:latin typeface="Arial (Body)"/>
              </a:rPr>
              <a:t> </a:t>
            </a:r>
            <a:r>
              <a:rPr lang="en-US" sz="2000" dirty="0" err="1" smtClean="0">
                <a:latin typeface="Arial (Body)"/>
              </a:rPr>
              <a:t>tư</a:t>
            </a:r>
            <a:r>
              <a:rPr lang="en-US" sz="2000" dirty="0" smtClean="0">
                <a:latin typeface="Arial (Body)"/>
              </a:rPr>
              <a:t> </a:t>
            </a:r>
            <a:r>
              <a:rPr lang="en-US" sz="2000" dirty="0" err="1" smtClean="0">
                <a:latin typeface="Arial (Body)"/>
              </a:rPr>
              <a:t>vào</a:t>
            </a:r>
            <a:r>
              <a:rPr lang="en-US" sz="2000" dirty="0" smtClean="0">
                <a:latin typeface="Arial (Body)"/>
              </a:rPr>
              <a:t> </a:t>
            </a:r>
            <a:r>
              <a:rPr lang="en-US" sz="2000" dirty="0" err="1" smtClean="0">
                <a:latin typeface="Arial (Body)"/>
              </a:rPr>
              <a:t>đơn</a:t>
            </a:r>
            <a:r>
              <a:rPr lang="en-US" sz="2000" dirty="0" smtClean="0">
                <a:latin typeface="Arial (Body)"/>
              </a:rPr>
              <a:t> </a:t>
            </a:r>
            <a:r>
              <a:rPr lang="en-US" sz="2000" dirty="0" err="1" smtClean="0">
                <a:latin typeface="Arial (Body)"/>
              </a:rPr>
              <a:t>vị</a:t>
            </a:r>
            <a:r>
              <a:rPr lang="en-US" sz="2000" dirty="0" smtClean="0">
                <a:latin typeface="Arial (Body)"/>
              </a:rPr>
              <a:t> </a:t>
            </a:r>
            <a:r>
              <a:rPr lang="en-US" sz="2000" dirty="0" err="1" smtClean="0">
                <a:latin typeface="Arial (Body)"/>
              </a:rPr>
              <a:t>khác</a:t>
            </a:r>
            <a:endParaRPr lang="en-US" sz="2000" dirty="0" smtClean="0">
              <a:latin typeface="Arial (Body)"/>
            </a:endParaRPr>
          </a:p>
          <a:p>
            <a:pPr algn="just"/>
            <a:r>
              <a:rPr lang="en-US" sz="2000" dirty="0" smtClean="0">
                <a:latin typeface="Arial (Body)"/>
              </a:rPr>
              <a:t>+ </a:t>
            </a:r>
            <a:r>
              <a:rPr lang="en-US" sz="2000" dirty="0" err="1" smtClean="0">
                <a:solidFill>
                  <a:srgbClr val="FF0000"/>
                </a:solidFill>
                <a:latin typeface="Arial (Body)"/>
              </a:rPr>
              <a:t>Lãi</a:t>
            </a:r>
            <a:r>
              <a:rPr lang="en-US" sz="2000" dirty="0" smtClean="0">
                <a:solidFill>
                  <a:srgbClr val="FF0000"/>
                </a:solidFill>
                <a:latin typeface="Arial (Body)"/>
              </a:rPr>
              <a:t>/</a:t>
            </a:r>
            <a:r>
              <a:rPr lang="en-US" sz="2000" dirty="0" err="1" smtClean="0">
                <a:solidFill>
                  <a:srgbClr val="FF0000"/>
                </a:solidFill>
                <a:latin typeface="Arial (Body)"/>
              </a:rPr>
              <a:t>lỗ</a:t>
            </a:r>
            <a:r>
              <a:rPr lang="en-US" sz="2000" dirty="0" smtClean="0">
                <a:solidFill>
                  <a:srgbClr val="FF0000"/>
                </a:solidFill>
                <a:latin typeface="Arial (Body)"/>
              </a:rPr>
              <a:t> </a:t>
            </a:r>
            <a:r>
              <a:rPr lang="en-US" sz="2000" dirty="0" err="1" smtClean="0">
                <a:solidFill>
                  <a:srgbClr val="FF0000"/>
                </a:solidFill>
                <a:latin typeface="Arial (Body)"/>
              </a:rPr>
              <a:t>chênh</a:t>
            </a:r>
            <a:r>
              <a:rPr lang="en-US" sz="2000" dirty="0" smtClean="0">
                <a:solidFill>
                  <a:srgbClr val="FF0000"/>
                </a:solidFill>
                <a:latin typeface="Arial (Body)"/>
              </a:rPr>
              <a:t> </a:t>
            </a:r>
            <a:r>
              <a:rPr lang="en-US" sz="2000" dirty="0" err="1" smtClean="0">
                <a:solidFill>
                  <a:srgbClr val="FF0000"/>
                </a:solidFill>
                <a:latin typeface="Arial (Body)"/>
              </a:rPr>
              <a:t>lệch</a:t>
            </a:r>
            <a:r>
              <a:rPr lang="en-US" sz="2000" dirty="0" smtClean="0">
                <a:solidFill>
                  <a:srgbClr val="FF0000"/>
                </a:solidFill>
                <a:latin typeface="Arial (Body)"/>
              </a:rPr>
              <a:t> </a:t>
            </a:r>
            <a:r>
              <a:rPr lang="en-US" sz="2000" dirty="0" err="1" smtClean="0">
                <a:solidFill>
                  <a:srgbClr val="FF0000"/>
                </a:solidFill>
                <a:latin typeface="Arial (Body)"/>
              </a:rPr>
              <a:t>tỷ</a:t>
            </a:r>
            <a:r>
              <a:rPr lang="en-US" sz="2000" dirty="0" smtClean="0">
                <a:solidFill>
                  <a:srgbClr val="FF0000"/>
                </a:solidFill>
                <a:latin typeface="Arial (Body)"/>
              </a:rPr>
              <a:t> </a:t>
            </a:r>
            <a:r>
              <a:rPr lang="en-US" sz="2000" dirty="0" err="1" smtClean="0">
                <a:solidFill>
                  <a:srgbClr val="FF0000"/>
                </a:solidFill>
                <a:latin typeface="Arial (Body)"/>
              </a:rPr>
              <a:t>giá</a:t>
            </a:r>
            <a:r>
              <a:rPr lang="en-US" sz="2000" dirty="0" smtClean="0">
                <a:solidFill>
                  <a:srgbClr val="FF0000"/>
                </a:solidFill>
                <a:latin typeface="Arial (Body)"/>
              </a:rPr>
              <a:t> </a:t>
            </a:r>
            <a:r>
              <a:rPr lang="en-US" sz="2000" dirty="0" err="1" smtClean="0">
                <a:solidFill>
                  <a:srgbClr val="FF0000"/>
                </a:solidFill>
                <a:latin typeface="Arial (Body)"/>
              </a:rPr>
              <a:t>phát</a:t>
            </a:r>
            <a:r>
              <a:rPr lang="en-US" sz="2000" dirty="0" smtClean="0">
                <a:solidFill>
                  <a:srgbClr val="FF0000"/>
                </a:solidFill>
                <a:latin typeface="Arial (Body)"/>
              </a:rPr>
              <a:t> </a:t>
            </a:r>
            <a:r>
              <a:rPr lang="en-US" sz="2000" dirty="0" err="1" smtClean="0">
                <a:solidFill>
                  <a:srgbClr val="FF0000"/>
                </a:solidFill>
                <a:latin typeface="Arial (Body)"/>
              </a:rPr>
              <a:t>sinh</a:t>
            </a:r>
            <a:r>
              <a:rPr lang="en-US" sz="2000" dirty="0" smtClean="0">
                <a:solidFill>
                  <a:srgbClr val="FF0000"/>
                </a:solidFill>
                <a:latin typeface="Arial (Body)"/>
              </a:rPr>
              <a:t> </a:t>
            </a:r>
            <a:r>
              <a:rPr lang="en-US" sz="2000" dirty="0" err="1" smtClean="0">
                <a:solidFill>
                  <a:srgbClr val="FF0000"/>
                </a:solidFill>
                <a:latin typeface="Arial (Body)"/>
              </a:rPr>
              <a:t>khi</a:t>
            </a:r>
            <a:r>
              <a:rPr lang="en-US" sz="2000" dirty="0" smtClean="0">
                <a:solidFill>
                  <a:srgbClr val="FF0000"/>
                </a:solidFill>
                <a:latin typeface="Arial (Body)"/>
              </a:rPr>
              <a:t> thanh toán </a:t>
            </a:r>
            <a:r>
              <a:rPr lang="en-US" sz="2000" dirty="0" err="1" smtClean="0">
                <a:solidFill>
                  <a:srgbClr val="FF0000"/>
                </a:solidFill>
                <a:latin typeface="Arial (Body)"/>
              </a:rPr>
              <a:t>của</a:t>
            </a:r>
            <a:r>
              <a:rPr lang="en-US" sz="2000" dirty="0" smtClean="0">
                <a:solidFill>
                  <a:srgbClr val="FF0000"/>
                </a:solidFill>
                <a:latin typeface="Arial (Body)"/>
              </a:rPr>
              <a:t> </a:t>
            </a:r>
            <a:r>
              <a:rPr lang="en-US" sz="2000" dirty="0" err="1" smtClean="0">
                <a:solidFill>
                  <a:srgbClr val="FF0000"/>
                </a:solidFill>
                <a:latin typeface="Arial (Body)"/>
              </a:rPr>
              <a:t>hoạt</a:t>
            </a:r>
            <a:r>
              <a:rPr lang="en-US" sz="2000" dirty="0" smtClean="0">
                <a:solidFill>
                  <a:srgbClr val="FF0000"/>
                </a:solidFill>
                <a:latin typeface="Arial (Body)"/>
              </a:rPr>
              <a:t> </a:t>
            </a:r>
            <a:r>
              <a:rPr lang="en-US" sz="2000" dirty="0" err="1" smtClean="0">
                <a:solidFill>
                  <a:srgbClr val="FF0000"/>
                </a:solidFill>
                <a:latin typeface="Arial (Body)"/>
              </a:rPr>
              <a:t>động</a:t>
            </a:r>
            <a:r>
              <a:rPr lang="en-US" sz="2000" dirty="0" smtClean="0">
                <a:solidFill>
                  <a:srgbClr val="FF0000"/>
                </a:solidFill>
                <a:latin typeface="Arial (Body)"/>
              </a:rPr>
              <a:t> </a:t>
            </a:r>
            <a:r>
              <a:rPr lang="en-US" sz="2000" dirty="0" err="1" smtClean="0">
                <a:solidFill>
                  <a:srgbClr val="FF0000"/>
                </a:solidFill>
                <a:latin typeface="Arial (Body)"/>
              </a:rPr>
              <a:t>đầu</a:t>
            </a:r>
            <a:r>
              <a:rPr lang="en-US" sz="2000" dirty="0" smtClean="0">
                <a:solidFill>
                  <a:srgbClr val="FF0000"/>
                </a:solidFill>
                <a:latin typeface="Arial (Body)"/>
              </a:rPr>
              <a:t> </a:t>
            </a:r>
            <a:r>
              <a:rPr lang="en-US" sz="2000" dirty="0" err="1" smtClean="0">
                <a:solidFill>
                  <a:srgbClr val="FF0000"/>
                </a:solidFill>
                <a:latin typeface="Arial (Body)"/>
              </a:rPr>
              <a:t>tư</a:t>
            </a:r>
            <a:r>
              <a:rPr lang="en-US" sz="2000" dirty="0" smtClean="0">
                <a:solidFill>
                  <a:srgbClr val="FF0000"/>
                </a:solidFill>
                <a:latin typeface="Arial (Body)"/>
              </a:rPr>
              <a:t>, </a:t>
            </a:r>
            <a:r>
              <a:rPr lang="en-US" sz="2000" dirty="0" err="1" smtClean="0">
                <a:solidFill>
                  <a:srgbClr val="FF0000"/>
                </a:solidFill>
                <a:latin typeface="Arial (Body)"/>
              </a:rPr>
              <a:t>tài</a:t>
            </a:r>
            <a:r>
              <a:rPr lang="en-US" sz="2000" dirty="0" smtClean="0">
                <a:solidFill>
                  <a:srgbClr val="FF0000"/>
                </a:solidFill>
                <a:latin typeface="Arial (Body)"/>
              </a:rPr>
              <a:t> chính</a:t>
            </a:r>
          </a:p>
          <a:p>
            <a:pPr algn="just"/>
            <a:r>
              <a:rPr lang="en-US" sz="2000" dirty="0" smtClean="0">
                <a:latin typeface="Arial (Body)"/>
              </a:rPr>
              <a:t>+ </a:t>
            </a:r>
            <a:r>
              <a:rPr lang="en-US" sz="2000" dirty="0" err="1" smtClean="0">
                <a:latin typeface="Arial (Body)"/>
              </a:rPr>
              <a:t>Lãi</a:t>
            </a:r>
            <a:r>
              <a:rPr lang="en-US" sz="2000" dirty="0" smtClean="0">
                <a:latin typeface="Arial (Body)"/>
              </a:rPr>
              <a:t>, </a:t>
            </a:r>
            <a:r>
              <a:rPr lang="en-US" sz="2000" dirty="0" err="1" smtClean="0">
                <a:latin typeface="Arial (Body)"/>
              </a:rPr>
              <a:t>lỗ</a:t>
            </a:r>
            <a:r>
              <a:rPr lang="en-US" sz="2000" dirty="0" smtClean="0">
                <a:latin typeface="Arial (Body)"/>
              </a:rPr>
              <a:t> </a:t>
            </a:r>
            <a:r>
              <a:rPr lang="en-US" sz="2000" dirty="0" err="1" smtClean="0">
                <a:latin typeface="Arial (Body)"/>
              </a:rPr>
              <a:t>từ</a:t>
            </a:r>
            <a:r>
              <a:rPr lang="en-US" sz="2000" dirty="0" smtClean="0">
                <a:latin typeface="Arial (Body)"/>
              </a:rPr>
              <a:t> </a:t>
            </a:r>
            <a:r>
              <a:rPr lang="en-US" sz="2000" dirty="0" err="1" smtClean="0">
                <a:latin typeface="Arial (Body)"/>
              </a:rPr>
              <a:t>việc</a:t>
            </a:r>
            <a:r>
              <a:rPr lang="en-US" sz="2000" dirty="0" smtClean="0">
                <a:latin typeface="Arial (Body)"/>
              </a:rPr>
              <a:t> </a:t>
            </a:r>
            <a:r>
              <a:rPr lang="en-US" sz="2000" dirty="0" err="1" smtClean="0">
                <a:latin typeface="Arial (Body)"/>
              </a:rPr>
              <a:t>bán</a:t>
            </a:r>
            <a:r>
              <a:rPr lang="en-US" sz="2000" dirty="0" smtClean="0">
                <a:latin typeface="Arial (Body)"/>
              </a:rPr>
              <a:t>, thu </a:t>
            </a:r>
            <a:r>
              <a:rPr lang="en-US" sz="2000" dirty="0" err="1" smtClean="0">
                <a:latin typeface="Arial (Body)"/>
              </a:rPr>
              <a:t>hồi</a:t>
            </a:r>
            <a:r>
              <a:rPr lang="en-US" sz="2000" dirty="0" smtClean="0">
                <a:latin typeface="Arial (Body)"/>
              </a:rPr>
              <a:t> </a:t>
            </a:r>
            <a:r>
              <a:rPr lang="en-US" sz="2000" dirty="0" err="1" smtClean="0">
                <a:latin typeface="Arial (Body)"/>
              </a:rPr>
              <a:t>các</a:t>
            </a:r>
            <a:r>
              <a:rPr lang="en-US" sz="2000" dirty="0" smtClean="0">
                <a:latin typeface="Arial (Body)"/>
              </a:rPr>
              <a:t> </a:t>
            </a:r>
            <a:r>
              <a:rPr lang="en-US" sz="2000" dirty="0" err="1" smtClean="0">
                <a:latin typeface="Arial (Body)"/>
              </a:rPr>
              <a:t>khoản</a:t>
            </a:r>
            <a:r>
              <a:rPr lang="en-US" sz="2000" dirty="0" smtClean="0">
                <a:latin typeface="Arial (Body)"/>
              </a:rPr>
              <a:t> </a:t>
            </a:r>
            <a:r>
              <a:rPr lang="en-US" sz="2000" dirty="0" err="1" smtClean="0">
                <a:latin typeface="Arial (Body)"/>
              </a:rPr>
              <a:t>đầu</a:t>
            </a:r>
            <a:r>
              <a:rPr lang="en-US" sz="2000" dirty="0" smtClean="0">
                <a:latin typeface="Arial (Body)"/>
              </a:rPr>
              <a:t> </a:t>
            </a:r>
            <a:r>
              <a:rPr lang="en-US" sz="2000" dirty="0" err="1" smtClean="0">
                <a:latin typeface="Arial (Body)"/>
              </a:rPr>
              <a:t>tư</a:t>
            </a:r>
            <a:r>
              <a:rPr lang="en-US" sz="2000" dirty="0" smtClean="0">
                <a:latin typeface="Arial (Body)"/>
              </a:rPr>
              <a:t> </a:t>
            </a:r>
            <a:r>
              <a:rPr lang="en-US" sz="2000" dirty="0" err="1" smtClean="0">
                <a:latin typeface="Arial (Body)"/>
              </a:rPr>
              <a:t>tài</a:t>
            </a:r>
            <a:r>
              <a:rPr lang="en-US" sz="2000" dirty="0" smtClean="0">
                <a:latin typeface="Arial (Body)"/>
              </a:rPr>
              <a:t> chính (</a:t>
            </a:r>
            <a:r>
              <a:rPr lang="en-US" sz="2000" dirty="0" err="1" smtClean="0">
                <a:latin typeface="Arial (Body)"/>
              </a:rPr>
              <a:t>không</a:t>
            </a:r>
            <a:r>
              <a:rPr lang="en-US" sz="2000" dirty="0" smtClean="0">
                <a:latin typeface="Arial (Body)"/>
              </a:rPr>
              <a:t> bao </a:t>
            </a:r>
            <a:r>
              <a:rPr lang="en-US" sz="2000" dirty="0" err="1" smtClean="0">
                <a:latin typeface="Arial (Body)"/>
              </a:rPr>
              <a:t>gồm</a:t>
            </a:r>
            <a:r>
              <a:rPr lang="en-US" sz="2000" dirty="0" smtClean="0">
                <a:latin typeface="Arial (Body)"/>
              </a:rPr>
              <a:t> </a:t>
            </a:r>
            <a:r>
              <a:rPr lang="en-US" sz="2000" dirty="0" err="1" smtClean="0">
                <a:latin typeface="Arial (Body)"/>
              </a:rPr>
              <a:t>lãi</a:t>
            </a:r>
            <a:r>
              <a:rPr lang="en-US" sz="2000" dirty="0" smtClean="0">
                <a:latin typeface="Arial (Body)"/>
              </a:rPr>
              <a:t>, </a:t>
            </a:r>
            <a:r>
              <a:rPr lang="en-US" sz="2000" dirty="0" err="1" smtClean="0">
                <a:latin typeface="Arial (Body)"/>
              </a:rPr>
              <a:t>lỗ</a:t>
            </a:r>
            <a:r>
              <a:rPr lang="en-US" sz="2000" dirty="0" smtClean="0">
                <a:latin typeface="Arial (Body)"/>
              </a:rPr>
              <a:t> </a:t>
            </a:r>
            <a:r>
              <a:rPr lang="en-US" sz="2000" dirty="0" err="1" smtClean="0">
                <a:latin typeface="Arial (Body)"/>
              </a:rPr>
              <a:t>mua</a:t>
            </a:r>
            <a:r>
              <a:rPr lang="en-US" sz="2000" dirty="0" smtClean="0">
                <a:latin typeface="Arial (Body)"/>
              </a:rPr>
              <a:t> </a:t>
            </a:r>
            <a:r>
              <a:rPr lang="en-US" sz="2000" dirty="0" err="1" smtClean="0">
                <a:latin typeface="Arial (Body)"/>
              </a:rPr>
              <a:t>bán</a:t>
            </a:r>
            <a:r>
              <a:rPr lang="en-US" sz="2000" dirty="0" smtClean="0">
                <a:latin typeface="Arial (Body)"/>
              </a:rPr>
              <a:t> </a:t>
            </a:r>
            <a:r>
              <a:rPr lang="en-US" sz="2000" dirty="0" err="1" smtClean="0">
                <a:latin typeface="Arial (Body)"/>
              </a:rPr>
              <a:t>chứng</a:t>
            </a:r>
            <a:r>
              <a:rPr lang="en-US" sz="2000" dirty="0" smtClean="0">
                <a:latin typeface="Arial (Body)"/>
              </a:rPr>
              <a:t> </a:t>
            </a:r>
            <a:r>
              <a:rPr lang="en-US" sz="2000" dirty="0" err="1" smtClean="0">
                <a:latin typeface="Arial (Body)"/>
              </a:rPr>
              <a:t>khoán</a:t>
            </a:r>
            <a:r>
              <a:rPr lang="en-US" sz="2000" dirty="0" smtClean="0">
                <a:latin typeface="Arial (Body)"/>
              </a:rPr>
              <a:t> </a:t>
            </a:r>
            <a:r>
              <a:rPr lang="en-US" sz="2000" dirty="0" err="1" smtClean="0">
                <a:latin typeface="Arial (Body)"/>
              </a:rPr>
              <a:t>kinh</a:t>
            </a:r>
            <a:r>
              <a:rPr lang="en-US" sz="2000" dirty="0" smtClean="0">
                <a:latin typeface="Arial (Body)"/>
              </a:rPr>
              <a:t> </a:t>
            </a:r>
            <a:r>
              <a:rPr lang="en-US" sz="2000" dirty="0" err="1" smtClean="0">
                <a:latin typeface="Arial (Body)"/>
              </a:rPr>
              <a:t>doanh</a:t>
            </a:r>
            <a:r>
              <a:rPr lang="en-US" sz="2000" dirty="0" smtClean="0">
                <a:latin typeface="Arial (Body)"/>
              </a:rPr>
              <a:t>), </a:t>
            </a:r>
            <a:r>
              <a:rPr lang="en-US" sz="2000" dirty="0" err="1" smtClean="0">
                <a:latin typeface="Arial (Body)"/>
              </a:rPr>
              <a:t>như</a:t>
            </a:r>
            <a:r>
              <a:rPr lang="en-US" sz="2000" dirty="0" smtClean="0">
                <a:latin typeface="Arial (Body)"/>
              </a:rPr>
              <a:t>: </a:t>
            </a:r>
            <a:r>
              <a:rPr lang="en-US" sz="2000" dirty="0" err="1" smtClean="0">
                <a:latin typeface="Arial (Body)"/>
              </a:rPr>
              <a:t>Các</a:t>
            </a:r>
            <a:r>
              <a:rPr lang="en-US" sz="2000" dirty="0" smtClean="0">
                <a:latin typeface="Arial (Body)"/>
              </a:rPr>
              <a:t> </a:t>
            </a:r>
            <a:r>
              <a:rPr lang="en-US" sz="2000" dirty="0" err="1" smtClean="0">
                <a:latin typeface="Arial (Body)"/>
              </a:rPr>
              <a:t>khoản</a:t>
            </a:r>
            <a:r>
              <a:rPr lang="en-US" sz="2000" dirty="0" smtClean="0">
                <a:latin typeface="Arial (Body)"/>
              </a:rPr>
              <a:t> </a:t>
            </a:r>
            <a:r>
              <a:rPr lang="en-US" sz="2000" dirty="0" err="1" smtClean="0">
                <a:latin typeface="Arial (Body)"/>
              </a:rPr>
              <a:t>đầu</a:t>
            </a:r>
            <a:r>
              <a:rPr lang="en-US" sz="2000" dirty="0" smtClean="0">
                <a:latin typeface="Arial (Body)"/>
              </a:rPr>
              <a:t> </a:t>
            </a:r>
            <a:r>
              <a:rPr lang="en-US" sz="2000" dirty="0" err="1" smtClean="0">
                <a:latin typeface="Arial (Body)"/>
              </a:rPr>
              <a:t>tư</a:t>
            </a:r>
            <a:r>
              <a:rPr lang="en-US" sz="2000" dirty="0" smtClean="0">
                <a:latin typeface="Arial (Body)"/>
              </a:rPr>
              <a:t> </a:t>
            </a:r>
            <a:r>
              <a:rPr lang="en-US" sz="2000" dirty="0" err="1" smtClean="0">
                <a:latin typeface="Arial (Body)"/>
              </a:rPr>
              <a:t>vào</a:t>
            </a:r>
            <a:r>
              <a:rPr lang="en-US" sz="2000" dirty="0" smtClean="0">
                <a:latin typeface="Arial (Body)"/>
              </a:rPr>
              <a:t> </a:t>
            </a:r>
            <a:r>
              <a:rPr lang="en-US" sz="2000" dirty="0" err="1" smtClean="0">
                <a:latin typeface="Arial (Body)"/>
              </a:rPr>
              <a:t>công</a:t>
            </a:r>
            <a:r>
              <a:rPr lang="en-US" sz="2000" dirty="0" smtClean="0">
                <a:latin typeface="Arial (Body)"/>
              </a:rPr>
              <a:t> ty con, liên </a:t>
            </a:r>
            <a:r>
              <a:rPr lang="en-US" sz="2000" dirty="0" err="1" smtClean="0">
                <a:latin typeface="Arial (Body)"/>
              </a:rPr>
              <a:t>doanh</a:t>
            </a:r>
            <a:r>
              <a:rPr lang="en-US" sz="2000" dirty="0" smtClean="0">
                <a:latin typeface="Arial (Body)"/>
              </a:rPr>
              <a:t>, liên </a:t>
            </a:r>
            <a:r>
              <a:rPr lang="en-US" sz="2000" dirty="0" err="1" smtClean="0">
                <a:latin typeface="Arial (Body)"/>
              </a:rPr>
              <a:t>kết</a:t>
            </a:r>
            <a:r>
              <a:rPr lang="en-US" sz="2000" dirty="0" smtClean="0">
                <a:latin typeface="Arial (Body)"/>
              </a:rPr>
              <a:t>, </a:t>
            </a:r>
            <a:r>
              <a:rPr lang="en-US" sz="2000" dirty="0" err="1" smtClean="0">
                <a:latin typeface="Arial (Body)"/>
              </a:rPr>
              <a:t>đầu</a:t>
            </a:r>
            <a:r>
              <a:rPr lang="en-US" sz="2000" dirty="0" smtClean="0">
                <a:latin typeface="Arial (Body)"/>
              </a:rPr>
              <a:t> </a:t>
            </a:r>
            <a:r>
              <a:rPr lang="en-US" sz="2000" dirty="0" err="1" smtClean="0">
                <a:latin typeface="Arial (Body)"/>
              </a:rPr>
              <a:t>tư</a:t>
            </a:r>
            <a:r>
              <a:rPr lang="en-US" sz="2000" dirty="0" smtClean="0">
                <a:latin typeface="Arial (Body)"/>
              </a:rPr>
              <a:t> </a:t>
            </a:r>
            <a:r>
              <a:rPr lang="en-US" sz="2000" dirty="0" err="1" smtClean="0">
                <a:latin typeface="Arial (Body)"/>
              </a:rPr>
              <a:t>khác</a:t>
            </a:r>
            <a:r>
              <a:rPr lang="en-US" sz="2000" dirty="0" smtClean="0">
                <a:latin typeface="Arial (Body)"/>
              </a:rPr>
              <a:t>; </a:t>
            </a:r>
            <a:r>
              <a:rPr lang="en-US" sz="2000" dirty="0" err="1" smtClean="0">
                <a:latin typeface="Arial (Body)"/>
              </a:rPr>
              <a:t>Các</a:t>
            </a:r>
            <a:r>
              <a:rPr lang="en-US" sz="2000" dirty="0" smtClean="0">
                <a:latin typeface="Arial (Body)"/>
              </a:rPr>
              <a:t> </a:t>
            </a:r>
            <a:r>
              <a:rPr lang="en-US" sz="2000" dirty="0" err="1" smtClean="0">
                <a:latin typeface="Arial (Body)"/>
              </a:rPr>
              <a:t>khoản</a:t>
            </a:r>
            <a:r>
              <a:rPr lang="en-US" sz="2000" dirty="0" smtClean="0">
                <a:latin typeface="Arial (Body)"/>
              </a:rPr>
              <a:t> </a:t>
            </a:r>
            <a:r>
              <a:rPr lang="en-US" sz="2000" dirty="0" err="1" smtClean="0">
                <a:latin typeface="Arial (Body)"/>
              </a:rPr>
              <a:t>đầu</a:t>
            </a:r>
            <a:r>
              <a:rPr lang="en-US" sz="2000" dirty="0" smtClean="0">
                <a:latin typeface="Arial (Body)"/>
              </a:rPr>
              <a:t> </a:t>
            </a:r>
            <a:r>
              <a:rPr lang="en-US" sz="2000" dirty="0" err="1" smtClean="0">
                <a:latin typeface="Arial (Body)"/>
              </a:rPr>
              <a:t>tư</a:t>
            </a:r>
            <a:r>
              <a:rPr lang="en-US" sz="2000" dirty="0" smtClean="0">
                <a:latin typeface="Arial (Body)"/>
              </a:rPr>
              <a:t> </a:t>
            </a:r>
            <a:r>
              <a:rPr lang="en-US" sz="2000" dirty="0" err="1" smtClean="0">
                <a:latin typeface="Arial (Body)"/>
              </a:rPr>
              <a:t>nắm</a:t>
            </a:r>
            <a:r>
              <a:rPr lang="en-US" sz="2000" dirty="0" smtClean="0">
                <a:latin typeface="Arial (Body)"/>
              </a:rPr>
              <a:t> </a:t>
            </a:r>
            <a:r>
              <a:rPr lang="en-US" sz="2000" dirty="0" err="1" smtClean="0">
                <a:latin typeface="Arial (Body)"/>
              </a:rPr>
              <a:t>giữ</a:t>
            </a:r>
            <a:r>
              <a:rPr lang="en-US" sz="2000" dirty="0" smtClean="0">
                <a:latin typeface="Arial (Body)"/>
              </a:rPr>
              <a:t> </a:t>
            </a:r>
            <a:r>
              <a:rPr lang="en-US" sz="2000" dirty="0" err="1" smtClean="0">
                <a:latin typeface="Arial (Body)"/>
              </a:rPr>
              <a:t>đến</a:t>
            </a:r>
            <a:r>
              <a:rPr lang="en-US" sz="2000" dirty="0" smtClean="0">
                <a:latin typeface="Arial (Body)"/>
              </a:rPr>
              <a:t> </a:t>
            </a:r>
            <a:r>
              <a:rPr lang="en-US" sz="2000" dirty="0" err="1" smtClean="0">
                <a:latin typeface="Arial (Body)"/>
              </a:rPr>
              <a:t>ngày</a:t>
            </a:r>
            <a:r>
              <a:rPr lang="en-US" sz="2000" dirty="0" smtClean="0">
                <a:latin typeface="Arial (Body)"/>
              </a:rPr>
              <a:t> </a:t>
            </a:r>
            <a:r>
              <a:rPr lang="en-US" sz="2000" dirty="0" err="1" smtClean="0">
                <a:latin typeface="Arial (Body)"/>
              </a:rPr>
              <a:t>đáo</a:t>
            </a:r>
            <a:r>
              <a:rPr lang="en-US" sz="2000" dirty="0" smtClean="0">
                <a:latin typeface="Arial (Body)"/>
              </a:rPr>
              <a:t> </a:t>
            </a:r>
            <a:r>
              <a:rPr lang="en-US" sz="2000" dirty="0" err="1" smtClean="0">
                <a:latin typeface="Arial (Body)"/>
              </a:rPr>
              <a:t>hạn</a:t>
            </a:r>
            <a:r>
              <a:rPr lang="en-US" sz="2000" dirty="0" smtClean="0">
                <a:latin typeface="Arial (Body)"/>
              </a:rPr>
              <a:t>; </a:t>
            </a:r>
          </a:p>
          <a:p>
            <a:pPr algn="just"/>
            <a:r>
              <a:rPr lang="en-US" sz="2000" dirty="0" smtClean="0">
                <a:latin typeface="Arial (Body)"/>
              </a:rPr>
              <a:t>+ </a:t>
            </a:r>
            <a:r>
              <a:rPr lang="en-US" sz="2000" dirty="0" err="1" smtClean="0">
                <a:latin typeface="Arial (Body)"/>
              </a:rPr>
              <a:t>Lãi</a:t>
            </a:r>
            <a:r>
              <a:rPr lang="en-US" sz="2000" dirty="0" smtClean="0">
                <a:latin typeface="Arial (Body)"/>
              </a:rPr>
              <a:t> </a:t>
            </a:r>
            <a:r>
              <a:rPr lang="en-US" sz="2000" dirty="0" err="1" smtClean="0">
                <a:latin typeface="Arial (Body)"/>
              </a:rPr>
              <a:t>cho</a:t>
            </a:r>
            <a:r>
              <a:rPr lang="en-US" sz="2000" dirty="0" smtClean="0">
                <a:latin typeface="Arial (Body)"/>
              </a:rPr>
              <a:t> </a:t>
            </a:r>
            <a:r>
              <a:rPr lang="en-US" sz="2000" dirty="0" err="1" smtClean="0">
                <a:latin typeface="Arial (Body)"/>
              </a:rPr>
              <a:t>vay</a:t>
            </a:r>
            <a:r>
              <a:rPr lang="en-US" sz="2000" dirty="0" smtClean="0">
                <a:latin typeface="Arial (Body)"/>
              </a:rPr>
              <a:t>, </a:t>
            </a:r>
            <a:r>
              <a:rPr lang="en-US" sz="2000" dirty="0" err="1" smtClean="0">
                <a:latin typeface="Arial (Body)"/>
              </a:rPr>
              <a:t>lãi</a:t>
            </a:r>
            <a:r>
              <a:rPr lang="en-US" sz="2000" dirty="0" smtClean="0">
                <a:latin typeface="Arial (Body)"/>
              </a:rPr>
              <a:t> </a:t>
            </a:r>
            <a:r>
              <a:rPr lang="en-US" sz="2000" dirty="0" err="1" smtClean="0">
                <a:latin typeface="Arial (Body)"/>
              </a:rPr>
              <a:t>tiền</a:t>
            </a:r>
            <a:r>
              <a:rPr lang="en-US" sz="2000" dirty="0" smtClean="0">
                <a:latin typeface="Arial (Body)"/>
              </a:rPr>
              <a:t> </a:t>
            </a:r>
            <a:r>
              <a:rPr lang="en-US" sz="2000" dirty="0" err="1" smtClean="0">
                <a:latin typeface="Arial (Body)"/>
              </a:rPr>
              <a:t>gửi</a:t>
            </a:r>
            <a:r>
              <a:rPr lang="en-US" sz="2000" dirty="0" smtClean="0">
                <a:latin typeface="Arial (Body)"/>
              </a:rPr>
              <a:t>, </a:t>
            </a:r>
            <a:r>
              <a:rPr lang="en-US" sz="2000" dirty="0" err="1" smtClean="0">
                <a:latin typeface="Arial (Body)"/>
              </a:rPr>
              <a:t>cổ</a:t>
            </a:r>
            <a:r>
              <a:rPr lang="en-US" sz="2000" dirty="0" smtClean="0">
                <a:latin typeface="Arial (Body)"/>
              </a:rPr>
              <a:t> </a:t>
            </a:r>
            <a:r>
              <a:rPr lang="en-US" sz="2000" dirty="0" err="1" smtClean="0">
                <a:latin typeface="Arial (Body)"/>
              </a:rPr>
              <a:t>tức</a:t>
            </a:r>
            <a:r>
              <a:rPr lang="en-US" sz="2000" dirty="0" smtClean="0">
                <a:latin typeface="Arial (Body)"/>
              </a:rPr>
              <a:t> và </a:t>
            </a:r>
            <a:r>
              <a:rPr lang="en-US" sz="2000" dirty="0" err="1" smtClean="0">
                <a:latin typeface="Arial (Body)"/>
              </a:rPr>
              <a:t>lợi</a:t>
            </a:r>
            <a:r>
              <a:rPr lang="en-US" sz="2000" dirty="0" smtClean="0">
                <a:latin typeface="Arial (Body)"/>
              </a:rPr>
              <a:t> </a:t>
            </a:r>
            <a:r>
              <a:rPr lang="en-US" sz="2000" dirty="0" err="1" smtClean="0">
                <a:latin typeface="Arial (Body)"/>
              </a:rPr>
              <a:t>nhuận</a:t>
            </a:r>
            <a:r>
              <a:rPr lang="en-US" sz="2000" dirty="0" smtClean="0">
                <a:latin typeface="Arial (Body)"/>
              </a:rPr>
              <a:t> </a:t>
            </a:r>
            <a:r>
              <a:rPr lang="en-US" sz="2000" dirty="0" err="1" smtClean="0">
                <a:latin typeface="Arial (Body)"/>
              </a:rPr>
              <a:t>được</a:t>
            </a:r>
            <a:r>
              <a:rPr lang="en-US" sz="2000" dirty="0" smtClean="0">
                <a:latin typeface="Arial (Body)"/>
              </a:rPr>
              <a:t> </a:t>
            </a:r>
            <a:r>
              <a:rPr lang="en-US" sz="2000" dirty="0" err="1" smtClean="0">
                <a:latin typeface="Arial (Body)"/>
              </a:rPr>
              <a:t>chia</a:t>
            </a:r>
            <a:r>
              <a:rPr lang="en-US" sz="2000" dirty="0" smtClean="0">
                <a:latin typeface="Arial (Body)"/>
              </a:rPr>
              <a:t>. </a:t>
            </a:r>
            <a:endParaRPr lang="en-US" sz="20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46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23528" y="1772816"/>
            <a:ext cx="8534400" cy="477053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sz="4800" b="1" dirty="0" smtClean="0">
              <a:latin typeface="Arial" pitchFamily="34" charset="0"/>
              <a:cs typeface="Arial" pitchFamily="34" charset="0"/>
            </a:endParaRPr>
          </a:p>
          <a:p>
            <a:pPr algn="ctr"/>
            <a:r>
              <a:rPr lang="en-US" sz="4800" b="1" dirty="0" err="1" smtClean="0">
                <a:latin typeface="Arial" pitchFamily="34" charset="0"/>
                <a:cs typeface="Arial" pitchFamily="34" charset="0"/>
              </a:rPr>
              <a:t>Phần</a:t>
            </a:r>
            <a:r>
              <a:rPr lang="en-US" sz="4800" b="1" dirty="0" smtClean="0">
                <a:latin typeface="Arial" pitchFamily="34" charset="0"/>
                <a:cs typeface="Arial" pitchFamily="34" charset="0"/>
              </a:rPr>
              <a:t> 3</a:t>
            </a:r>
          </a:p>
          <a:p>
            <a:pPr algn="ctr"/>
            <a:r>
              <a:rPr lang="en-US" sz="4800" b="1" dirty="0" err="1" smtClean="0">
                <a:latin typeface="Arial" pitchFamily="34" charset="0"/>
                <a:cs typeface="Arial" pitchFamily="34" charset="0"/>
              </a:rPr>
              <a:t>Một</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số</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thay</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đổi</a:t>
            </a:r>
            <a:r>
              <a:rPr lang="en-US" sz="4800" b="1" dirty="0" smtClean="0">
                <a:latin typeface="Arial" pitchFamily="34" charset="0"/>
                <a:cs typeface="Arial" pitchFamily="34" charset="0"/>
              </a:rPr>
              <a:t> </a:t>
            </a:r>
          </a:p>
          <a:p>
            <a:pPr algn="ctr"/>
            <a:r>
              <a:rPr lang="en-US" sz="4800" b="1" dirty="0" err="1" smtClean="0">
                <a:latin typeface="Arial" pitchFamily="34" charset="0"/>
                <a:cs typeface="Arial" pitchFamily="34" charset="0"/>
              </a:rPr>
              <a:t>trong</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phương</a:t>
            </a:r>
            <a:r>
              <a:rPr lang="en-US" sz="4800" b="1" dirty="0" smtClean="0">
                <a:latin typeface="Arial" pitchFamily="34" charset="0"/>
                <a:cs typeface="Arial" pitchFamily="34" charset="0"/>
              </a:rPr>
              <a:t> </a:t>
            </a:r>
            <a:r>
              <a:rPr lang="en-US" sz="4800" b="1" dirty="0" err="1" smtClean="0">
                <a:latin typeface="Arial" pitchFamily="34" charset="0"/>
                <a:cs typeface="Arial" pitchFamily="34" charset="0"/>
              </a:rPr>
              <a:t>pháp</a:t>
            </a:r>
            <a:r>
              <a:rPr lang="en-US" sz="4800" b="1" dirty="0" smtClean="0">
                <a:latin typeface="Arial" pitchFamily="34" charset="0"/>
                <a:cs typeface="Arial" pitchFamily="34" charset="0"/>
              </a:rPr>
              <a:t> kế toán</a:t>
            </a:r>
          </a:p>
          <a:p>
            <a:pPr algn="ctr"/>
            <a:endParaRPr lang="en-US" sz="3200" b="1" dirty="0" smtClean="0">
              <a:latin typeface="Arial" pitchFamily="34" charset="0"/>
              <a:cs typeface="Arial" pitchFamily="34" charset="0"/>
            </a:endParaRPr>
          </a:p>
          <a:p>
            <a:pPr algn="ctr"/>
            <a:endParaRPr lang="en-US" sz="3200" b="1" dirty="0" smtClean="0">
              <a:latin typeface="Arial" pitchFamily="34" charset="0"/>
              <a:cs typeface="Arial" pitchFamily="34" charset="0"/>
            </a:endParaRPr>
          </a:p>
          <a:p>
            <a:pPr algn="ctr"/>
            <a:endParaRPr lang="en-US" sz="4800" b="1" dirty="0">
              <a:latin typeface="Arial" pitchFamily="34" charset="0"/>
              <a:cs typeface="Arial" pitchFamily="34" charset="0"/>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47</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700808"/>
            <a:ext cx="8534400" cy="47859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dirty="0" smtClean="0">
                <a:solidFill>
                  <a:srgbClr val="FF0000"/>
                </a:solidFill>
              </a:rPr>
              <a:t>KẾ TOÁN TIỀN VÀ CHÊNH LỆCH TỶ GIÁ HỐI ĐOÁI</a:t>
            </a:r>
          </a:p>
          <a:p>
            <a:pPr algn="ctr"/>
            <a:endParaRPr lang="en-US" sz="2000" b="1" dirty="0" smtClean="0">
              <a:solidFill>
                <a:srgbClr val="FF0000"/>
              </a:solidFill>
            </a:endParaRPr>
          </a:p>
          <a:p>
            <a:pPr marL="571500" indent="-571500" algn="just">
              <a:buAutoNum type="romanUcPeriod"/>
            </a:pPr>
            <a:r>
              <a:rPr lang="en-US" sz="2800" dirty="0" smtClean="0">
                <a:solidFill>
                  <a:srgbClr val="FF0000"/>
                </a:solidFill>
                <a:latin typeface="Arial (Body)"/>
              </a:rPr>
              <a:t>Kế toán </a:t>
            </a:r>
            <a:r>
              <a:rPr lang="en-US" sz="2800" dirty="0" err="1" smtClean="0">
                <a:solidFill>
                  <a:srgbClr val="FF0000"/>
                </a:solidFill>
                <a:latin typeface="Arial (Body)"/>
              </a:rPr>
              <a:t>tiền</a:t>
            </a:r>
            <a:endParaRPr lang="en-US" sz="2800" dirty="0" smtClean="0">
              <a:solidFill>
                <a:srgbClr val="FF0000"/>
              </a:solidFill>
              <a:latin typeface="Arial (Body)"/>
            </a:endParaRPr>
          </a:p>
          <a:p>
            <a:pPr marL="571500" indent="-571500" algn="just">
              <a:buAutoNum type="romanUcPeriod"/>
            </a:pPr>
            <a:endParaRPr lang="en-US" sz="2000" dirty="0" smtClean="0">
              <a:solidFill>
                <a:srgbClr val="FF0000"/>
              </a:solidFill>
              <a:latin typeface="Arial (Body)"/>
            </a:endParaRPr>
          </a:p>
          <a:p>
            <a:pPr marL="514350" indent="-514350" algn="just">
              <a:buAutoNum type="arabicPeriod"/>
            </a:pPr>
            <a:r>
              <a:rPr lang="en-US" sz="1900" dirty="0" err="1" smtClean="0">
                <a:solidFill>
                  <a:schemeClr val="tx1"/>
                </a:solidFill>
                <a:latin typeface="Arial (Body)"/>
              </a:rPr>
              <a:t>Phải</a:t>
            </a:r>
            <a:r>
              <a:rPr lang="en-US" sz="1900" dirty="0" smtClean="0">
                <a:solidFill>
                  <a:schemeClr val="tx1"/>
                </a:solidFill>
                <a:latin typeface="Arial (Body)"/>
              </a:rPr>
              <a:t> </a:t>
            </a:r>
            <a:r>
              <a:rPr lang="en-US" sz="1900" dirty="0" err="1" smtClean="0">
                <a:solidFill>
                  <a:schemeClr val="tx1"/>
                </a:solidFill>
                <a:latin typeface="Arial (Body)"/>
              </a:rPr>
              <a:t>theo</a:t>
            </a:r>
            <a:r>
              <a:rPr lang="en-US" sz="1900" dirty="0" smtClean="0">
                <a:solidFill>
                  <a:schemeClr val="tx1"/>
                </a:solidFill>
                <a:latin typeface="Arial (Body)"/>
              </a:rPr>
              <a:t> </a:t>
            </a:r>
            <a:r>
              <a:rPr lang="en-US" sz="1900" dirty="0" err="1" smtClean="0">
                <a:solidFill>
                  <a:schemeClr val="tx1"/>
                </a:solidFill>
                <a:latin typeface="Arial (Body)"/>
              </a:rPr>
              <a:t>dõi</a:t>
            </a:r>
            <a:r>
              <a:rPr lang="en-US" sz="1900" dirty="0" smtClean="0">
                <a:solidFill>
                  <a:schemeClr val="tx1"/>
                </a:solidFill>
                <a:latin typeface="Arial (Body)"/>
              </a:rPr>
              <a:t> </a:t>
            </a:r>
            <a:r>
              <a:rPr lang="en-US" sz="1900" dirty="0" err="1" smtClean="0">
                <a:solidFill>
                  <a:schemeClr val="tx1"/>
                </a:solidFill>
                <a:latin typeface="Arial (Body)"/>
              </a:rPr>
              <a:t>riêng</a:t>
            </a:r>
            <a:r>
              <a:rPr lang="en-US" sz="1900" dirty="0" smtClean="0">
                <a:solidFill>
                  <a:schemeClr val="tx1"/>
                </a:solidFill>
                <a:latin typeface="Arial (Body)"/>
              </a:rPr>
              <a:t> </a:t>
            </a:r>
            <a:r>
              <a:rPr lang="en-US" sz="1900" dirty="0" err="1" smtClean="0">
                <a:solidFill>
                  <a:schemeClr val="tx1"/>
                </a:solidFill>
                <a:latin typeface="Arial (Body)"/>
              </a:rPr>
              <a:t>tiền</a:t>
            </a:r>
            <a:r>
              <a:rPr lang="en-US" sz="1900" dirty="0" smtClean="0">
                <a:solidFill>
                  <a:schemeClr val="tx1"/>
                </a:solidFill>
                <a:latin typeface="Arial (Body)"/>
              </a:rPr>
              <a:t> </a:t>
            </a:r>
            <a:r>
              <a:rPr lang="en-US" sz="1900" dirty="0" err="1" smtClean="0">
                <a:solidFill>
                  <a:schemeClr val="tx1"/>
                </a:solidFill>
                <a:latin typeface="Arial (Body)"/>
              </a:rPr>
              <a:t>theo</a:t>
            </a:r>
            <a:r>
              <a:rPr lang="en-US" sz="1900" dirty="0" smtClean="0">
                <a:solidFill>
                  <a:schemeClr val="tx1"/>
                </a:solidFill>
                <a:latin typeface="Arial (Body)"/>
              </a:rPr>
              <a:t> </a:t>
            </a:r>
            <a:r>
              <a:rPr lang="en-US" sz="1900" dirty="0" err="1" smtClean="0">
                <a:solidFill>
                  <a:schemeClr val="tx1"/>
                </a:solidFill>
                <a:latin typeface="Arial (Body)"/>
              </a:rPr>
              <a:t>từng</a:t>
            </a:r>
            <a:r>
              <a:rPr lang="en-US" sz="1900" dirty="0" smtClean="0">
                <a:solidFill>
                  <a:schemeClr val="tx1"/>
                </a:solidFill>
                <a:latin typeface="Arial (Body)"/>
              </a:rPr>
              <a:t> </a:t>
            </a:r>
            <a:r>
              <a:rPr lang="en-US" sz="1900" dirty="0" err="1" smtClean="0">
                <a:solidFill>
                  <a:schemeClr val="tx1"/>
                </a:solidFill>
                <a:latin typeface="Arial (Body)"/>
              </a:rPr>
              <a:t>loại</a:t>
            </a:r>
            <a:r>
              <a:rPr lang="en-US" sz="1900" dirty="0" smtClean="0">
                <a:solidFill>
                  <a:schemeClr val="tx1"/>
                </a:solidFill>
                <a:latin typeface="Arial (Body)"/>
              </a:rPr>
              <a:t> </a:t>
            </a:r>
            <a:r>
              <a:rPr lang="en-US" sz="1900" dirty="0" err="1" smtClean="0">
                <a:solidFill>
                  <a:schemeClr val="tx1"/>
                </a:solidFill>
                <a:latin typeface="Arial (Body)"/>
              </a:rPr>
              <a:t>nguyên</a:t>
            </a:r>
            <a:r>
              <a:rPr lang="en-US" sz="1900" dirty="0" smtClean="0">
                <a:solidFill>
                  <a:schemeClr val="tx1"/>
                </a:solidFill>
                <a:latin typeface="Arial (Body)"/>
              </a:rPr>
              <a:t> </a:t>
            </a:r>
            <a:r>
              <a:rPr lang="en-US" sz="1900" dirty="0" err="1" smtClean="0">
                <a:solidFill>
                  <a:schemeClr val="tx1"/>
                </a:solidFill>
                <a:latin typeface="Arial (Body)"/>
              </a:rPr>
              <a:t>tệ</a:t>
            </a:r>
            <a:r>
              <a:rPr lang="en-US" sz="1900" dirty="0" smtClean="0">
                <a:solidFill>
                  <a:schemeClr val="tx1"/>
                </a:solidFill>
                <a:latin typeface="Arial (Body)"/>
              </a:rPr>
              <a:t>;</a:t>
            </a:r>
          </a:p>
          <a:p>
            <a:pPr marL="514350" indent="-514350" algn="just">
              <a:buAutoNum type="arabicPeriod"/>
            </a:pPr>
            <a:r>
              <a:rPr lang="en-US" sz="1900" dirty="0" err="1" smtClean="0">
                <a:solidFill>
                  <a:schemeClr val="tx1"/>
                </a:solidFill>
                <a:latin typeface="Arial (Body)"/>
              </a:rPr>
              <a:t>Phải</a:t>
            </a:r>
            <a:r>
              <a:rPr lang="en-US" sz="1900" dirty="0" smtClean="0">
                <a:solidFill>
                  <a:schemeClr val="tx1"/>
                </a:solidFill>
                <a:latin typeface="Arial (Body)"/>
              </a:rPr>
              <a:t> </a:t>
            </a:r>
            <a:r>
              <a:rPr lang="en-US" sz="1900" dirty="0" err="1" smtClean="0">
                <a:solidFill>
                  <a:schemeClr val="tx1"/>
                </a:solidFill>
                <a:latin typeface="Arial (Body)"/>
              </a:rPr>
              <a:t>theo</a:t>
            </a:r>
            <a:r>
              <a:rPr lang="en-US" sz="1900" dirty="0" smtClean="0">
                <a:solidFill>
                  <a:schemeClr val="tx1"/>
                </a:solidFill>
                <a:latin typeface="Arial (Body)"/>
              </a:rPr>
              <a:t> </a:t>
            </a:r>
            <a:r>
              <a:rPr lang="en-US" sz="1900" dirty="0" err="1" smtClean="0">
                <a:solidFill>
                  <a:schemeClr val="tx1"/>
                </a:solidFill>
                <a:latin typeface="Arial (Body)"/>
              </a:rPr>
              <a:t>dõi</a:t>
            </a:r>
            <a:r>
              <a:rPr lang="en-US" sz="1900" dirty="0" smtClean="0">
                <a:solidFill>
                  <a:schemeClr val="tx1"/>
                </a:solidFill>
                <a:latin typeface="Arial (Body)"/>
              </a:rPr>
              <a:t> chi </a:t>
            </a:r>
            <a:r>
              <a:rPr lang="en-US" sz="1900" dirty="0" err="1" smtClean="0">
                <a:solidFill>
                  <a:schemeClr val="tx1"/>
                </a:solidFill>
                <a:latin typeface="Arial (Body)"/>
              </a:rPr>
              <a:t>tiết</a:t>
            </a:r>
            <a:r>
              <a:rPr lang="en-US" sz="1900" dirty="0" smtClean="0">
                <a:solidFill>
                  <a:schemeClr val="tx1"/>
                </a:solidFill>
                <a:latin typeface="Arial (Body)"/>
              </a:rPr>
              <a:t> và </a:t>
            </a:r>
            <a:r>
              <a:rPr lang="en-US" sz="1900" dirty="0" err="1" smtClean="0">
                <a:solidFill>
                  <a:schemeClr val="tx1"/>
                </a:solidFill>
                <a:latin typeface="Arial (Body)"/>
              </a:rPr>
              <a:t>xác</a:t>
            </a:r>
            <a:r>
              <a:rPr lang="en-US" sz="1900" dirty="0" smtClean="0">
                <a:solidFill>
                  <a:schemeClr val="tx1"/>
                </a:solidFill>
                <a:latin typeface="Arial (Body)"/>
              </a:rPr>
              <a:t> </a:t>
            </a:r>
            <a:r>
              <a:rPr lang="en-US" sz="1900" dirty="0" err="1" smtClean="0">
                <a:solidFill>
                  <a:schemeClr val="tx1"/>
                </a:solidFill>
                <a:latin typeface="Arial (Body)"/>
              </a:rPr>
              <a:t>định</a:t>
            </a:r>
            <a:r>
              <a:rPr lang="en-US" sz="1900" dirty="0" smtClean="0">
                <a:solidFill>
                  <a:schemeClr val="tx1"/>
                </a:solidFill>
                <a:latin typeface="Arial (Body)"/>
              </a:rPr>
              <a:t> </a:t>
            </a:r>
            <a:r>
              <a:rPr lang="en-US" sz="1900" dirty="0" err="1" smtClean="0">
                <a:solidFill>
                  <a:schemeClr val="tx1"/>
                </a:solidFill>
                <a:latin typeface="Arial (Body)"/>
              </a:rPr>
              <a:t>các</a:t>
            </a:r>
            <a:r>
              <a:rPr lang="en-US" sz="1900" dirty="0" smtClean="0">
                <a:solidFill>
                  <a:schemeClr val="tx1"/>
                </a:solidFill>
                <a:latin typeface="Arial (Body)"/>
              </a:rPr>
              <a:t> </a:t>
            </a:r>
            <a:r>
              <a:rPr lang="en-US" sz="1900" dirty="0" err="1" smtClean="0">
                <a:solidFill>
                  <a:schemeClr val="tx1"/>
                </a:solidFill>
                <a:latin typeface="Arial (Body)"/>
              </a:rPr>
              <a:t>khoản</a:t>
            </a:r>
            <a:r>
              <a:rPr lang="en-US" sz="1900" dirty="0" smtClean="0">
                <a:solidFill>
                  <a:schemeClr val="tx1"/>
                </a:solidFill>
                <a:latin typeface="Arial (Body)"/>
              </a:rPr>
              <a:t> </a:t>
            </a:r>
            <a:r>
              <a:rPr lang="en-US" sz="1900" dirty="0" err="1" smtClean="0">
                <a:solidFill>
                  <a:schemeClr val="tx1"/>
                </a:solidFill>
                <a:latin typeface="Arial (Body)"/>
              </a:rPr>
              <a:t>thỏa</a:t>
            </a:r>
            <a:r>
              <a:rPr lang="en-US" sz="1900" dirty="0" smtClean="0">
                <a:solidFill>
                  <a:schemeClr val="tx1"/>
                </a:solidFill>
                <a:latin typeface="Arial (Body)"/>
              </a:rPr>
              <a:t> </a:t>
            </a:r>
            <a:r>
              <a:rPr lang="en-US" sz="1900" dirty="0" err="1" smtClean="0">
                <a:solidFill>
                  <a:schemeClr val="tx1"/>
                </a:solidFill>
                <a:latin typeface="Arial (Body)"/>
              </a:rPr>
              <a:t>mãn</a:t>
            </a:r>
            <a:r>
              <a:rPr lang="en-US" sz="1900" dirty="0" smtClean="0">
                <a:solidFill>
                  <a:schemeClr val="tx1"/>
                </a:solidFill>
                <a:latin typeface="Arial (Body)"/>
              </a:rPr>
              <a:t> </a:t>
            </a:r>
            <a:r>
              <a:rPr lang="en-US" sz="1900" dirty="0" err="1" smtClean="0">
                <a:solidFill>
                  <a:schemeClr val="tx1"/>
                </a:solidFill>
                <a:latin typeface="Arial (Body)"/>
              </a:rPr>
              <a:t>định</a:t>
            </a:r>
            <a:r>
              <a:rPr lang="en-US" sz="1900" dirty="0" smtClean="0">
                <a:solidFill>
                  <a:schemeClr val="tx1"/>
                </a:solidFill>
                <a:latin typeface="Arial (Body)"/>
              </a:rPr>
              <a:t> </a:t>
            </a:r>
            <a:r>
              <a:rPr lang="en-US" sz="1900" dirty="0" err="1" smtClean="0">
                <a:solidFill>
                  <a:schemeClr val="tx1"/>
                </a:solidFill>
                <a:latin typeface="Arial (Body)"/>
              </a:rPr>
              <a:t>nghĩa</a:t>
            </a:r>
            <a:r>
              <a:rPr lang="en-US" sz="1900" dirty="0" smtClean="0">
                <a:solidFill>
                  <a:schemeClr val="tx1"/>
                </a:solidFill>
                <a:latin typeface="Arial (Body)"/>
              </a:rPr>
              <a:t> </a:t>
            </a:r>
            <a:r>
              <a:rPr lang="en-US" sz="1900" dirty="0" err="1" smtClean="0">
                <a:solidFill>
                  <a:schemeClr val="tx1"/>
                </a:solidFill>
                <a:latin typeface="Arial (Body)"/>
              </a:rPr>
              <a:t>tương</a:t>
            </a:r>
            <a:r>
              <a:rPr lang="en-US" sz="1900" dirty="0" smtClean="0">
                <a:solidFill>
                  <a:schemeClr val="tx1"/>
                </a:solidFill>
                <a:latin typeface="Arial (Body)"/>
              </a:rPr>
              <a:t> </a:t>
            </a:r>
            <a:r>
              <a:rPr lang="en-US" sz="1900" dirty="0" err="1" smtClean="0">
                <a:solidFill>
                  <a:schemeClr val="tx1"/>
                </a:solidFill>
                <a:latin typeface="Arial (Body)"/>
              </a:rPr>
              <a:t>đương</a:t>
            </a:r>
            <a:r>
              <a:rPr lang="en-US" sz="1900" dirty="0" smtClean="0">
                <a:solidFill>
                  <a:schemeClr val="tx1"/>
                </a:solidFill>
                <a:latin typeface="Arial (Body)"/>
              </a:rPr>
              <a:t> </a:t>
            </a:r>
            <a:r>
              <a:rPr lang="en-US" sz="1900" dirty="0" err="1" smtClean="0">
                <a:solidFill>
                  <a:schemeClr val="tx1"/>
                </a:solidFill>
                <a:latin typeface="Arial (Body)"/>
              </a:rPr>
              <a:t>tiền</a:t>
            </a:r>
            <a:r>
              <a:rPr lang="en-US" sz="1900" dirty="0" smtClean="0">
                <a:solidFill>
                  <a:schemeClr val="tx1"/>
                </a:solidFill>
                <a:latin typeface="Arial (Body)"/>
              </a:rPr>
              <a:t> </a:t>
            </a:r>
            <a:r>
              <a:rPr lang="en-US" sz="1900" dirty="0" err="1" smtClean="0">
                <a:solidFill>
                  <a:schemeClr val="tx1"/>
                </a:solidFill>
                <a:latin typeface="Arial (Body)"/>
              </a:rPr>
              <a:t>để</a:t>
            </a:r>
            <a:r>
              <a:rPr lang="en-US" sz="1900" dirty="0" smtClean="0">
                <a:solidFill>
                  <a:schemeClr val="tx1"/>
                </a:solidFill>
                <a:latin typeface="Arial (Body)"/>
              </a:rPr>
              <a:t> </a:t>
            </a:r>
            <a:r>
              <a:rPr lang="en-US" sz="1900" dirty="0" err="1" smtClean="0">
                <a:solidFill>
                  <a:schemeClr val="tx1"/>
                </a:solidFill>
                <a:latin typeface="Arial (Body)"/>
              </a:rPr>
              <a:t>trình</a:t>
            </a:r>
            <a:r>
              <a:rPr lang="en-US" sz="1900" dirty="0" smtClean="0">
                <a:solidFill>
                  <a:schemeClr val="tx1"/>
                </a:solidFill>
                <a:latin typeface="Arial (Body)"/>
              </a:rPr>
              <a:t> </a:t>
            </a:r>
            <a:r>
              <a:rPr lang="en-US" sz="1900" dirty="0" err="1" smtClean="0">
                <a:solidFill>
                  <a:schemeClr val="tx1"/>
                </a:solidFill>
                <a:latin typeface="Arial (Body)"/>
              </a:rPr>
              <a:t>bày</a:t>
            </a:r>
            <a:r>
              <a:rPr lang="en-US" sz="1900" dirty="0" smtClean="0">
                <a:solidFill>
                  <a:schemeClr val="tx1"/>
                </a:solidFill>
                <a:latin typeface="Arial (Body)"/>
              </a:rPr>
              <a:t> BCTC </a:t>
            </a:r>
            <a:r>
              <a:rPr lang="en-US" sz="1900" dirty="0" err="1" smtClean="0">
                <a:solidFill>
                  <a:schemeClr val="tx1"/>
                </a:solidFill>
                <a:latin typeface="Arial (Body)"/>
              </a:rPr>
              <a:t>phù</a:t>
            </a:r>
            <a:r>
              <a:rPr lang="en-US" sz="1900" dirty="0" smtClean="0">
                <a:solidFill>
                  <a:schemeClr val="tx1"/>
                </a:solidFill>
                <a:latin typeface="Arial (Body)"/>
              </a:rPr>
              <a:t> </a:t>
            </a:r>
            <a:r>
              <a:rPr lang="en-US" sz="1900" dirty="0" err="1" smtClean="0">
                <a:solidFill>
                  <a:schemeClr val="tx1"/>
                </a:solidFill>
                <a:latin typeface="Arial (Body)"/>
              </a:rPr>
              <a:t>hợp</a:t>
            </a:r>
            <a:r>
              <a:rPr lang="en-US" sz="1900" dirty="0" smtClean="0">
                <a:solidFill>
                  <a:schemeClr val="tx1"/>
                </a:solidFill>
                <a:latin typeface="Arial (Body)"/>
              </a:rPr>
              <a:t>;</a:t>
            </a:r>
          </a:p>
          <a:p>
            <a:pPr marL="514350" indent="-514350" algn="just">
              <a:buFontTx/>
              <a:buAutoNum type="arabicPeriod"/>
            </a:pPr>
            <a:r>
              <a:rPr lang="nl-NL" sz="1900" dirty="0" smtClean="0">
                <a:latin typeface="Arial (Body)"/>
              </a:rPr>
              <a:t>Khoản thấu chi ngân hàng được phản ánh tương tự như khoản vay ngân hàng (không được ghi âm trên tài khoản tiền gửi không kỳ hạn);</a:t>
            </a:r>
          </a:p>
          <a:p>
            <a:pPr marL="514350" indent="-514350" algn="just">
              <a:buFontTx/>
              <a:buAutoNum type="arabicPeriod"/>
            </a:pPr>
            <a:r>
              <a:rPr lang="nl-NL" sz="1900" dirty="0" smtClean="0">
                <a:latin typeface="Arial (Body)"/>
              </a:rPr>
              <a:t>Các khoản tiền do doanh nghiệp khác và các cá nhân ký quỹ, ký cược tại doanh nghiệp được quản lý và hạch toán như tiền của doanh nghiệp.</a:t>
            </a:r>
            <a:endParaRPr lang="en-US" sz="1900" dirty="0" smtClean="0">
              <a:latin typeface="Arial (Body)"/>
            </a:endParaRPr>
          </a:p>
          <a:p>
            <a:pPr marL="514350" indent="-514350" algn="just">
              <a:buFontTx/>
              <a:buAutoNum type="arabicPeriod"/>
            </a:pPr>
            <a:r>
              <a:rPr lang="en-US" sz="1900" dirty="0" err="1" smtClean="0">
                <a:solidFill>
                  <a:srgbClr val="FF0000"/>
                </a:solidFill>
                <a:latin typeface="Arial (Body)"/>
              </a:rPr>
              <a:t>Phải</a:t>
            </a:r>
            <a:r>
              <a:rPr lang="en-US" sz="1900" dirty="0" smtClean="0">
                <a:solidFill>
                  <a:srgbClr val="FF0000"/>
                </a:solidFill>
                <a:latin typeface="Arial (Body)"/>
              </a:rPr>
              <a:t> </a:t>
            </a:r>
            <a:r>
              <a:rPr lang="en-US" sz="1900" dirty="0" err="1" smtClean="0">
                <a:solidFill>
                  <a:srgbClr val="FF0000"/>
                </a:solidFill>
                <a:latin typeface="Arial (Body)"/>
              </a:rPr>
              <a:t>theo</a:t>
            </a:r>
            <a:r>
              <a:rPr lang="en-US" sz="1900" dirty="0" smtClean="0">
                <a:solidFill>
                  <a:srgbClr val="FF0000"/>
                </a:solidFill>
                <a:latin typeface="Arial (Body)"/>
              </a:rPr>
              <a:t> </a:t>
            </a:r>
            <a:r>
              <a:rPr lang="en-US" sz="1900" dirty="0" err="1" smtClean="0">
                <a:solidFill>
                  <a:srgbClr val="FF0000"/>
                </a:solidFill>
                <a:latin typeface="Arial (Body)"/>
              </a:rPr>
              <a:t>dõi</a:t>
            </a:r>
            <a:r>
              <a:rPr lang="en-US" sz="1900" dirty="0" smtClean="0">
                <a:solidFill>
                  <a:srgbClr val="FF0000"/>
                </a:solidFill>
                <a:latin typeface="Arial (Body)"/>
              </a:rPr>
              <a:t> chi </a:t>
            </a:r>
            <a:r>
              <a:rPr lang="en-US" sz="1900" dirty="0" err="1" smtClean="0">
                <a:solidFill>
                  <a:srgbClr val="FF0000"/>
                </a:solidFill>
                <a:latin typeface="Arial (Body)"/>
              </a:rPr>
              <a:t>tiết</a:t>
            </a:r>
            <a:r>
              <a:rPr lang="en-US" sz="1900" dirty="0" smtClean="0">
                <a:solidFill>
                  <a:srgbClr val="FF0000"/>
                </a:solidFill>
                <a:latin typeface="Arial (Body)"/>
              </a:rPr>
              <a:t> </a:t>
            </a:r>
            <a:r>
              <a:rPr lang="en-US" sz="1900" dirty="0" err="1" smtClean="0">
                <a:solidFill>
                  <a:srgbClr val="FF0000"/>
                </a:solidFill>
                <a:latin typeface="Arial (Body)"/>
              </a:rPr>
              <a:t>các</a:t>
            </a:r>
            <a:r>
              <a:rPr lang="en-US" sz="1900" dirty="0" smtClean="0">
                <a:solidFill>
                  <a:srgbClr val="FF0000"/>
                </a:solidFill>
                <a:latin typeface="Arial (Body)"/>
              </a:rPr>
              <a:t> </a:t>
            </a:r>
            <a:r>
              <a:rPr lang="en-US" sz="1900" dirty="0" err="1" smtClean="0">
                <a:solidFill>
                  <a:srgbClr val="FF0000"/>
                </a:solidFill>
                <a:latin typeface="Arial (Body)"/>
              </a:rPr>
              <a:t>khoản</a:t>
            </a:r>
            <a:r>
              <a:rPr lang="en-US" sz="1900" dirty="0" smtClean="0">
                <a:solidFill>
                  <a:srgbClr val="FF0000"/>
                </a:solidFill>
                <a:latin typeface="Arial (Body)"/>
              </a:rPr>
              <a:t> </a:t>
            </a:r>
            <a:r>
              <a:rPr lang="en-US" sz="1900" dirty="0" err="1" smtClean="0">
                <a:solidFill>
                  <a:srgbClr val="FF0000"/>
                </a:solidFill>
                <a:latin typeface="Arial (Body)"/>
              </a:rPr>
              <a:t>tiền</a:t>
            </a:r>
            <a:r>
              <a:rPr lang="en-US" sz="1900" dirty="0" smtClean="0">
                <a:solidFill>
                  <a:srgbClr val="FF0000"/>
                </a:solidFill>
                <a:latin typeface="Arial (Body)"/>
              </a:rPr>
              <a:t> </a:t>
            </a:r>
            <a:r>
              <a:rPr lang="en-US" sz="1900" dirty="0" err="1" smtClean="0">
                <a:solidFill>
                  <a:srgbClr val="FF0000"/>
                </a:solidFill>
                <a:latin typeface="Arial (Body)"/>
              </a:rPr>
              <a:t>bị</a:t>
            </a:r>
            <a:r>
              <a:rPr lang="en-US" sz="1900" dirty="0" smtClean="0">
                <a:solidFill>
                  <a:srgbClr val="FF0000"/>
                </a:solidFill>
                <a:latin typeface="Arial (Body)"/>
              </a:rPr>
              <a:t> </a:t>
            </a:r>
            <a:r>
              <a:rPr lang="en-US" sz="1900" dirty="0" err="1" smtClean="0">
                <a:solidFill>
                  <a:srgbClr val="FF0000"/>
                </a:solidFill>
                <a:latin typeface="Arial (Body)"/>
              </a:rPr>
              <a:t>phong</a:t>
            </a:r>
            <a:r>
              <a:rPr lang="en-US" sz="1900" dirty="0" smtClean="0">
                <a:solidFill>
                  <a:srgbClr val="FF0000"/>
                </a:solidFill>
                <a:latin typeface="Arial (Body)"/>
              </a:rPr>
              <a:t> </a:t>
            </a:r>
            <a:r>
              <a:rPr lang="en-US" sz="1900" dirty="0" err="1" smtClean="0">
                <a:solidFill>
                  <a:srgbClr val="FF0000"/>
                </a:solidFill>
                <a:latin typeface="Arial (Body)"/>
              </a:rPr>
              <a:t>tỏa</a:t>
            </a:r>
            <a:r>
              <a:rPr lang="en-US" sz="1900" dirty="0" smtClean="0">
                <a:solidFill>
                  <a:srgbClr val="FF0000"/>
                </a:solidFill>
                <a:latin typeface="Arial (Body)"/>
              </a:rPr>
              <a:t>, </a:t>
            </a:r>
            <a:r>
              <a:rPr lang="en-US" sz="1900" dirty="0" err="1" smtClean="0">
                <a:solidFill>
                  <a:srgbClr val="FF0000"/>
                </a:solidFill>
                <a:latin typeface="Arial (Body)"/>
              </a:rPr>
              <a:t>bị</a:t>
            </a:r>
            <a:r>
              <a:rPr lang="en-US" sz="1900" dirty="0" smtClean="0">
                <a:solidFill>
                  <a:srgbClr val="FF0000"/>
                </a:solidFill>
                <a:latin typeface="Arial (Body)"/>
              </a:rPr>
              <a:t> </a:t>
            </a:r>
            <a:r>
              <a:rPr lang="en-US" sz="1900" dirty="0" err="1" smtClean="0">
                <a:solidFill>
                  <a:srgbClr val="FF0000"/>
                </a:solidFill>
                <a:latin typeface="Arial (Body)"/>
              </a:rPr>
              <a:t>hạn</a:t>
            </a:r>
            <a:r>
              <a:rPr lang="en-US" sz="1900" dirty="0" smtClean="0">
                <a:solidFill>
                  <a:srgbClr val="FF0000"/>
                </a:solidFill>
                <a:latin typeface="Arial (Body)"/>
              </a:rPr>
              <a:t> </a:t>
            </a:r>
            <a:r>
              <a:rPr lang="en-US" sz="1900" dirty="0" err="1" smtClean="0">
                <a:solidFill>
                  <a:srgbClr val="FF0000"/>
                </a:solidFill>
                <a:latin typeface="Arial (Body)"/>
              </a:rPr>
              <a:t>chế</a:t>
            </a:r>
            <a:r>
              <a:rPr lang="en-US" sz="1900" dirty="0" smtClean="0">
                <a:solidFill>
                  <a:srgbClr val="FF0000"/>
                </a:solidFill>
                <a:latin typeface="Arial (Body)"/>
              </a:rPr>
              <a:t> </a:t>
            </a:r>
            <a:r>
              <a:rPr lang="en-US" sz="1900" dirty="0" err="1" smtClean="0">
                <a:solidFill>
                  <a:srgbClr val="FF0000"/>
                </a:solidFill>
                <a:latin typeface="Arial (Body)"/>
              </a:rPr>
              <a:t>sử</a:t>
            </a:r>
            <a:r>
              <a:rPr lang="en-US" sz="1900" dirty="0" smtClean="0">
                <a:solidFill>
                  <a:srgbClr val="FF0000"/>
                </a:solidFill>
                <a:latin typeface="Arial (Body)"/>
              </a:rPr>
              <a:t> </a:t>
            </a:r>
            <a:r>
              <a:rPr lang="en-US" sz="1900" dirty="0" err="1" smtClean="0">
                <a:solidFill>
                  <a:srgbClr val="FF0000"/>
                </a:solidFill>
                <a:latin typeface="Arial (Body)"/>
              </a:rPr>
              <a:t>dụng</a:t>
            </a:r>
            <a:r>
              <a:rPr lang="en-US" sz="1900" dirty="0" smtClean="0">
                <a:solidFill>
                  <a:srgbClr val="FF0000"/>
                </a:solidFill>
                <a:latin typeface="Arial (Body)"/>
              </a:rPr>
              <a:t>. </a:t>
            </a:r>
            <a:r>
              <a:rPr lang="en-US" sz="1900" dirty="0" err="1" smtClean="0">
                <a:solidFill>
                  <a:srgbClr val="FF0000"/>
                </a:solidFill>
                <a:latin typeface="Arial (Body)"/>
              </a:rPr>
              <a:t>Khi</a:t>
            </a:r>
            <a:r>
              <a:rPr lang="en-US" sz="1900" dirty="0" smtClean="0">
                <a:solidFill>
                  <a:srgbClr val="FF0000"/>
                </a:solidFill>
                <a:latin typeface="Arial (Body)"/>
              </a:rPr>
              <a:t> </a:t>
            </a:r>
            <a:r>
              <a:rPr lang="en-US" sz="1900" dirty="0" err="1" smtClean="0">
                <a:solidFill>
                  <a:srgbClr val="FF0000"/>
                </a:solidFill>
                <a:latin typeface="Arial (Body)"/>
              </a:rPr>
              <a:t>lập</a:t>
            </a:r>
            <a:r>
              <a:rPr lang="en-US" sz="1900" dirty="0" smtClean="0">
                <a:solidFill>
                  <a:srgbClr val="FF0000"/>
                </a:solidFill>
                <a:latin typeface="Arial (Body)"/>
              </a:rPr>
              <a:t> BCTC </a:t>
            </a:r>
            <a:r>
              <a:rPr lang="en-US" sz="1900" dirty="0" err="1" smtClean="0">
                <a:solidFill>
                  <a:srgbClr val="FF0000"/>
                </a:solidFill>
                <a:latin typeface="Arial (Body)"/>
              </a:rPr>
              <a:t>phải</a:t>
            </a:r>
            <a:r>
              <a:rPr lang="en-US" sz="1900" dirty="0" smtClean="0">
                <a:solidFill>
                  <a:srgbClr val="FF0000"/>
                </a:solidFill>
                <a:latin typeface="Arial (Body)"/>
              </a:rPr>
              <a:t> </a:t>
            </a:r>
            <a:r>
              <a:rPr lang="en-US" sz="1900" dirty="0" err="1" smtClean="0">
                <a:solidFill>
                  <a:srgbClr val="FF0000"/>
                </a:solidFill>
                <a:latin typeface="Arial (Body)"/>
              </a:rPr>
              <a:t>trình</a:t>
            </a:r>
            <a:r>
              <a:rPr lang="en-US" sz="1900" dirty="0" smtClean="0">
                <a:solidFill>
                  <a:srgbClr val="FF0000"/>
                </a:solidFill>
                <a:latin typeface="Arial (Body)"/>
              </a:rPr>
              <a:t> </a:t>
            </a:r>
            <a:r>
              <a:rPr lang="en-US" sz="1900" dirty="0" err="1" smtClean="0">
                <a:solidFill>
                  <a:srgbClr val="FF0000"/>
                </a:solidFill>
                <a:latin typeface="Arial (Body)"/>
              </a:rPr>
              <a:t>bày</a:t>
            </a:r>
            <a:r>
              <a:rPr lang="en-US" sz="1900" dirty="0" smtClean="0">
                <a:solidFill>
                  <a:srgbClr val="FF0000"/>
                </a:solidFill>
                <a:latin typeface="Arial (Body)"/>
              </a:rPr>
              <a:t> </a:t>
            </a:r>
            <a:r>
              <a:rPr lang="en-US" sz="1900" dirty="0" err="1" smtClean="0">
                <a:solidFill>
                  <a:srgbClr val="FF0000"/>
                </a:solidFill>
                <a:latin typeface="Arial (Body)"/>
              </a:rPr>
              <a:t>các</a:t>
            </a:r>
            <a:r>
              <a:rPr lang="en-US" sz="1900" dirty="0" smtClean="0">
                <a:solidFill>
                  <a:srgbClr val="FF0000"/>
                </a:solidFill>
                <a:latin typeface="Arial (Body)"/>
              </a:rPr>
              <a:t> </a:t>
            </a:r>
            <a:r>
              <a:rPr lang="en-US" sz="1900" dirty="0" err="1" smtClean="0">
                <a:solidFill>
                  <a:srgbClr val="FF0000"/>
                </a:solidFill>
                <a:latin typeface="Arial (Body)"/>
              </a:rPr>
              <a:t>khoản</a:t>
            </a:r>
            <a:r>
              <a:rPr lang="en-US" sz="1900" dirty="0" smtClean="0">
                <a:solidFill>
                  <a:srgbClr val="FF0000"/>
                </a:solidFill>
                <a:latin typeface="Arial (Body)"/>
              </a:rPr>
              <a:t> </a:t>
            </a:r>
            <a:r>
              <a:rPr lang="en-US" sz="1900" dirty="0" err="1" smtClean="0">
                <a:solidFill>
                  <a:srgbClr val="FF0000"/>
                </a:solidFill>
                <a:latin typeface="Arial (Body)"/>
              </a:rPr>
              <a:t>này</a:t>
            </a:r>
            <a:r>
              <a:rPr lang="en-US" sz="1900" dirty="0" smtClean="0">
                <a:solidFill>
                  <a:srgbClr val="FF0000"/>
                </a:solidFill>
                <a:latin typeface="Arial (Body)"/>
              </a:rPr>
              <a:t> </a:t>
            </a:r>
            <a:r>
              <a:rPr lang="en-US" sz="1900" dirty="0" err="1" smtClean="0">
                <a:solidFill>
                  <a:srgbClr val="FF0000"/>
                </a:solidFill>
                <a:latin typeface="Arial (Body)"/>
              </a:rPr>
              <a:t>là</a:t>
            </a:r>
            <a:r>
              <a:rPr lang="en-US" sz="1900" dirty="0" smtClean="0">
                <a:solidFill>
                  <a:srgbClr val="FF0000"/>
                </a:solidFill>
                <a:latin typeface="Arial (Body)"/>
              </a:rPr>
              <a:t> </a:t>
            </a:r>
            <a:r>
              <a:rPr lang="en-US" sz="1900" dirty="0" err="1" smtClean="0">
                <a:solidFill>
                  <a:srgbClr val="FF0000"/>
                </a:solidFill>
                <a:latin typeface="Arial (Body)"/>
              </a:rPr>
              <a:t>tài</a:t>
            </a:r>
            <a:r>
              <a:rPr lang="en-US" sz="1900" dirty="0" smtClean="0">
                <a:solidFill>
                  <a:srgbClr val="FF0000"/>
                </a:solidFill>
                <a:latin typeface="Arial (Body)"/>
              </a:rPr>
              <a:t> </a:t>
            </a:r>
            <a:r>
              <a:rPr lang="en-US" sz="1900" dirty="0" err="1" smtClean="0">
                <a:solidFill>
                  <a:srgbClr val="FF0000"/>
                </a:solidFill>
                <a:latin typeface="Arial (Body)"/>
              </a:rPr>
              <a:t>sản</a:t>
            </a:r>
            <a:r>
              <a:rPr lang="en-US" sz="1900" dirty="0" smtClean="0">
                <a:solidFill>
                  <a:srgbClr val="FF0000"/>
                </a:solidFill>
                <a:latin typeface="Arial (Body)"/>
              </a:rPr>
              <a:t> </a:t>
            </a:r>
            <a:r>
              <a:rPr lang="en-US" sz="1900" dirty="0" err="1" smtClean="0">
                <a:solidFill>
                  <a:srgbClr val="FF0000"/>
                </a:solidFill>
                <a:latin typeface="Arial (Body)"/>
              </a:rPr>
              <a:t>khác</a:t>
            </a:r>
            <a:r>
              <a:rPr lang="en-US" sz="1900" dirty="0" smtClean="0">
                <a:solidFill>
                  <a:srgbClr val="FF0000"/>
                </a:solidFill>
                <a:latin typeface="Arial (Body)"/>
              </a:rPr>
              <a:t> </a:t>
            </a:r>
            <a:r>
              <a:rPr lang="en-US" sz="1900" dirty="0" err="1" smtClean="0">
                <a:solidFill>
                  <a:srgbClr val="FF0000"/>
                </a:solidFill>
                <a:latin typeface="Arial (Body)"/>
              </a:rPr>
              <a:t>phù</a:t>
            </a:r>
            <a:r>
              <a:rPr lang="en-US" sz="1900" dirty="0" smtClean="0">
                <a:solidFill>
                  <a:srgbClr val="FF0000"/>
                </a:solidFill>
                <a:latin typeface="Arial (Body)"/>
              </a:rPr>
              <a:t> </a:t>
            </a:r>
            <a:r>
              <a:rPr lang="en-US" sz="1900" dirty="0" err="1" smtClean="0">
                <a:solidFill>
                  <a:srgbClr val="FF0000"/>
                </a:solidFill>
                <a:latin typeface="Arial (Body)"/>
              </a:rPr>
              <a:t>hợp</a:t>
            </a:r>
            <a:r>
              <a:rPr lang="en-US" sz="1900" dirty="0" smtClean="0">
                <a:solidFill>
                  <a:srgbClr val="FF0000"/>
                </a:solidFill>
                <a:latin typeface="Arial (Body)"/>
              </a:rPr>
              <a:t> </a:t>
            </a:r>
            <a:r>
              <a:rPr lang="en-US" sz="1900" dirty="0" err="1" smtClean="0">
                <a:solidFill>
                  <a:srgbClr val="FF0000"/>
                </a:solidFill>
                <a:latin typeface="Arial (Body)"/>
              </a:rPr>
              <a:t>với</a:t>
            </a:r>
            <a:r>
              <a:rPr lang="en-US" sz="1900" dirty="0" smtClean="0">
                <a:solidFill>
                  <a:srgbClr val="FF0000"/>
                </a:solidFill>
                <a:latin typeface="Arial (Body)"/>
              </a:rPr>
              <a:t> </a:t>
            </a:r>
            <a:r>
              <a:rPr lang="en-US" sz="1900" dirty="0" err="1" smtClean="0">
                <a:solidFill>
                  <a:srgbClr val="FF0000"/>
                </a:solidFill>
                <a:latin typeface="Arial (Body)"/>
              </a:rPr>
              <a:t>thời</a:t>
            </a:r>
            <a:r>
              <a:rPr lang="en-US" sz="1900" dirty="0" smtClean="0">
                <a:solidFill>
                  <a:srgbClr val="FF0000"/>
                </a:solidFill>
                <a:latin typeface="Arial (Body)"/>
              </a:rPr>
              <a:t> </a:t>
            </a:r>
            <a:r>
              <a:rPr lang="en-US" sz="1900" dirty="0" err="1" smtClean="0">
                <a:solidFill>
                  <a:srgbClr val="FF0000"/>
                </a:solidFill>
                <a:latin typeface="Arial (Body)"/>
              </a:rPr>
              <a:t>gian</a:t>
            </a:r>
            <a:r>
              <a:rPr lang="en-US" sz="1900" dirty="0" smtClean="0">
                <a:solidFill>
                  <a:srgbClr val="FF0000"/>
                </a:solidFill>
                <a:latin typeface="Arial (Body)"/>
              </a:rPr>
              <a:t> </a:t>
            </a:r>
            <a:r>
              <a:rPr lang="en-US" sz="1900" dirty="0" err="1" smtClean="0">
                <a:solidFill>
                  <a:srgbClr val="FF0000"/>
                </a:solidFill>
                <a:latin typeface="Arial (Body)"/>
              </a:rPr>
              <a:t>bị</a:t>
            </a:r>
            <a:r>
              <a:rPr lang="en-US" sz="1900" dirty="0" smtClean="0">
                <a:solidFill>
                  <a:srgbClr val="FF0000"/>
                </a:solidFill>
                <a:latin typeface="Arial (Body)"/>
              </a:rPr>
              <a:t> </a:t>
            </a:r>
            <a:r>
              <a:rPr lang="en-US" sz="1900" dirty="0" err="1" smtClean="0">
                <a:solidFill>
                  <a:srgbClr val="FF0000"/>
                </a:solidFill>
                <a:latin typeface="Arial (Body)"/>
              </a:rPr>
              <a:t>hạn</a:t>
            </a:r>
            <a:r>
              <a:rPr lang="en-US" sz="1900" dirty="0" smtClean="0">
                <a:solidFill>
                  <a:srgbClr val="FF0000"/>
                </a:solidFill>
                <a:latin typeface="Arial (Body)"/>
              </a:rPr>
              <a:t> </a:t>
            </a:r>
            <a:r>
              <a:rPr lang="en-US" sz="1900" dirty="0" err="1" smtClean="0">
                <a:solidFill>
                  <a:srgbClr val="FF0000"/>
                </a:solidFill>
                <a:latin typeface="Arial (Body)"/>
              </a:rPr>
              <a:t>chế</a:t>
            </a:r>
            <a:r>
              <a:rPr lang="en-US" sz="1900" dirty="0" smtClean="0">
                <a:solidFill>
                  <a:srgbClr val="FF0000"/>
                </a:solidFill>
                <a:latin typeface="Arial (Body)"/>
              </a:rPr>
              <a:t> </a:t>
            </a:r>
            <a:r>
              <a:rPr lang="en-US" sz="1900" dirty="0" err="1" smtClean="0">
                <a:solidFill>
                  <a:srgbClr val="FF0000"/>
                </a:solidFill>
                <a:latin typeface="Arial (Body)"/>
              </a:rPr>
              <a:t>sử</a:t>
            </a:r>
            <a:r>
              <a:rPr lang="en-US" sz="1900" dirty="0" smtClean="0">
                <a:solidFill>
                  <a:srgbClr val="FF0000"/>
                </a:solidFill>
                <a:latin typeface="Arial (Body)"/>
              </a:rPr>
              <a:t> </a:t>
            </a:r>
            <a:r>
              <a:rPr lang="en-US" sz="1900" dirty="0" err="1" smtClean="0">
                <a:solidFill>
                  <a:srgbClr val="FF0000"/>
                </a:solidFill>
                <a:latin typeface="Arial (Body)"/>
              </a:rPr>
              <a:t>dụng</a:t>
            </a:r>
            <a:r>
              <a:rPr lang="en-US" sz="1900" dirty="0" smtClean="0">
                <a:solidFill>
                  <a:srgbClr val="FF0000"/>
                </a:solidFill>
                <a:latin typeface="Arial (Body)"/>
              </a:rPr>
              <a:t> (</a:t>
            </a:r>
            <a:r>
              <a:rPr lang="en-US" sz="1900" dirty="0" err="1" smtClean="0">
                <a:solidFill>
                  <a:srgbClr val="FF0000"/>
                </a:solidFill>
                <a:latin typeface="Arial (Body)"/>
              </a:rPr>
              <a:t>không</a:t>
            </a:r>
            <a:r>
              <a:rPr lang="en-US" sz="1900" dirty="0" smtClean="0">
                <a:solidFill>
                  <a:srgbClr val="FF0000"/>
                </a:solidFill>
                <a:latin typeface="Arial (Body)"/>
              </a:rPr>
              <a:t> </a:t>
            </a:r>
            <a:r>
              <a:rPr lang="en-US" sz="1900" dirty="0" err="1" smtClean="0">
                <a:solidFill>
                  <a:srgbClr val="FF0000"/>
                </a:solidFill>
                <a:latin typeface="Arial (Body)"/>
              </a:rPr>
              <a:t>được</a:t>
            </a:r>
            <a:r>
              <a:rPr lang="en-US" sz="1900" dirty="0" smtClean="0">
                <a:solidFill>
                  <a:srgbClr val="FF0000"/>
                </a:solidFill>
                <a:latin typeface="Arial (Body)"/>
              </a:rPr>
              <a:t> </a:t>
            </a:r>
            <a:r>
              <a:rPr lang="en-US" sz="1900" dirty="0" err="1" smtClean="0">
                <a:solidFill>
                  <a:srgbClr val="FF0000"/>
                </a:solidFill>
                <a:latin typeface="Arial (Body)"/>
              </a:rPr>
              <a:t>phản</a:t>
            </a:r>
            <a:r>
              <a:rPr lang="en-US" sz="1900" dirty="0" smtClean="0">
                <a:solidFill>
                  <a:srgbClr val="FF0000"/>
                </a:solidFill>
                <a:latin typeface="Arial (Body)"/>
              </a:rPr>
              <a:t> </a:t>
            </a:r>
            <a:r>
              <a:rPr lang="en-US" sz="1900" dirty="0" err="1" smtClean="0">
                <a:solidFill>
                  <a:srgbClr val="FF0000"/>
                </a:solidFill>
                <a:latin typeface="Arial (Body)"/>
              </a:rPr>
              <a:t>ánh</a:t>
            </a:r>
            <a:r>
              <a:rPr lang="en-US" sz="1900" dirty="0" smtClean="0">
                <a:solidFill>
                  <a:srgbClr val="FF0000"/>
                </a:solidFill>
                <a:latin typeface="Arial (Body)"/>
              </a:rPr>
              <a:t> </a:t>
            </a:r>
            <a:r>
              <a:rPr lang="en-US" sz="1900" dirty="0" err="1" smtClean="0">
                <a:solidFill>
                  <a:srgbClr val="FF0000"/>
                </a:solidFill>
                <a:latin typeface="Arial (Body)"/>
              </a:rPr>
              <a:t>là</a:t>
            </a:r>
            <a:r>
              <a:rPr lang="en-US" sz="1900" dirty="0" smtClean="0">
                <a:solidFill>
                  <a:srgbClr val="FF0000"/>
                </a:solidFill>
                <a:latin typeface="Arial (Body)"/>
              </a:rPr>
              <a:t> </a:t>
            </a:r>
            <a:r>
              <a:rPr lang="en-US" sz="1900" dirty="0" err="1" smtClean="0">
                <a:solidFill>
                  <a:srgbClr val="FF0000"/>
                </a:solidFill>
                <a:latin typeface="Arial (Body)"/>
              </a:rPr>
              <a:t>tiền</a:t>
            </a:r>
            <a:r>
              <a:rPr lang="en-US" sz="1900" dirty="0" smtClean="0">
                <a:solidFill>
                  <a:srgbClr val="FF0000"/>
                </a:solidFill>
                <a:latin typeface="Arial (Body)"/>
              </a:rPr>
              <a:t>, </a:t>
            </a:r>
            <a:r>
              <a:rPr lang="en-US" sz="1900" dirty="0" err="1" smtClean="0">
                <a:solidFill>
                  <a:srgbClr val="FF0000"/>
                </a:solidFill>
                <a:latin typeface="Arial (Body)"/>
              </a:rPr>
              <a:t>các</a:t>
            </a:r>
            <a:r>
              <a:rPr lang="en-US" sz="1900" dirty="0" smtClean="0">
                <a:solidFill>
                  <a:srgbClr val="FF0000"/>
                </a:solidFill>
                <a:latin typeface="Arial (Body)"/>
              </a:rPr>
              <a:t> </a:t>
            </a:r>
            <a:r>
              <a:rPr lang="en-US" sz="1900" dirty="0" err="1" smtClean="0">
                <a:solidFill>
                  <a:srgbClr val="FF0000"/>
                </a:solidFill>
                <a:latin typeface="Arial (Body)"/>
              </a:rPr>
              <a:t>khoản</a:t>
            </a:r>
            <a:r>
              <a:rPr lang="en-US" sz="1900" dirty="0" smtClean="0">
                <a:solidFill>
                  <a:srgbClr val="FF0000"/>
                </a:solidFill>
                <a:latin typeface="Arial (Body)"/>
              </a:rPr>
              <a:t> </a:t>
            </a:r>
            <a:r>
              <a:rPr lang="en-US" sz="1900" dirty="0" err="1" smtClean="0">
                <a:solidFill>
                  <a:srgbClr val="FF0000"/>
                </a:solidFill>
                <a:latin typeface="Arial (Body)"/>
              </a:rPr>
              <a:t>tương</a:t>
            </a:r>
            <a:r>
              <a:rPr lang="en-US" sz="1900" dirty="0" smtClean="0">
                <a:solidFill>
                  <a:srgbClr val="FF0000"/>
                </a:solidFill>
                <a:latin typeface="Arial (Body)"/>
              </a:rPr>
              <a:t> </a:t>
            </a:r>
            <a:r>
              <a:rPr lang="en-US" sz="1900" dirty="0" err="1" smtClean="0">
                <a:solidFill>
                  <a:srgbClr val="FF0000"/>
                </a:solidFill>
                <a:latin typeface="Arial (Body)"/>
              </a:rPr>
              <a:t>đương</a:t>
            </a:r>
            <a:r>
              <a:rPr lang="en-US" sz="1900" dirty="0" smtClean="0">
                <a:solidFill>
                  <a:srgbClr val="FF0000"/>
                </a:solidFill>
                <a:latin typeface="Arial (Body)"/>
              </a:rPr>
              <a:t> </a:t>
            </a:r>
            <a:r>
              <a:rPr lang="en-US" sz="1900" dirty="0" err="1" smtClean="0">
                <a:solidFill>
                  <a:srgbClr val="FF0000"/>
                </a:solidFill>
                <a:latin typeface="Arial (Body)"/>
              </a:rPr>
              <a:t>tiền</a:t>
            </a:r>
            <a:r>
              <a:rPr lang="en-US" sz="1900" dirty="0" smtClean="0">
                <a:solidFill>
                  <a:srgbClr val="FF0000"/>
                </a:solidFill>
                <a:latin typeface="Arial (Body)"/>
              </a:rPr>
              <a:t> </a:t>
            </a:r>
            <a:r>
              <a:rPr lang="en-US" sz="1900" dirty="0" err="1" smtClean="0">
                <a:solidFill>
                  <a:srgbClr val="FF0000"/>
                </a:solidFill>
                <a:latin typeface="Arial (Body)"/>
              </a:rPr>
              <a:t>hoặc</a:t>
            </a:r>
            <a:r>
              <a:rPr lang="en-US" sz="1900" dirty="0" smtClean="0">
                <a:solidFill>
                  <a:srgbClr val="FF0000"/>
                </a:solidFill>
                <a:latin typeface="Arial (Body)"/>
              </a:rPr>
              <a:t> </a:t>
            </a:r>
            <a:r>
              <a:rPr lang="en-US" sz="1900" dirty="0" err="1" smtClean="0">
                <a:solidFill>
                  <a:srgbClr val="FF0000"/>
                </a:solidFill>
                <a:latin typeface="Arial (Body)"/>
              </a:rPr>
              <a:t>các</a:t>
            </a:r>
            <a:r>
              <a:rPr lang="en-US" sz="1900" dirty="0" smtClean="0">
                <a:solidFill>
                  <a:srgbClr val="FF0000"/>
                </a:solidFill>
                <a:latin typeface="Arial (Body)"/>
              </a:rPr>
              <a:t> </a:t>
            </a:r>
            <a:r>
              <a:rPr lang="en-US" sz="1900" dirty="0" err="1" smtClean="0">
                <a:solidFill>
                  <a:srgbClr val="FF0000"/>
                </a:solidFill>
                <a:latin typeface="Arial (Body)"/>
              </a:rPr>
              <a:t>khoản</a:t>
            </a:r>
            <a:r>
              <a:rPr lang="en-US" sz="1900" dirty="0" smtClean="0">
                <a:solidFill>
                  <a:srgbClr val="FF0000"/>
                </a:solidFill>
                <a:latin typeface="Arial (Body)"/>
              </a:rPr>
              <a:t> </a:t>
            </a:r>
            <a:r>
              <a:rPr lang="en-US" sz="1900" dirty="0" err="1" smtClean="0">
                <a:solidFill>
                  <a:srgbClr val="FF0000"/>
                </a:solidFill>
                <a:latin typeface="Arial (Body)"/>
              </a:rPr>
              <a:t>đầu</a:t>
            </a:r>
            <a:r>
              <a:rPr lang="en-US" sz="1900" dirty="0" smtClean="0">
                <a:solidFill>
                  <a:srgbClr val="FF0000"/>
                </a:solidFill>
                <a:latin typeface="Arial (Body)"/>
              </a:rPr>
              <a:t> </a:t>
            </a:r>
            <a:r>
              <a:rPr lang="en-US" sz="1900" dirty="0" err="1" smtClean="0">
                <a:solidFill>
                  <a:srgbClr val="FF0000"/>
                </a:solidFill>
                <a:latin typeface="Arial (Body)"/>
              </a:rPr>
              <a:t>tư</a:t>
            </a:r>
            <a:r>
              <a:rPr lang="en-US" sz="1900" dirty="0" smtClean="0">
                <a:solidFill>
                  <a:srgbClr val="FF0000"/>
                </a:solidFill>
                <a:latin typeface="Arial (Body)"/>
              </a:rPr>
              <a:t>)</a:t>
            </a:r>
            <a:endParaRPr lang="en-US" sz="1900" i="1" dirty="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48</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700808"/>
            <a:ext cx="8534400" cy="495520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800" b="1" dirty="0" smtClean="0">
                <a:solidFill>
                  <a:srgbClr val="FF0000"/>
                </a:solidFill>
              </a:rPr>
              <a:t>II. Kế toán </a:t>
            </a:r>
            <a:r>
              <a:rPr lang="en-US" sz="2800" b="1" dirty="0" err="1" smtClean="0">
                <a:solidFill>
                  <a:srgbClr val="FF0000"/>
                </a:solidFill>
              </a:rPr>
              <a:t>chênh</a:t>
            </a:r>
            <a:r>
              <a:rPr lang="en-US" sz="2800" b="1" dirty="0" smtClean="0">
                <a:solidFill>
                  <a:srgbClr val="FF0000"/>
                </a:solidFill>
              </a:rPr>
              <a:t> </a:t>
            </a:r>
            <a:r>
              <a:rPr lang="en-US" sz="2800" b="1" dirty="0" err="1" smtClean="0">
                <a:solidFill>
                  <a:srgbClr val="FF0000"/>
                </a:solidFill>
              </a:rPr>
              <a:t>lệch</a:t>
            </a:r>
            <a:r>
              <a:rPr lang="en-US" sz="2800" b="1" dirty="0" smtClean="0">
                <a:solidFill>
                  <a:srgbClr val="FF0000"/>
                </a:solidFill>
              </a:rPr>
              <a:t> </a:t>
            </a:r>
            <a:r>
              <a:rPr lang="en-US" sz="2800" b="1" dirty="0" err="1" smtClean="0">
                <a:solidFill>
                  <a:srgbClr val="FF0000"/>
                </a:solidFill>
              </a:rPr>
              <a:t>tỷ</a:t>
            </a:r>
            <a:r>
              <a:rPr lang="en-US" sz="2800" b="1" dirty="0" smtClean="0">
                <a:solidFill>
                  <a:srgbClr val="FF0000"/>
                </a:solidFill>
              </a:rPr>
              <a:t> </a:t>
            </a:r>
            <a:r>
              <a:rPr lang="en-US" sz="2800" b="1" dirty="0" err="1" smtClean="0">
                <a:solidFill>
                  <a:srgbClr val="FF0000"/>
                </a:solidFill>
              </a:rPr>
              <a:t>giá</a:t>
            </a:r>
            <a:r>
              <a:rPr lang="en-US" sz="2800" b="1" dirty="0" smtClean="0">
                <a:solidFill>
                  <a:srgbClr val="FF0000"/>
                </a:solidFill>
              </a:rPr>
              <a:t> </a:t>
            </a:r>
            <a:r>
              <a:rPr lang="en-US" sz="2800" b="1" dirty="0" err="1" smtClean="0">
                <a:solidFill>
                  <a:srgbClr val="FF0000"/>
                </a:solidFill>
              </a:rPr>
              <a:t>hối</a:t>
            </a:r>
            <a:r>
              <a:rPr lang="en-US" sz="2800" b="1" dirty="0" smtClean="0">
                <a:solidFill>
                  <a:srgbClr val="FF0000"/>
                </a:solidFill>
              </a:rPr>
              <a:t> </a:t>
            </a:r>
            <a:r>
              <a:rPr lang="en-US" sz="2800" b="1" dirty="0" err="1" smtClean="0">
                <a:solidFill>
                  <a:srgbClr val="FF0000"/>
                </a:solidFill>
              </a:rPr>
              <a:t>đoái</a:t>
            </a:r>
            <a:endParaRPr lang="en-US" sz="2800" b="1" dirty="0" smtClean="0">
              <a:solidFill>
                <a:srgbClr val="FF0000"/>
              </a:solidFill>
            </a:endParaRPr>
          </a:p>
          <a:p>
            <a:pPr algn="just"/>
            <a:endParaRPr lang="en-US" sz="2800" b="1" dirty="0" smtClean="0">
              <a:solidFill>
                <a:srgbClr val="FF0000"/>
              </a:solidFill>
            </a:endParaRPr>
          </a:p>
          <a:p>
            <a:pPr algn="just"/>
            <a:r>
              <a:rPr lang="en-US" sz="2000" dirty="0" smtClean="0">
                <a:latin typeface="Arial (Body)"/>
              </a:rPr>
              <a:t>1. </a:t>
            </a:r>
            <a:r>
              <a:rPr lang="vi-VN" sz="2000" dirty="0" smtClean="0">
                <a:latin typeface="Arial (Body)"/>
              </a:rPr>
              <a:t>Chênh lệch tỷ giá hối đoái chủ yếu phát sinh trong các trường hợp sau: </a:t>
            </a:r>
            <a:endParaRPr lang="en-US" sz="2000" dirty="0" smtClean="0">
              <a:latin typeface="Arial (Body)"/>
            </a:endParaRPr>
          </a:p>
          <a:p>
            <a:pPr marL="266700" indent="-266700" algn="just">
              <a:buFont typeface="Wingdings" pitchFamily="2" charset="2"/>
              <a:buChar char="ü"/>
            </a:pPr>
            <a:r>
              <a:rPr lang="vi-VN" sz="2000" dirty="0" smtClean="0">
                <a:latin typeface="Arial (Body)"/>
              </a:rPr>
              <a:t>Các nghiệp vụ kinh tế phát sinh trong kỳ liên quan đến mua bán, trao đổi, thanh toán bằng ngoại tệ; </a:t>
            </a:r>
            <a:endParaRPr lang="en-US" sz="2000" dirty="0" smtClean="0">
              <a:latin typeface="Arial (Body)"/>
            </a:endParaRPr>
          </a:p>
          <a:p>
            <a:pPr marL="266700" indent="-266700" algn="just">
              <a:buFont typeface="Wingdings" pitchFamily="2" charset="2"/>
              <a:buChar char="ü"/>
            </a:pPr>
            <a:r>
              <a:rPr lang="vi-VN" sz="2000" dirty="0" smtClean="0">
                <a:latin typeface="Arial (Body)"/>
              </a:rPr>
              <a:t>Đánh giá lại các khoản mục tiền tệ có gốc ngoại tệ tại thời điểm kết thúc kỳ kế toán;</a:t>
            </a:r>
            <a:endParaRPr lang="en-US" sz="2000" dirty="0" smtClean="0">
              <a:latin typeface="Arial (Body)"/>
            </a:endParaRPr>
          </a:p>
          <a:p>
            <a:pPr marL="266700" indent="-266700" algn="just">
              <a:buFont typeface="Wingdings" pitchFamily="2" charset="2"/>
              <a:buChar char="ü"/>
            </a:pPr>
            <a:r>
              <a:rPr lang="vi-VN" sz="2000" dirty="0" smtClean="0">
                <a:latin typeface="Arial (Body)"/>
              </a:rPr>
              <a:t>Chuyển đổi B</a:t>
            </a:r>
            <a:r>
              <a:rPr lang="en-US" sz="2000" dirty="0" smtClean="0">
                <a:latin typeface="Arial (Body)"/>
              </a:rPr>
              <a:t>CTC</a:t>
            </a:r>
            <a:r>
              <a:rPr lang="vi-VN" sz="2000" dirty="0" smtClean="0">
                <a:latin typeface="Arial (Body)"/>
              </a:rPr>
              <a:t> được lập bằng ngoại tệ sang Đồng Việt Nam.</a:t>
            </a:r>
            <a:endParaRPr lang="en-US" sz="2000" dirty="0" smtClean="0">
              <a:latin typeface="Arial (Body)"/>
            </a:endParaRPr>
          </a:p>
          <a:p>
            <a:pPr marL="266700" indent="-266700" algn="just">
              <a:buFont typeface="Wingdings" pitchFamily="2" charset="2"/>
              <a:buChar char="ü"/>
            </a:pPr>
            <a:endParaRPr lang="en-US" sz="2000" b="1" i="1" dirty="0" smtClean="0">
              <a:latin typeface="Arial (Body)"/>
            </a:endParaRPr>
          </a:p>
          <a:p>
            <a:pPr algn="just"/>
            <a:r>
              <a:rPr lang="en-US" sz="2000" i="1" dirty="0" smtClean="0">
                <a:latin typeface="Arial (Body)"/>
              </a:rPr>
              <a:t>2. </a:t>
            </a:r>
            <a:r>
              <a:rPr lang="vi-VN" sz="2000" dirty="0" smtClean="0">
                <a:latin typeface="Arial (Body)"/>
              </a:rPr>
              <a:t>Việc quy đổi ngoại tệ ra </a:t>
            </a:r>
            <a:r>
              <a:rPr lang="en-US" sz="2000" dirty="0" smtClean="0">
                <a:latin typeface="Arial (Body)"/>
              </a:rPr>
              <a:t>VND</a:t>
            </a:r>
            <a:r>
              <a:rPr lang="vi-VN" sz="2000" dirty="0" smtClean="0">
                <a:latin typeface="Arial (Body)"/>
              </a:rPr>
              <a:t> hoặc đơn vị tiền tệ trong kế toán phải căn cứ vào tỷ giá giao dịch thực tế hoặc tỷ giá ghi sổ tùy theo nội dung và bản chất của nghiệp vụ kinh tế phát sinh và nguyên tắc áp dụng tỷ giá hối đoái hướng dẫn tại Thông tư này. </a:t>
            </a:r>
            <a:r>
              <a:rPr lang="vi-VN" sz="2000" dirty="0" smtClean="0">
                <a:solidFill>
                  <a:srgbClr val="FF0000"/>
                </a:solidFill>
                <a:latin typeface="Arial (Body)"/>
              </a:rPr>
              <a:t>Tuy nhiên, khi xác định nghĩa vụ thuế liên quan đến các giao dịch bằng ngoại tệ (kê khai, quyết toán và nộp thuế), doanh nghiệp thực hiện theo các quy định của pháp luật về thuế.</a:t>
            </a:r>
            <a:endParaRPr lang="en-US" sz="2000" i="1" dirty="0">
              <a:solidFill>
                <a:srgbClr val="FF0000"/>
              </a:solidFill>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49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486287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latin typeface="Arial (Body)"/>
              </a:rPr>
              <a:t>3. </a:t>
            </a:r>
            <a:r>
              <a:rPr lang="en-US" sz="2000" dirty="0" err="1" smtClean="0">
                <a:latin typeface="Arial (Body)"/>
              </a:rPr>
              <a:t>Các</a:t>
            </a:r>
            <a:r>
              <a:rPr lang="en-US" sz="2000" dirty="0" smtClean="0">
                <a:latin typeface="Arial (Body)"/>
              </a:rPr>
              <a:t> </a:t>
            </a:r>
            <a:r>
              <a:rPr lang="en-US" sz="2000" dirty="0" err="1" smtClean="0">
                <a:latin typeface="Arial (Body)"/>
              </a:rPr>
              <a:t>loại</a:t>
            </a:r>
            <a:r>
              <a:rPr lang="en-US" sz="2000" dirty="0" smtClean="0">
                <a:latin typeface="Arial (Body)"/>
              </a:rPr>
              <a:t> </a:t>
            </a:r>
            <a:r>
              <a:rPr lang="en-US" sz="2000" dirty="0" err="1" smtClean="0">
                <a:latin typeface="Arial (Body)"/>
              </a:rPr>
              <a:t>tỷ</a:t>
            </a:r>
            <a:r>
              <a:rPr lang="en-US" sz="2000" dirty="0" smtClean="0">
                <a:latin typeface="Arial (Body)"/>
              </a:rPr>
              <a:t> </a:t>
            </a:r>
            <a:r>
              <a:rPr lang="en-US" sz="2000" dirty="0" err="1" smtClean="0">
                <a:latin typeface="Arial (Body)"/>
              </a:rPr>
              <a:t>giá</a:t>
            </a:r>
            <a:endParaRPr lang="en-US" sz="2000" dirty="0" smtClean="0">
              <a:latin typeface="Arial (Body)"/>
            </a:endParaRPr>
          </a:p>
          <a:p>
            <a:pPr algn="just"/>
            <a:endParaRPr lang="en-US" sz="2000" dirty="0" smtClean="0">
              <a:latin typeface="Arial (Body)"/>
            </a:endParaRPr>
          </a:p>
          <a:p>
            <a:pPr algn="just"/>
            <a:r>
              <a:rPr lang="en-US" b="1" dirty="0" smtClean="0">
                <a:latin typeface="Arial (Body)"/>
              </a:rPr>
              <a:t>(1) </a:t>
            </a:r>
            <a:r>
              <a:rPr lang="vi-VN" b="1" dirty="0" smtClean="0">
                <a:latin typeface="Arial (Body)"/>
              </a:rPr>
              <a:t>Tỷ giá giao dịch thực tế</a:t>
            </a:r>
            <a:r>
              <a:rPr lang="en-US" b="1" dirty="0" smtClean="0">
                <a:latin typeface="Arial (Body)"/>
              </a:rPr>
              <a:t>: </a:t>
            </a:r>
            <a:r>
              <a:rPr lang="en-US" dirty="0" smtClean="0">
                <a:latin typeface="Arial (Body)"/>
              </a:rPr>
              <a:t>Đ</a:t>
            </a:r>
            <a:r>
              <a:rPr lang="vi-VN" dirty="0" smtClean="0">
                <a:latin typeface="Arial (Body)"/>
              </a:rPr>
              <a:t>ược lựa chọn tỷ giá giao dịch thực tế tại ngày giao dịch là tỷ giá mua bán chuyển khoản trung bình </a:t>
            </a:r>
            <a:r>
              <a:rPr lang="en-US" dirty="0" smtClean="0">
                <a:latin typeface="Arial (Body)"/>
              </a:rPr>
              <a:t>(</a:t>
            </a:r>
            <a:r>
              <a:rPr lang="vi-VN" dirty="0" smtClean="0">
                <a:latin typeface="Arial (Body)"/>
              </a:rPr>
              <a:t>hoặc tỷ giá xấp xỉ chênh lệch không vượt quá +/-1% so với tỷ giá mua bán chuyển khoản trung bình</a:t>
            </a:r>
            <a:r>
              <a:rPr lang="en-US" dirty="0" smtClean="0">
                <a:latin typeface="Arial (Body)"/>
              </a:rPr>
              <a:t>) </a:t>
            </a:r>
            <a:r>
              <a:rPr lang="vi-VN" dirty="0" smtClean="0">
                <a:latin typeface="Arial (Body)"/>
              </a:rPr>
              <a:t>của ngân hàng thương mại nơi thường xuyên có giao dịch. Việc sử dụng tỷ giá xấp xỉ phải đảm bảo không làm ảnh hưởng trọng yếu đến </a:t>
            </a:r>
            <a:r>
              <a:rPr lang="en-US" dirty="0" smtClean="0">
                <a:latin typeface="Arial (Body)"/>
              </a:rPr>
              <a:t>BCTC</a:t>
            </a:r>
            <a:r>
              <a:rPr lang="vi-VN" dirty="0" smtClean="0">
                <a:latin typeface="Arial (Body)"/>
              </a:rPr>
              <a:t>.</a:t>
            </a:r>
            <a:endParaRPr lang="en-US" dirty="0" smtClean="0">
              <a:latin typeface="Arial (Body)"/>
            </a:endParaRPr>
          </a:p>
          <a:p>
            <a:pPr algn="just"/>
            <a:endParaRPr lang="en-US" dirty="0" smtClean="0">
              <a:latin typeface="Arial (Body)"/>
            </a:endParaRPr>
          </a:p>
          <a:p>
            <a:pPr algn="just"/>
            <a:r>
              <a:rPr lang="en-US" b="1" dirty="0" smtClean="0"/>
              <a:t>(</a:t>
            </a:r>
            <a:r>
              <a:rPr lang="vi-VN" b="1" dirty="0" smtClean="0"/>
              <a:t>2</a:t>
            </a:r>
            <a:r>
              <a:rPr lang="en-US" b="1" dirty="0" smtClean="0"/>
              <a:t>)</a:t>
            </a:r>
            <a:r>
              <a:rPr lang="vi-VN" b="1" dirty="0" smtClean="0"/>
              <a:t> Tỷ giá ghi sổ</a:t>
            </a:r>
            <a:r>
              <a:rPr lang="en-US" b="1" dirty="0" smtClean="0"/>
              <a:t>: </a:t>
            </a:r>
            <a:r>
              <a:rPr lang="vi-VN" dirty="0" smtClean="0"/>
              <a:t>Tỷ giá ghi sổ bao gồm tỷ giá ghi sổ thực tế đích danh hoặc tỷ giá ghi sổ bình quân gia quyền. Việc áp dụng tỷ giá ghi sổ thực tế đích danh hay tỷ giá ghi sổ bình quân gia quyền tùy theo đặc điểm và yêu cầu quản lý các khoản mục tiền tệ có gốc ngoại tệ của doanh nghiệp.</a:t>
            </a:r>
            <a:endParaRPr lang="en-US" dirty="0" smtClean="0"/>
          </a:p>
          <a:p>
            <a:pPr algn="just"/>
            <a:endParaRPr lang="en-US" dirty="0" smtClean="0"/>
          </a:p>
          <a:p>
            <a:pPr algn="just"/>
            <a:r>
              <a:rPr lang="en-US" dirty="0" smtClean="0">
                <a:latin typeface="Arial (Body)"/>
              </a:rPr>
              <a:t>Kế toán </a:t>
            </a:r>
            <a:r>
              <a:rPr lang="vi-VN" dirty="0" smtClean="0">
                <a:latin typeface="Arial (Body)"/>
              </a:rPr>
              <a:t>phải theo dõi chi tiết về số lượng nguyên tệ và giá trị đã được quy đổi ra đơn vị tiền tệ trong kế toán làm căn cứ xác định tỷ giá ghi sổ cho từng khoản mục tiền tệ có gốc ngoại tệ. </a:t>
            </a:r>
            <a:r>
              <a:rPr lang="en-US" dirty="0" err="1" smtClean="0">
                <a:latin typeface="Arial (Body)"/>
              </a:rPr>
              <a:t>Ngoài</a:t>
            </a:r>
            <a:r>
              <a:rPr lang="en-US" dirty="0" smtClean="0">
                <a:latin typeface="Arial (Body)"/>
              </a:rPr>
              <a:t> </a:t>
            </a:r>
            <a:r>
              <a:rPr lang="en-US" dirty="0" err="1" smtClean="0">
                <a:latin typeface="Arial (Body)"/>
              </a:rPr>
              <a:t>ra</a:t>
            </a:r>
            <a:r>
              <a:rPr lang="en-US" dirty="0" smtClean="0">
                <a:latin typeface="Arial (Body)"/>
              </a:rPr>
              <a:t> </a:t>
            </a:r>
            <a:r>
              <a:rPr lang="en-US" dirty="0" err="1" smtClean="0">
                <a:latin typeface="Arial (Body)"/>
              </a:rPr>
              <a:t>có</a:t>
            </a:r>
            <a:r>
              <a:rPr lang="en-US" dirty="0" smtClean="0">
                <a:latin typeface="Arial (Body)"/>
              </a:rPr>
              <a:t> </a:t>
            </a:r>
            <a:r>
              <a:rPr lang="en-US" dirty="0" err="1" smtClean="0">
                <a:latin typeface="Arial (Body)"/>
              </a:rPr>
              <a:t>thể</a:t>
            </a:r>
            <a:r>
              <a:rPr lang="en-US" dirty="0" smtClean="0">
                <a:latin typeface="Arial (Body)"/>
              </a:rPr>
              <a:t> </a:t>
            </a:r>
            <a:r>
              <a:rPr lang="vi-VN" dirty="0" smtClean="0">
                <a:latin typeface="Arial (Body)"/>
              </a:rPr>
              <a:t>phải tính riêng tỷ giá ghi sổ cho từng loại </a:t>
            </a:r>
            <a:r>
              <a:rPr lang="en-US" dirty="0" err="1" smtClean="0">
                <a:latin typeface="Arial (Body)"/>
              </a:rPr>
              <a:t>nguyên</a:t>
            </a:r>
            <a:r>
              <a:rPr lang="en-US" dirty="0" smtClean="0">
                <a:latin typeface="Arial (Body)"/>
              </a:rPr>
              <a:t> </a:t>
            </a:r>
            <a:r>
              <a:rPr lang="en-US" dirty="0" err="1" smtClean="0">
                <a:latin typeface="Arial (Body)"/>
              </a:rPr>
              <a:t>tệ</a:t>
            </a:r>
            <a:r>
              <a:rPr lang="en-US" dirty="0" smtClean="0">
                <a:latin typeface="Arial (Body)"/>
              </a:rPr>
              <a:t>, </a:t>
            </a:r>
            <a:r>
              <a:rPr lang="vi-VN" dirty="0" smtClean="0">
                <a:latin typeface="Arial (Body)"/>
              </a:rPr>
              <a:t>(tiền mặt, tiền gửi không kỳ hạn,...) hoặc từng đối tượng nợ. </a:t>
            </a:r>
            <a:endParaRPr lang="en-US"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50</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17064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t>4. </a:t>
            </a:r>
            <a:r>
              <a:rPr lang="vi-VN" sz="2000" dirty="0" smtClean="0"/>
              <a:t>Các khoản mục tiền tệ có gốc ngoại tệ</a:t>
            </a:r>
            <a:r>
              <a:rPr lang="en-US" sz="2000" dirty="0" smtClean="0"/>
              <a:t>: L</a:t>
            </a:r>
            <a:r>
              <a:rPr lang="vi-VN" sz="2000" dirty="0" smtClean="0"/>
              <a:t>à các tài sản được thu hồi bằng ngoại tệ hoặc các khoản nợ phải trả bằng ngoại tệ</a:t>
            </a:r>
            <a:r>
              <a:rPr lang="en-US" sz="2000" dirty="0" smtClean="0"/>
              <a:t>,</a:t>
            </a:r>
            <a:r>
              <a:rPr lang="vi-VN" sz="2000" dirty="0" smtClean="0"/>
              <a:t> có thể bao gồm:</a:t>
            </a:r>
            <a:endParaRPr lang="en-US" sz="2000" dirty="0" smtClean="0"/>
          </a:p>
          <a:p>
            <a:pPr algn="just"/>
            <a:endParaRPr lang="en-US" sz="2000" dirty="0" smtClean="0"/>
          </a:p>
          <a:p>
            <a:pPr marL="358775" indent="-358775" algn="just"/>
            <a:r>
              <a:rPr lang="vi-VN" dirty="0" smtClean="0"/>
              <a:t>a) Tiền mặt, tiền gửi không kỳ hạn, tiền đang chuyển, tiền gửi có kỳ hạn bằng ngoại tệ và các khoản đầu tư tài chính khác thu hồi bằng ngoại tệ;</a:t>
            </a:r>
            <a:endParaRPr lang="en-US" dirty="0" smtClean="0"/>
          </a:p>
          <a:p>
            <a:pPr marL="358775" indent="-358775" algn="just"/>
            <a:r>
              <a:rPr lang="vi-VN" dirty="0" smtClean="0"/>
              <a:t>b) </a:t>
            </a:r>
            <a:r>
              <a:rPr lang="en-US" dirty="0" smtClean="0"/>
              <a:t> </a:t>
            </a:r>
            <a:r>
              <a:rPr lang="vi-VN" dirty="0" smtClean="0"/>
              <a:t>Các khoản nợ phải thu, nợ phải trả có gốc ngoại tệ, ngoại trừ:</a:t>
            </a:r>
            <a:endParaRPr lang="en-US" dirty="0" smtClean="0"/>
          </a:p>
          <a:p>
            <a:pPr marL="358775" indent="-358775" algn="just">
              <a:buFont typeface="Wingdings" pitchFamily="2" charset="2"/>
              <a:buChar char="ü"/>
            </a:pPr>
            <a:r>
              <a:rPr lang="vi-VN" dirty="0" smtClean="0"/>
              <a:t>Các khoản trả trước cho người bán và các khoản chi phí chờ phân bổ bằng ngoại tệ. Trường hợp có bằng chứng chắc chắn về việc người bán không thể cung cấp hàng hoá, dịch vụ và doanh nghiệp sẽ phải nhận lại các khoản trả trước bằng ngoại tệ thì được coi là các khoản mục tiền tệ có gốc ngoại tệ.</a:t>
            </a:r>
            <a:endParaRPr lang="en-US" dirty="0" smtClean="0"/>
          </a:p>
          <a:p>
            <a:pPr marL="358775" indent="-358775" algn="just">
              <a:buFont typeface="Wingdings" pitchFamily="2" charset="2"/>
              <a:buChar char="ü"/>
            </a:pPr>
            <a:r>
              <a:rPr lang="vi-VN" dirty="0" smtClean="0"/>
              <a:t>Các khoản người mua trả tiền trước và các khoản doanh thu nhận trước bằng ngoại tệ. Trường hợp có bằng chứng chắc chắn về việc doanh nghiệp không thể cung cấp hàng hoá, dịch vụ và sẽ phải trả lại các khoản nhận trước bằng ngoại tệ thì các khoản này được coi là các khoản mục tiền tệ có gốc ngoại tệ.</a:t>
            </a:r>
            <a:endParaRPr lang="en-US" dirty="0" smtClean="0"/>
          </a:p>
          <a:p>
            <a:pPr marL="358775" indent="-358775" algn="just"/>
            <a:r>
              <a:rPr lang="vi-VN" dirty="0" smtClean="0"/>
              <a:t>c) </a:t>
            </a:r>
            <a:r>
              <a:rPr lang="en-US" dirty="0" smtClean="0"/>
              <a:t> </a:t>
            </a:r>
            <a:r>
              <a:rPr lang="vi-VN" dirty="0" smtClean="0"/>
              <a:t>Các khoản cho vay, cho mượn, đi vay, đi mượn dưới mọi hình thức được quyền thu hồi hoặc có nghĩa vụ hoàn trả bằng ngoại tệ.</a:t>
            </a:r>
            <a:endParaRPr lang="en-US" dirty="0" smtClean="0"/>
          </a:p>
          <a:p>
            <a:pPr marL="358775" indent="-358775" algn="just"/>
            <a:r>
              <a:rPr lang="vi-VN" dirty="0" smtClean="0"/>
              <a:t>d) </a:t>
            </a:r>
            <a:r>
              <a:rPr lang="en-US" dirty="0" smtClean="0"/>
              <a:t> </a:t>
            </a:r>
            <a:r>
              <a:rPr lang="vi-VN" dirty="0" smtClean="0"/>
              <a:t>Các khoản đặt cọc, ký quỹ, ký cược được quyền nhận lại bằng ngoại tệ; Các khoản nhận ký quỹ, ký cược phải hoàn trả bằng ngoại tệ.</a:t>
            </a:r>
            <a:endParaRPr lang="en-US" dirty="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51</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8609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latin typeface="Arial (Body)"/>
              </a:rPr>
              <a:t>5. </a:t>
            </a:r>
            <a:r>
              <a:rPr lang="vi-VN" sz="2000" dirty="0" smtClean="0">
                <a:latin typeface="Arial (Body)"/>
              </a:rPr>
              <a:t>Nguyên tắc áp dụng tỷ giá cho các giao dịch bằng ngoại tệ</a:t>
            </a:r>
            <a:endParaRPr lang="en-US" sz="2000" dirty="0" smtClean="0">
              <a:latin typeface="Arial (Body)"/>
            </a:endParaRPr>
          </a:p>
          <a:p>
            <a:pPr algn="just"/>
            <a:endParaRPr lang="en-US" sz="1400" dirty="0" smtClean="0">
              <a:latin typeface="Arial (Body)"/>
            </a:endParaRPr>
          </a:p>
          <a:p>
            <a:pPr marL="358775" indent="-358775" algn="just">
              <a:buAutoNum type="arabicParenBoth"/>
            </a:pPr>
            <a:r>
              <a:rPr lang="vi-VN" dirty="0" smtClean="0">
                <a:latin typeface="Arial (Body)"/>
              </a:rPr>
              <a:t>Khi mua, bán ngoại tệ (hợp đồng mua bán ngoại tệ giao ngay, hợp đồng kỳ hạn, hợp đồng tương lai, hợp đồng quyền chọn, hợp đồng hoán đổi): Là tỷ giá ký kết trong hợp đồng mua, bán ngoại tệ;</a:t>
            </a:r>
            <a:endParaRPr lang="en-US" dirty="0" smtClean="0">
              <a:latin typeface="Arial (Body)"/>
            </a:endParaRPr>
          </a:p>
          <a:p>
            <a:pPr marL="358775" indent="-358775" algn="just">
              <a:buAutoNum type="arabicParenBoth"/>
            </a:pPr>
            <a:endParaRPr lang="en-US" sz="1400" dirty="0" smtClean="0">
              <a:latin typeface="Arial (Body)"/>
            </a:endParaRPr>
          </a:p>
          <a:p>
            <a:pPr marL="358775" indent="-358775" algn="just">
              <a:buFontTx/>
              <a:buAutoNum type="arabicParenBoth"/>
            </a:pPr>
            <a:r>
              <a:rPr lang="vi-VN" dirty="0" smtClean="0">
                <a:latin typeface="Arial (Body)"/>
              </a:rPr>
              <a:t>Trường hợp có các nghiệp vụ kinh tế phát sinh bằng ngoại tệ nhưng trong hợp đồng không quy định tỷ giá hối đoái cụ thể, doanh nghiệp sử dụng tỷ giá giao dịch thực tế cho từng trường hợp như sau: </a:t>
            </a:r>
            <a:endParaRPr lang="en-US" dirty="0" smtClean="0">
              <a:latin typeface="Arial (Body)"/>
            </a:endParaRPr>
          </a:p>
          <a:p>
            <a:pPr marL="358775" indent="-358775" algn="just">
              <a:buFontTx/>
              <a:buAutoNum type="arabicParenBoth"/>
            </a:pPr>
            <a:endParaRPr lang="en-US" sz="800" dirty="0" smtClean="0">
              <a:latin typeface="Arial (Body)"/>
            </a:endParaRPr>
          </a:p>
          <a:p>
            <a:pPr marL="358775" indent="-358775" algn="just">
              <a:buFont typeface="Wingdings" pitchFamily="2" charset="2"/>
              <a:buChar char="ü"/>
            </a:pPr>
            <a:r>
              <a:rPr lang="vi-VN" dirty="0" smtClean="0">
                <a:latin typeface="Arial (Body)"/>
              </a:rPr>
              <a:t>Các tài khoản phản ánh doanh thu, thu nhập khác. Riêng trường hợp bán hàng hoá, cung cấp dịch vụ hoặc thu nhập có liên quan đến doanh thu nhận trước hoặc giao dịch nhận trước tiền của người mua thì doanh thu, thu nhập tương ứng với số tiền nhận trước được áp dụng tỷ giá giao dịch thực tế tại thời điểm nhận trước của người mua (không áp dụng theo tỷ giá giao dịch thực tế tại thời điểm ghi nhận doanh thu, thu nhập).</a:t>
            </a:r>
            <a:endParaRPr lang="en-US" dirty="0" smtClean="0">
              <a:latin typeface="Arial (Body)"/>
            </a:endParaRPr>
          </a:p>
          <a:p>
            <a:pPr marL="358775" indent="-358775" algn="just">
              <a:buFont typeface="Wingdings" pitchFamily="2" charset="2"/>
              <a:buChar char="ü"/>
            </a:pPr>
            <a:r>
              <a:rPr lang="vi-VN" dirty="0" smtClean="0">
                <a:latin typeface="Arial (Body)"/>
              </a:rPr>
              <a:t>Các tài khoản phản ánh chi phí </a:t>
            </a:r>
            <a:r>
              <a:rPr lang="en-US" dirty="0" smtClean="0">
                <a:latin typeface="Arial (Body)"/>
              </a:rPr>
              <a:t>SXKD</a:t>
            </a:r>
            <a:r>
              <a:rPr lang="vi-VN" dirty="0" smtClean="0">
                <a:latin typeface="Arial (Body)"/>
              </a:rPr>
              <a:t>, chi phí khác. Riêng trường hợp phân bổ khoản chi phí chờ phân bổ vào chi phí sản xuất, kinh doanh trong kỳ thì chi phí được ghi nhận theo tỷ giá giao dịch thực tế tại thời điểm trả trước (không áp dụng theo tỷ giá giao dịch thực tế tại thời điểm phân bổ chi phí).</a:t>
            </a:r>
            <a:endParaRPr lang="en-US" sz="20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52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492442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buFont typeface="Wingdings" pitchFamily="2" charset="2"/>
              <a:buChar char="ü"/>
            </a:pPr>
            <a:endParaRPr lang="en-US" dirty="0" smtClean="0">
              <a:latin typeface="Arial (Body)"/>
            </a:endParaRPr>
          </a:p>
          <a:p>
            <a:pPr marL="266700" indent="-266700" algn="just">
              <a:buFont typeface="Wingdings" pitchFamily="2" charset="2"/>
              <a:buChar char="ü"/>
            </a:pPr>
            <a:r>
              <a:rPr lang="vi-VN" dirty="0" smtClean="0">
                <a:latin typeface="Arial (Body)"/>
              </a:rPr>
              <a:t>Các tài khoản phản ánh tài sản. Riêng trường hợp tài sản được mua liên quan đến giao dịch trả trước cho người bán thì giá trị tài sản tương ứng với số tiền trả trước </a:t>
            </a:r>
            <a:r>
              <a:rPr lang="en-US" dirty="0" err="1" smtClean="0">
                <a:latin typeface="Arial (Body)"/>
              </a:rPr>
              <a:t>được</a:t>
            </a:r>
            <a:r>
              <a:rPr lang="en-US" dirty="0" smtClean="0">
                <a:latin typeface="Arial (Body)"/>
              </a:rPr>
              <a:t> </a:t>
            </a:r>
            <a:r>
              <a:rPr lang="vi-VN" dirty="0" smtClean="0">
                <a:latin typeface="Arial (Body)"/>
              </a:rPr>
              <a:t>áp dụng tỷ giá giao dịch thực tế tại thời điểm trả trước (không áp dụng theo tỷ giá giao dịch thực tế tại thời điểm ghi nhận tài sản).</a:t>
            </a:r>
            <a:endParaRPr lang="en-US" dirty="0" smtClean="0">
              <a:latin typeface="Arial (Body)"/>
            </a:endParaRPr>
          </a:p>
          <a:p>
            <a:pPr marL="266700" indent="-266700" algn="just">
              <a:buFont typeface="Wingdings" pitchFamily="2" charset="2"/>
              <a:buChar char="ü"/>
            </a:pPr>
            <a:endParaRPr lang="en-US" sz="800" dirty="0" smtClean="0">
              <a:latin typeface="Arial (Body)"/>
            </a:endParaRPr>
          </a:p>
          <a:p>
            <a:pPr marL="266700" indent="-266700" algn="just">
              <a:buFont typeface="Wingdings" pitchFamily="2" charset="2"/>
              <a:buChar char="ü"/>
            </a:pPr>
            <a:r>
              <a:rPr lang="vi-VN" dirty="0" smtClean="0">
                <a:latin typeface="Arial (Body)"/>
              </a:rPr>
              <a:t>Bên Nợ các Tài khoản vốn bằng tiền hoặc các tài sản khác; Bên Nợ các Tài khoản phải thu; Bên Nợ các Tài khoản phải trả khi phát sinh giao dịch trả trước tiền cho người bán.</a:t>
            </a:r>
            <a:endParaRPr lang="en-US" dirty="0" smtClean="0">
              <a:latin typeface="Arial (Body)"/>
            </a:endParaRPr>
          </a:p>
          <a:p>
            <a:pPr marL="266700" indent="-266700" algn="just">
              <a:buFont typeface="Wingdings" pitchFamily="2" charset="2"/>
              <a:buChar char="ü"/>
            </a:pPr>
            <a:endParaRPr lang="en-US" sz="800" dirty="0" smtClean="0">
              <a:latin typeface="Arial (Body)"/>
            </a:endParaRPr>
          </a:p>
          <a:p>
            <a:pPr marL="266700" indent="-266700" algn="just">
              <a:buFont typeface="Wingdings" pitchFamily="2" charset="2"/>
              <a:buChar char="ü"/>
            </a:pPr>
            <a:r>
              <a:rPr lang="vi-VN" dirty="0" smtClean="0">
                <a:latin typeface="Arial (Body)"/>
              </a:rPr>
              <a:t>Bên Có các TK phải trả; Bên Có các Tài khoản phải thu khi phát sinh giao dịch nhận trước tiền của người mua;</a:t>
            </a:r>
            <a:endParaRPr lang="en-US" dirty="0" smtClean="0">
              <a:latin typeface="Arial (Body)"/>
            </a:endParaRPr>
          </a:p>
          <a:p>
            <a:pPr marL="266700" indent="-266700" algn="just">
              <a:buFont typeface="Wingdings" pitchFamily="2" charset="2"/>
              <a:buChar char="ü"/>
            </a:pPr>
            <a:endParaRPr lang="en-US" sz="800" dirty="0" smtClean="0">
              <a:latin typeface="Arial (Body)"/>
            </a:endParaRPr>
          </a:p>
          <a:p>
            <a:pPr marL="266700" indent="-266700" algn="just">
              <a:buFont typeface="Wingdings" pitchFamily="2" charset="2"/>
              <a:buChar char="ü"/>
            </a:pPr>
            <a:r>
              <a:rPr lang="vi-VN" dirty="0" smtClean="0">
                <a:latin typeface="Arial (Body)"/>
              </a:rPr>
              <a:t>Các tài khoản loại vốn chủ sở hữu;</a:t>
            </a:r>
            <a:endParaRPr lang="en-US" dirty="0" smtClean="0">
              <a:latin typeface="Arial (Body)"/>
            </a:endParaRPr>
          </a:p>
          <a:p>
            <a:pPr marL="266700" indent="-266700" algn="just">
              <a:buFont typeface="Wingdings" pitchFamily="2" charset="2"/>
              <a:buChar char="ü"/>
            </a:pPr>
            <a:endParaRPr lang="en-US" sz="2000" dirty="0" smtClean="0">
              <a:latin typeface="Arial (Body)"/>
            </a:endParaRPr>
          </a:p>
          <a:p>
            <a:pPr marL="266700" indent="-266700" algn="just">
              <a:buFont typeface="Wingdings" pitchFamily="2" charset="2"/>
              <a:buChar char="ü"/>
            </a:pPr>
            <a:r>
              <a:rPr lang="vi-VN" dirty="0" smtClean="0"/>
              <a:t>Trường hợp doanh nghiệp sử dụng tỷ giá giao dịch thực tế để quy đổi các giao dịch phát sinh bằng ngoại tệ ra đồng tiền ghi sổ kế toán thì </a:t>
            </a:r>
            <a:r>
              <a:rPr lang="en-US" dirty="0" err="1" smtClean="0">
                <a:latin typeface="Arial (Body)"/>
              </a:rPr>
              <a:t>cũng</a:t>
            </a:r>
            <a:r>
              <a:rPr lang="en-US" dirty="0" smtClean="0">
                <a:latin typeface="Arial (Body)"/>
              </a:rPr>
              <a:t> </a:t>
            </a:r>
            <a:r>
              <a:rPr lang="vi-VN" dirty="0" smtClean="0"/>
              <a:t>được sử dụng tỷ giá giao dịch thực tế đó để hạch toán cho cả bên Nợ và bên Có của tất cả các khoản mục tiền tệ có gốc ngoại tệ.</a:t>
            </a:r>
            <a:endParaRPr lang="en-US" sz="2000" dirty="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53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0167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latin typeface="Arial (Body)"/>
              </a:rPr>
              <a:t>(3). </a:t>
            </a:r>
            <a:r>
              <a:rPr lang="vi-VN" sz="2000" dirty="0" smtClean="0">
                <a:latin typeface="Arial (Body)"/>
              </a:rPr>
              <a:t>Áp dụng tỷ giá ghi sổ </a:t>
            </a:r>
            <a:endParaRPr lang="en-US" sz="2000" dirty="0" smtClean="0">
              <a:latin typeface="Arial (Body)"/>
            </a:endParaRPr>
          </a:p>
          <a:p>
            <a:pPr algn="just"/>
            <a:endParaRPr lang="en-US" sz="2000" dirty="0" smtClean="0">
              <a:latin typeface="Arial (Body)"/>
            </a:endParaRPr>
          </a:p>
          <a:p>
            <a:pPr marL="266700" indent="-266700" algn="just">
              <a:buFont typeface="Wingdings" pitchFamily="2" charset="2"/>
              <a:buChar char="ü"/>
            </a:pPr>
            <a:r>
              <a:rPr lang="vi-VN" sz="2000" dirty="0" smtClean="0">
                <a:latin typeface="Arial (Body)"/>
              </a:rPr>
              <a:t>Bên Có các Tài khoản vốn bằng tiền hoặc các tài sản khác;</a:t>
            </a:r>
            <a:endParaRPr lang="en-US" sz="2000" dirty="0" smtClean="0">
              <a:latin typeface="Arial (Body)"/>
            </a:endParaRPr>
          </a:p>
          <a:p>
            <a:pPr marL="266700" indent="-266700" algn="just">
              <a:buFont typeface="Wingdings" pitchFamily="2" charset="2"/>
              <a:buChar char="ü"/>
            </a:pPr>
            <a:endParaRPr lang="en-US" sz="2000" dirty="0" smtClean="0">
              <a:latin typeface="Arial (Body)"/>
            </a:endParaRPr>
          </a:p>
          <a:p>
            <a:pPr marL="266700" indent="-266700" algn="just">
              <a:buFont typeface="Wingdings" pitchFamily="2" charset="2"/>
              <a:buChar char="ü"/>
            </a:pPr>
            <a:r>
              <a:rPr lang="vi-VN" sz="2000" dirty="0" smtClean="0">
                <a:latin typeface="Arial (Body)"/>
              </a:rPr>
              <a:t>Bên Có các Tài khoản phải thu (ngoại trừ giao dịch nhận trước tiền của người mua); </a:t>
            </a:r>
            <a:endParaRPr lang="en-US" sz="2000" dirty="0" smtClean="0">
              <a:latin typeface="Arial (Body)"/>
            </a:endParaRPr>
          </a:p>
          <a:p>
            <a:pPr marL="266700" indent="-266700" algn="just">
              <a:buFont typeface="Wingdings" pitchFamily="2" charset="2"/>
              <a:buChar char="ü"/>
            </a:pPr>
            <a:endParaRPr lang="en-US" sz="2000" dirty="0" smtClean="0">
              <a:latin typeface="Arial (Body)"/>
            </a:endParaRPr>
          </a:p>
          <a:p>
            <a:pPr marL="266700" indent="-266700" algn="just">
              <a:buFont typeface="Wingdings" pitchFamily="2" charset="2"/>
              <a:buChar char="ü"/>
            </a:pPr>
            <a:r>
              <a:rPr lang="vi-VN" sz="2000" dirty="0" smtClean="0">
                <a:latin typeface="Arial (Body)"/>
              </a:rPr>
              <a:t>Bên Nợ Tài khoản phải thu khi tất toán khoản tiền nhận trước của người mua do đã chuyển giao sản phẩm, hàng hóa, TSCĐ, cung cấp dịch vụ, khối lượng được nghiệm thu; Bên Có các Tài khoản ký quỹ, ký cược, chi phí chờ phân bổ;</a:t>
            </a:r>
            <a:endParaRPr lang="en-US" sz="2000" dirty="0" smtClean="0">
              <a:latin typeface="Arial (Body)"/>
            </a:endParaRPr>
          </a:p>
          <a:p>
            <a:pPr marL="266700" indent="-266700" algn="just">
              <a:buFont typeface="Wingdings" pitchFamily="2" charset="2"/>
              <a:buChar char="ü"/>
            </a:pPr>
            <a:endParaRPr lang="en-US" sz="2000" dirty="0" smtClean="0">
              <a:latin typeface="Arial (Body)"/>
            </a:endParaRPr>
          </a:p>
          <a:p>
            <a:pPr marL="266700" indent="-266700" algn="just">
              <a:buFont typeface="Wingdings" pitchFamily="2" charset="2"/>
              <a:buChar char="ü"/>
            </a:pPr>
            <a:r>
              <a:rPr lang="vi-VN" sz="2000" dirty="0" smtClean="0">
                <a:latin typeface="Arial (Body)"/>
              </a:rPr>
              <a:t>Bên Nợ các Tài khoản phải trả (ngoại trừ giao dịch trả trước tiền cho người bán); Bên Có Tài khoản phải trả khi tất toán khoản tiền ứng trước cho người bán khi nhận được sản phẩm, hàng hóa, TSCĐ, dịch vụ, nghiệm thu khối lượng.</a:t>
            </a:r>
            <a:endParaRPr lang="en-US" sz="20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54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0167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000" dirty="0" smtClean="0">
                <a:latin typeface="Arial (Body)"/>
              </a:rPr>
              <a:t>6. </a:t>
            </a:r>
            <a:r>
              <a:rPr lang="vi-VN" sz="2000" dirty="0" smtClean="0">
                <a:latin typeface="Arial (Body)"/>
              </a:rPr>
              <a:t>Xử lý chênh lệch tỷ giá hối đoái phát sinh trong kỳ</a:t>
            </a:r>
            <a:r>
              <a:rPr lang="en-US" sz="2000" dirty="0" smtClean="0">
                <a:latin typeface="Arial (Body)"/>
              </a:rPr>
              <a:t>: </a:t>
            </a:r>
          </a:p>
          <a:p>
            <a:endParaRPr lang="en-US" sz="800" dirty="0" smtClean="0">
              <a:latin typeface="Arial (Body)"/>
            </a:endParaRPr>
          </a:p>
          <a:p>
            <a:pPr marL="266700" indent="-266700" algn="just">
              <a:buFont typeface="Wingdings" pitchFamily="2" charset="2"/>
              <a:buChar char="ü"/>
            </a:pPr>
            <a:r>
              <a:rPr lang="en-US" sz="2000" dirty="0" smtClean="0">
                <a:latin typeface="Arial (Body)"/>
              </a:rPr>
              <a:t>CLTG </a:t>
            </a:r>
            <a:r>
              <a:rPr lang="vi-VN" sz="2000" dirty="0" smtClean="0">
                <a:latin typeface="Arial (Body)"/>
              </a:rPr>
              <a:t>phát sinh</a:t>
            </a:r>
            <a:r>
              <a:rPr lang="en-US" sz="2000" dirty="0" smtClean="0">
                <a:latin typeface="Arial (Body)"/>
              </a:rPr>
              <a:t> </a:t>
            </a:r>
            <a:r>
              <a:rPr lang="en-US" sz="2000" dirty="0" err="1" smtClean="0">
                <a:latin typeface="Arial (Body)"/>
              </a:rPr>
              <a:t>từ</a:t>
            </a:r>
            <a:r>
              <a:rPr lang="en-US" sz="2000" dirty="0" smtClean="0">
                <a:latin typeface="Arial (Body)"/>
              </a:rPr>
              <a:t> </a:t>
            </a:r>
            <a:r>
              <a:rPr lang="en-US" sz="2000" dirty="0" err="1" smtClean="0">
                <a:latin typeface="Arial (Body)"/>
              </a:rPr>
              <a:t>các</a:t>
            </a:r>
            <a:r>
              <a:rPr lang="en-US" sz="2000" dirty="0" smtClean="0">
                <a:latin typeface="Arial (Body)"/>
              </a:rPr>
              <a:t> </a:t>
            </a:r>
            <a:r>
              <a:rPr lang="en-US" sz="2000" dirty="0" err="1" smtClean="0">
                <a:latin typeface="Arial (Body)"/>
              </a:rPr>
              <a:t>giao</a:t>
            </a:r>
            <a:r>
              <a:rPr lang="en-US" sz="2000" dirty="0" smtClean="0">
                <a:latin typeface="Arial (Body)"/>
              </a:rPr>
              <a:t> </a:t>
            </a:r>
            <a:r>
              <a:rPr lang="en-US" sz="2000" dirty="0" err="1" smtClean="0">
                <a:latin typeface="Arial (Body)"/>
              </a:rPr>
              <a:t>dịch</a:t>
            </a:r>
            <a:r>
              <a:rPr lang="en-US" sz="2000" dirty="0" smtClean="0">
                <a:latin typeface="Arial (Body)"/>
              </a:rPr>
              <a:t> </a:t>
            </a:r>
            <a:r>
              <a:rPr lang="en-US" sz="2000" dirty="0" err="1" smtClean="0">
                <a:latin typeface="Arial (Body)"/>
              </a:rPr>
              <a:t>kinh</a:t>
            </a:r>
            <a:r>
              <a:rPr lang="en-US" sz="2000" dirty="0" smtClean="0">
                <a:latin typeface="Arial (Body)"/>
              </a:rPr>
              <a:t> </a:t>
            </a:r>
            <a:r>
              <a:rPr lang="en-US" sz="2000" dirty="0" err="1" smtClean="0">
                <a:latin typeface="Arial (Body)"/>
              </a:rPr>
              <a:t>tế</a:t>
            </a:r>
            <a:r>
              <a:rPr lang="en-US" sz="2000" dirty="0" smtClean="0">
                <a:latin typeface="Arial (Body)"/>
              </a:rPr>
              <a:t>, bao </a:t>
            </a:r>
            <a:r>
              <a:rPr lang="en-US" sz="2000" dirty="0" err="1" smtClean="0">
                <a:latin typeface="Arial (Body)"/>
              </a:rPr>
              <a:t>gồm</a:t>
            </a:r>
            <a:r>
              <a:rPr lang="en-US" sz="2000" dirty="0" smtClean="0">
                <a:latin typeface="Arial (Body)"/>
              </a:rPr>
              <a:t> </a:t>
            </a:r>
            <a:r>
              <a:rPr lang="en-US" sz="2000" dirty="0" err="1" smtClean="0">
                <a:latin typeface="Arial (Body)"/>
              </a:rPr>
              <a:t>cả</a:t>
            </a:r>
            <a:r>
              <a:rPr lang="en-US" sz="2000" dirty="0" smtClean="0">
                <a:latin typeface="Arial (Body)"/>
              </a:rPr>
              <a:t> CLTG</a:t>
            </a:r>
            <a:r>
              <a:rPr lang="vi-VN" sz="2000" dirty="0" smtClean="0">
                <a:latin typeface="Arial (Body)"/>
              </a:rPr>
              <a:t> do đánh giá lại các khoản mục tiền tệ có gốc ngoại tệ được phản ánh ngay vào doanh thu hoạt động tài chính hoặc chi phí tài chính. Doanh nghiệp phải thuyết minh chi tiết, rõ ràng về chính sách kế toán đối với tỷ giá hối đoái được áp dụng để hạch toán các giao dịch phát sinh bằng ngoại tệ.</a:t>
            </a:r>
            <a:endParaRPr lang="en-US" sz="2000" dirty="0" smtClean="0">
              <a:latin typeface="Arial (Body)"/>
            </a:endParaRPr>
          </a:p>
          <a:p>
            <a:pPr marL="266700" indent="-266700" algn="just">
              <a:buFont typeface="Wingdings" pitchFamily="2" charset="2"/>
              <a:buChar char="ü"/>
            </a:pPr>
            <a:endParaRPr lang="en-US" sz="800" dirty="0" smtClean="0">
              <a:latin typeface="Arial (Body)"/>
            </a:endParaRPr>
          </a:p>
          <a:p>
            <a:pPr marL="266700" indent="-266700" algn="just">
              <a:buFont typeface="Wingdings" pitchFamily="2" charset="2"/>
              <a:buChar char="ü"/>
            </a:pPr>
            <a:r>
              <a:rPr lang="vi-VN" sz="2000" dirty="0" smtClean="0">
                <a:latin typeface="Arial (Body)"/>
              </a:rPr>
              <a:t>Khoản </a:t>
            </a:r>
            <a:r>
              <a:rPr lang="en-US" sz="2000" dirty="0" smtClean="0">
                <a:latin typeface="Arial (Body)"/>
              </a:rPr>
              <a:t>CLTG</a:t>
            </a:r>
            <a:r>
              <a:rPr lang="vi-VN" sz="2000" dirty="0" smtClean="0">
                <a:latin typeface="Arial (Body)"/>
              </a:rPr>
              <a:t> do đánh giá lại các khoản mục tiền tệ có gốc ngoại tệ cuối kỳ phải trình bày vào </a:t>
            </a:r>
            <a:r>
              <a:rPr lang="en-US" sz="2000" dirty="0" smtClean="0">
                <a:latin typeface="Arial (Body)"/>
              </a:rPr>
              <a:t>BCKQKD </a:t>
            </a:r>
            <a:r>
              <a:rPr lang="vi-VN" sz="2000" dirty="0" smtClean="0">
                <a:latin typeface="Arial (Body)"/>
              </a:rPr>
              <a:t>theo số thuần giữa tổng số lãi và tổng số lỗ do đánh giá lại các khoản mục tiền tệ có gốc ngoại tệ</a:t>
            </a:r>
            <a:r>
              <a:rPr lang="en-US" sz="2000" dirty="0" smtClean="0">
                <a:solidFill>
                  <a:srgbClr val="FF0000"/>
                </a:solidFill>
                <a:latin typeface="Arial (Body)"/>
              </a:rPr>
              <a:t> (</a:t>
            </a:r>
            <a:r>
              <a:rPr lang="en-US" sz="2000" dirty="0" err="1" smtClean="0">
                <a:solidFill>
                  <a:srgbClr val="FF0000"/>
                </a:solidFill>
                <a:latin typeface="Arial (Body)"/>
              </a:rPr>
              <a:t>có</a:t>
            </a:r>
            <a:r>
              <a:rPr lang="en-US" sz="2000" dirty="0" smtClean="0">
                <a:solidFill>
                  <a:srgbClr val="FF0000"/>
                </a:solidFill>
                <a:latin typeface="Arial (Body)"/>
              </a:rPr>
              <a:t> </a:t>
            </a:r>
            <a:r>
              <a:rPr lang="en-US" sz="2000" dirty="0" err="1" smtClean="0">
                <a:solidFill>
                  <a:srgbClr val="FF0000"/>
                </a:solidFill>
                <a:latin typeface="Arial (Body)"/>
              </a:rPr>
              <a:t>thể</a:t>
            </a:r>
            <a:r>
              <a:rPr lang="en-US" sz="2000" dirty="0" smtClean="0">
                <a:solidFill>
                  <a:srgbClr val="FF0000"/>
                </a:solidFill>
                <a:latin typeface="Arial (Body)"/>
              </a:rPr>
              <a:t> </a:t>
            </a:r>
            <a:r>
              <a:rPr lang="en-US" sz="2000" dirty="0" err="1" smtClean="0">
                <a:solidFill>
                  <a:srgbClr val="FF0000"/>
                </a:solidFill>
                <a:latin typeface="Arial (Body)"/>
              </a:rPr>
              <a:t>ghi</a:t>
            </a:r>
            <a:r>
              <a:rPr lang="en-US" sz="2000" dirty="0" smtClean="0">
                <a:solidFill>
                  <a:srgbClr val="FF0000"/>
                </a:solidFill>
                <a:latin typeface="Arial (Body)"/>
              </a:rPr>
              <a:t> </a:t>
            </a:r>
            <a:r>
              <a:rPr lang="en-US" sz="2000" dirty="0" err="1" smtClean="0">
                <a:solidFill>
                  <a:srgbClr val="FF0000"/>
                </a:solidFill>
                <a:latin typeface="Arial (Body)"/>
              </a:rPr>
              <a:t>ngay</a:t>
            </a:r>
            <a:r>
              <a:rPr lang="en-US" sz="2000" dirty="0" smtClean="0">
                <a:solidFill>
                  <a:srgbClr val="FF0000"/>
                </a:solidFill>
                <a:latin typeface="Arial (Body)"/>
              </a:rPr>
              <a:t> 515, 635 </a:t>
            </a:r>
            <a:r>
              <a:rPr lang="en-US" sz="2000" dirty="0" err="1" smtClean="0">
                <a:solidFill>
                  <a:srgbClr val="FF0000"/>
                </a:solidFill>
                <a:latin typeface="Arial (Body)"/>
              </a:rPr>
              <a:t>rồi</a:t>
            </a:r>
            <a:r>
              <a:rPr lang="en-US" sz="2000" dirty="0" smtClean="0">
                <a:solidFill>
                  <a:srgbClr val="FF0000"/>
                </a:solidFill>
                <a:latin typeface="Arial (Body)"/>
              </a:rPr>
              <a:t> </a:t>
            </a:r>
            <a:r>
              <a:rPr lang="en-US" sz="2000" dirty="0" err="1" smtClean="0">
                <a:solidFill>
                  <a:srgbClr val="FF0000"/>
                </a:solidFill>
                <a:latin typeface="Arial (Body)"/>
              </a:rPr>
              <a:t>bù</a:t>
            </a:r>
            <a:r>
              <a:rPr lang="en-US" sz="2000" dirty="0" smtClean="0">
                <a:solidFill>
                  <a:srgbClr val="FF0000"/>
                </a:solidFill>
                <a:latin typeface="Arial (Body)"/>
              </a:rPr>
              <a:t> </a:t>
            </a:r>
            <a:r>
              <a:rPr lang="en-US" sz="2000" dirty="0" err="1" smtClean="0">
                <a:solidFill>
                  <a:srgbClr val="FF0000"/>
                </a:solidFill>
                <a:latin typeface="Arial (Body)"/>
              </a:rPr>
              <a:t>trừ</a:t>
            </a:r>
            <a:r>
              <a:rPr lang="en-US" sz="2000" dirty="0" smtClean="0">
                <a:solidFill>
                  <a:srgbClr val="FF0000"/>
                </a:solidFill>
                <a:latin typeface="Arial (Body)"/>
              </a:rPr>
              <a:t>, </a:t>
            </a:r>
            <a:r>
              <a:rPr lang="en-US" sz="2000" dirty="0" err="1" smtClean="0">
                <a:solidFill>
                  <a:srgbClr val="FF0000"/>
                </a:solidFill>
                <a:latin typeface="Arial (Body)"/>
              </a:rPr>
              <a:t>không</a:t>
            </a:r>
            <a:r>
              <a:rPr lang="en-US" sz="2000" dirty="0" smtClean="0">
                <a:solidFill>
                  <a:srgbClr val="FF0000"/>
                </a:solidFill>
                <a:latin typeface="Arial (Body)"/>
              </a:rPr>
              <a:t> </a:t>
            </a:r>
            <a:r>
              <a:rPr lang="en-US" sz="2000" dirty="0" err="1" smtClean="0">
                <a:solidFill>
                  <a:srgbClr val="FF0000"/>
                </a:solidFill>
                <a:latin typeface="Arial (Body)"/>
              </a:rPr>
              <a:t>nhất</a:t>
            </a:r>
            <a:r>
              <a:rPr lang="en-US" sz="2000" dirty="0" smtClean="0">
                <a:solidFill>
                  <a:srgbClr val="FF0000"/>
                </a:solidFill>
                <a:latin typeface="Arial (Body)"/>
              </a:rPr>
              <a:t> </a:t>
            </a:r>
            <a:r>
              <a:rPr lang="en-US" sz="2000" dirty="0" err="1" smtClean="0">
                <a:solidFill>
                  <a:srgbClr val="FF0000"/>
                </a:solidFill>
                <a:latin typeface="Arial (Body)"/>
              </a:rPr>
              <a:t>thiết</a:t>
            </a:r>
            <a:r>
              <a:rPr lang="en-US" sz="2000" dirty="0" smtClean="0">
                <a:solidFill>
                  <a:srgbClr val="FF0000"/>
                </a:solidFill>
                <a:latin typeface="Arial (Body)"/>
              </a:rPr>
              <a:t> </a:t>
            </a:r>
            <a:r>
              <a:rPr lang="en-US" sz="2000" dirty="0" err="1" smtClean="0">
                <a:solidFill>
                  <a:srgbClr val="FF0000"/>
                </a:solidFill>
                <a:latin typeface="Arial (Body)"/>
              </a:rPr>
              <a:t>phải</a:t>
            </a:r>
            <a:r>
              <a:rPr lang="en-US" sz="2000" dirty="0" smtClean="0">
                <a:solidFill>
                  <a:srgbClr val="FF0000"/>
                </a:solidFill>
                <a:latin typeface="Arial (Body)"/>
              </a:rPr>
              <a:t> qua 413)</a:t>
            </a:r>
            <a:r>
              <a:rPr lang="vi-VN" sz="2000" dirty="0" smtClean="0">
                <a:latin typeface="Arial (Body)"/>
              </a:rPr>
              <a:t>. </a:t>
            </a:r>
            <a:endParaRPr lang="en-US" sz="2000" dirty="0" smtClean="0">
              <a:latin typeface="Arial (Body)"/>
            </a:endParaRPr>
          </a:p>
          <a:p>
            <a:pPr marL="266700" indent="-266700" algn="just">
              <a:buFont typeface="Wingdings" pitchFamily="2" charset="2"/>
              <a:buChar char="ü"/>
            </a:pPr>
            <a:endParaRPr lang="en-US" sz="800" dirty="0" smtClean="0">
              <a:latin typeface="Arial (Body)"/>
            </a:endParaRPr>
          </a:p>
          <a:p>
            <a:pPr marL="266700" indent="-266700" algn="just">
              <a:buFont typeface="Wingdings" pitchFamily="2" charset="2"/>
              <a:buChar char="ü"/>
            </a:pPr>
            <a:r>
              <a:rPr lang="en-US" sz="2000" dirty="0" smtClean="0">
                <a:latin typeface="Arial (Body)"/>
              </a:rPr>
              <a:t>K</a:t>
            </a:r>
            <a:r>
              <a:rPr lang="vi-VN" sz="2000" dirty="0" smtClean="0">
                <a:latin typeface="Arial (Body)"/>
              </a:rPr>
              <a:t>hông được vốn hóa các khoản </a:t>
            </a:r>
            <a:r>
              <a:rPr lang="en-US" sz="2000" dirty="0" smtClean="0">
                <a:latin typeface="Arial (Body)"/>
              </a:rPr>
              <a:t>CLTG</a:t>
            </a:r>
            <a:r>
              <a:rPr lang="vi-VN" sz="2000" dirty="0" smtClean="0">
                <a:latin typeface="Arial (Body)"/>
              </a:rPr>
              <a:t> vào giá trị tài sản dở dang.</a:t>
            </a:r>
            <a:endParaRPr lang="en-US" sz="2000" dirty="0" smtClean="0">
              <a:latin typeface="Arial (Body)"/>
            </a:endParaRPr>
          </a:p>
          <a:p>
            <a:pPr marL="266700" indent="-266700" algn="just">
              <a:buFont typeface="Wingdings" pitchFamily="2" charset="2"/>
              <a:buChar char="ü"/>
            </a:pPr>
            <a:endParaRPr lang="en-US" sz="800" dirty="0" smtClean="0">
              <a:latin typeface="Arial (Body)"/>
            </a:endParaRPr>
          </a:p>
          <a:p>
            <a:pPr marL="266700" indent="-266700" algn="just">
              <a:buFont typeface="Wingdings" pitchFamily="2" charset="2"/>
              <a:buChar char="ü"/>
            </a:pPr>
            <a:r>
              <a:rPr lang="en-US" sz="2000" dirty="0" smtClean="0">
                <a:latin typeface="Arial (Body)"/>
              </a:rPr>
              <a:t>CLTG do </a:t>
            </a:r>
            <a:r>
              <a:rPr lang="en-US" sz="2000" dirty="0" err="1" smtClean="0">
                <a:latin typeface="Arial (Body)"/>
              </a:rPr>
              <a:t>chuyển</a:t>
            </a:r>
            <a:r>
              <a:rPr lang="en-US" sz="2000" dirty="0" smtClean="0">
                <a:latin typeface="Arial (Body)"/>
              </a:rPr>
              <a:t> </a:t>
            </a:r>
            <a:r>
              <a:rPr lang="en-US" sz="2000" dirty="0" err="1" smtClean="0">
                <a:latin typeface="Arial (Body)"/>
              </a:rPr>
              <a:t>đổi</a:t>
            </a:r>
            <a:r>
              <a:rPr lang="en-US" sz="2000" dirty="0" smtClean="0">
                <a:latin typeface="Arial (Body)"/>
              </a:rPr>
              <a:t> BCTC </a:t>
            </a:r>
            <a:r>
              <a:rPr lang="en-US" sz="2000" dirty="0" err="1" smtClean="0">
                <a:latin typeface="Arial (Body)"/>
              </a:rPr>
              <a:t>được</a:t>
            </a:r>
            <a:r>
              <a:rPr lang="en-US" sz="2000" dirty="0" smtClean="0">
                <a:latin typeface="Arial (Body)"/>
              </a:rPr>
              <a:t> </a:t>
            </a:r>
            <a:r>
              <a:rPr lang="en-US" sz="2000" dirty="0" err="1" smtClean="0">
                <a:latin typeface="Arial (Body)"/>
              </a:rPr>
              <a:t>hạch</a:t>
            </a:r>
            <a:r>
              <a:rPr lang="en-US" sz="2000" dirty="0" smtClean="0">
                <a:latin typeface="Arial (Body)"/>
              </a:rPr>
              <a:t> toán </a:t>
            </a:r>
            <a:r>
              <a:rPr lang="en-US" sz="2000" dirty="0" err="1" smtClean="0">
                <a:latin typeface="Arial (Body)"/>
              </a:rPr>
              <a:t>vào</a:t>
            </a:r>
            <a:r>
              <a:rPr lang="en-US" sz="2000" dirty="0" smtClean="0">
                <a:latin typeface="Arial (Body)"/>
              </a:rPr>
              <a:t> </a:t>
            </a:r>
            <a:r>
              <a:rPr lang="en-US" sz="2000" dirty="0" err="1" smtClean="0">
                <a:latin typeface="Arial (Body)"/>
              </a:rPr>
              <a:t>vốn</a:t>
            </a:r>
            <a:r>
              <a:rPr lang="en-US" sz="2000" dirty="0" smtClean="0">
                <a:latin typeface="Arial (Body)"/>
              </a:rPr>
              <a:t> </a:t>
            </a:r>
            <a:r>
              <a:rPr lang="en-US" sz="2000" dirty="0" err="1" smtClean="0">
                <a:latin typeface="Arial (Body)"/>
              </a:rPr>
              <a:t>chủ</a:t>
            </a:r>
            <a:r>
              <a:rPr lang="en-US" sz="2000" dirty="0" smtClean="0">
                <a:latin typeface="Arial (Body)"/>
              </a:rPr>
              <a:t> </a:t>
            </a:r>
            <a:r>
              <a:rPr lang="en-US" sz="2000" dirty="0" err="1" smtClean="0">
                <a:latin typeface="Arial (Body)"/>
              </a:rPr>
              <a:t>sở</a:t>
            </a:r>
            <a:r>
              <a:rPr lang="en-US" sz="2000" dirty="0" smtClean="0">
                <a:latin typeface="Arial (Body)"/>
              </a:rPr>
              <a:t> </a:t>
            </a:r>
            <a:r>
              <a:rPr lang="en-US" sz="2000" dirty="0" err="1" smtClean="0">
                <a:latin typeface="Arial (Body)"/>
              </a:rPr>
              <a:t>hữu</a:t>
            </a:r>
            <a:endParaRPr lang="en-US" sz="2000" dirty="0" smtClean="0">
              <a:latin typeface="Arial (Body)"/>
            </a:endParaRPr>
          </a:p>
          <a:p>
            <a:pPr marL="266700" indent="-266700" algn="just">
              <a:buFont typeface="Wingdings" pitchFamily="2" charset="2"/>
              <a:buChar char="ü"/>
            </a:pPr>
            <a:endParaRPr lang="en-US" sz="800" dirty="0" smtClean="0">
              <a:latin typeface="Arial (Body)"/>
            </a:endParaRPr>
          </a:p>
          <a:p>
            <a:pPr marL="266700" indent="-266700" algn="just">
              <a:buFont typeface="Wingdings" pitchFamily="2" charset="2"/>
              <a:buChar char="ü"/>
            </a:pPr>
            <a:r>
              <a:rPr lang="en-US" sz="2000" dirty="0" smtClean="0">
                <a:latin typeface="Arial (Body)"/>
              </a:rPr>
              <a:t>DNNN </a:t>
            </a:r>
            <a:r>
              <a:rPr lang="en-US" sz="2000" dirty="0" err="1" smtClean="0">
                <a:latin typeface="Arial (Body)"/>
              </a:rPr>
              <a:t>nếu</a:t>
            </a:r>
            <a:r>
              <a:rPr lang="en-US" sz="2000" dirty="0" smtClean="0">
                <a:latin typeface="Arial (Body)"/>
              </a:rPr>
              <a:t> </a:t>
            </a:r>
            <a:r>
              <a:rPr lang="en-US" sz="2000" dirty="0" err="1" smtClean="0">
                <a:latin typeface="Arial (Body)"/>
              </a:rPr>
              <a:t>có</a:t>
            </a:r>
            <a:r>
              <a:rPr lang="en-US" sz="2000" dirty="0" smtClean="0">
                <a:latin typeface="Arial (Body)"/>
              </a:rPr>
              <a:t> </a:t>
            </a:r>
            <a:r>
              <a:rPr lang="en-US" sz="2000" dirty="0" err="1" smtClean="0">
                <a:latin typeface="Arial (Body)"/>
              </a:rPr>
              <a:t>quy</a:t>
            </a:r>
            <a:r>
              <a:rPr lang="en-US" sz="2000" dirty="0" smtClean="0">
                <a:latin typeface="Arial (Body)"/>
              </a:rPr>
              <a:t> </a:t>
            </a:r>
            <a:r>
              <a:rPr lang="en-US" sz="2000" dirty="0" err="1" smtClean="0">
                <a:latin typeface="Arial (Body)"/>
              </a:rPr>
              <a:t>định</a:t>
            </a:r>
            <a:r>
              <a:rPr lang="en-US" sz="2000" dirty="0" smtClean="0">
                <a:latin typeface="Arial (Body)"/>
              </a:rPr>
              <a:t> </a:t>
            </a:r>
            <a:r>
              <a:rPr lang="en-US" sz="2000" dirty="0" err="1" smtClean="0">
                <a:latin typeface="Arial (Body)"/>
              </a:rPr>
              <a:t>riêng</a:t>
            </a:r>
            <a:r>
              <a:rPr lang="en-US" sz="2000" dirty="0" smtClean="0">
                <a:latin typeface="Arial (Body)"/>
              </a:rPr>
              <a:t> </a:t>
            </a:r>
            <a:r>
              <a:rPr lang="en-US" sz="2000" dirty="0" err="1" smtClean="0">
                <a:latin typeface="Arial (Body)"/>
              </a:rPr>
              <a:t>về</a:t>
            </a:r>
            <a:r>
              <a:rPr lang="en-US" sz="2000" dirty="0" smtClean="0">
                <a:latin typeface="Arial (Body)"/>
              </a:rPr>
              <a:t> </a:t>
            </a:r>
            <a:r>
              <a:rPr lang="en-US" sz="2000" dirty="0" err="1" smtClean="0">
                <a:latin typeface="Arial (Body)"/>
              </a:rPr>
              <a:t>xử</a:t>
            </a:r>
            <a:r>
              <a:rPr lang="en-US" sz="2000" dirty="0" smtClean="0">
                <a:latin typeface="Arial (Body)"/>
              </a:rPr>
              <a:t> lý CLTG </a:t>
            </a:r>
            <a:r>
              <a:rPr lang="en-US" sz="2000" dirty="0" err="1" smtClean="0">
                <a:latin typeface="Arial (Body)"/>
              </a:rPr>
              <a:t>thì</a:t>
            </a:r>
            <a:r>
              <a:rPr lang="en-US" sz="2000" dirty="0" smtClean="0">
                <a:latin typeface="Arial (Body)"/>
              </a:rPr>
              <a:t> </a:t>
            </a:r>
            <a:r>
              <a:rPr lang="en-US" sz="2000" dirty="0" err="1" smtClean="0">
                <a:latin typeface="Arial (Body)"/>
              </a:rPr>
              <a:t>hạch</a:t>
            </a:r>
            <a:r>
              <a:rPr lang="en-US" sz="2000" dirty="0" smtClean="0">
                <a:latin typeface="Arial (Body)"/>
              </a:rPr>
              <a:t> toán </a:t>
            </a:r>
            <a:r>
              <a:rPr lang="en-US" sz="2000" dirty="0" err="1" smtClean="0">
                <a:latin typeface="Arial (Body)"/>
              </a:rPr>
              <a:t>theo</a:t>
            </a:r>
            <a:r>
              <a:rPr lang="en-US" sz="2000" dirty="0" smtClean="0">
                <a:latin typeface="Arial (Body)"/>
              </a:rPr>
              <a:t> </a:t>
            </a:r>
            <a:r>
              <a:rPr lang="en-US" sz="2000" dirty="0" err="1" smtClean="0">
                <a:latin typeface="Arial (Body)"/>
              </a:rPr>
              <a:t>quy</a:t>
            </a:r>
            <a:r>
              <a:rPr lang="en-US" sz="2000" dirty="0" smtClean="0">
                <a:latin typeface="Arial (Body)"/>
              </a:rPr>
              <a:t> </a:t>
            </a:r>
            <a:r>
              <a:rPr lang="en-US" sz="2000" dirty="0" err="1" smtClean="0">
                <a:latin typeface="Arial (Body)"/>
              </a:rPr>
              <a:t>định</a:t>
            </a:r>
            <a:r>
              <a:rPr lang="en-US" sz="2000" dirty="0" smtClean="0">
                <a:latin typeface="Arial (Body)"/>
              </a:rPr>
              <a:t> </a:t>
            </a:r>
            <a:r>
              <a:rPr lang="en-US" sz="2000" dirty="0" err="1" smtClean="0">
                <a:latin typeface="Arial (Body)"/>
              </a:rPr>
              <a:t>riêng</a:t>
            </a:r>
            <a:r>
              <a:rPr lang="en-US" sz="2000" dirty="0" smtClean="0">
                <a:latin typeface="Arial (Body)"/>
              </a:rPr>
              <a:t> </a:t>
            </a:r>
            <a:r>
              <a:rPr lang="en-US" sz="2000" dirty="0" err="1" smtClean="0">
                <a:latin typeface="Arial (Body)"/>
              </a:rPr>
              <a:t>đó</a:t>
            </a:r>
            <a:r>
              <a:rPr lang="en-US" sz="2000" dirty="0" smtClean="0">
                <a:latin typeface="Arial (Body)"/>
              </a:rPr>
              <a:t>.</a:t>
            </a:r>
            <a:endParaRPr lang="en-US" sz="20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55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84784"/>
            <a:ext cx="8534400" cy="470898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sz="4000" b="1" dirty="0" smtClean="0">
              <a:solidFill>
                <a:srgbClr val="FF0000"/>
              </a:solidFill>
            </a:endParaRPr>
          </a:p>
          <a:p>
            <a:pPr algn="ctr"/>
            <a:endParaRPr lang="en-US" sz="4000" b="1" dirty="0" smtClean="0">
              <a:solidFill>
                <a:srgbClr val="FF0000"/>
              </a:solidFill>
            </a:endParaRPr>
          </a:p>
          <a:p>
            <a:pPr algn="ctr"/>
            <a:endParaRPr lang="en-US" sz="4000" b="1" dirty="0" smtClean="0">
              <a:solidFill>
                <a:srgbClr val="FF0000"/>
              </a:solidFill>
            </a:endParaRPr>
          </a:p>
          <a:p>
            <a:pPr algn="ctr"/>
            <a:r>
              <a:rPr lang="en-US" sz="4000" b="1" dirty="0" smtClean="0">
                <a:solidFill>
                  <a:srgbClr val="FF0000"/>
                </a:solidFill>
              </a:rPr>
              <a:t>NGUYÊN TẮC KẾ TOÁN </a:t>
            </a:r>
          </a:p>
          <a:p>
            <a:pPr algn="ctr"/>
            <a:r>
              <a:rPr lang="en-US" sz="4000" b="1" dirty="0" smtClean="0">
                <a:solidFill>
                  <a:srgbClr val="FF0000"/>
                </a:solidFill>
              </a:rPr>
              <a:t>CÁC KHOẢN ĐẦU TƯ</a:t>
            </a:r>
          </a:p>
          <a:p>
            <a:pPr algn="ctr"/>
            <a:endParaRPr lang="en-US" sz="4000" b="1" dirty="0" smtClean="0">
              <a:solidFill>
                <a:srgbClr val="FF0000"/>
              </a:solidFill>
            </a:endParaRPr>
          </a:p>
          <a:p>
            <a:pPr algn="ctr"/>
            <a:endParaRPr lang="en-US" sz="4000" b="1" dirty="0" smtClean="0">
              <a:solidFill>
                <a:srgbClr val="FF0000"/>
              </a:solidFill>
            </a:endParaRPr>
          </a:p>
          <a:p>
            <a:endParaRPr lang="en-US" sz="2000" dirty="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56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0629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514350" indent="-514350" algn="ctr"/>
            <a:r>
              <a:rPr lang="en-US" sz="2800" b="1" dirty="0" smtClean="0">
                <a:solidFill>
                  <a:srgbClr val="FF0000"/>
                </a:solidFill>
              </a:rPr>
              <a:t>Chứng </a:t>
            </a:r>
            <a:r>
              <a:rPr lang="en-US" sz="2800" b="1" dirty="0" err="1" smtClean="0">
                <a:solidFill>
                  <a:srgbClr val="FF0000"/>
                </a:solidFill>
              </a:rPr>
              <a:t>khoán</a:t>
            </a:r>
            <a:r>
              <a:rPr lang="en-US" sz="2800" b="1" dirty="0" smtClean="0">
                <a:solidFill>
                  <a:srgbClr val="FF0000"/>
                </a:solidFill>
              </a:rPr>
              <a:t> </a:t>
            </a:r>
            <a:r>
              <a:rPr lang="en-US" sz="2800" b="1" dirty="0" err="1" smtClean="0">
                <a:solidFill>
                  <a:srgbClr val="FF0000"/>
                </a:solidFill>
              </a:rPr>
              <a:t>kinh</a:t>
            </a:r>
            <a:r>
              <a:rPr lang="en-US" sz="2800" b="1" dirty="0" smtClean="0">
                <a:solidFill>
                  <a:srgbClr val="FF0000"/>
                </a:solidFill>
              </a:rPr>
              <a:t> </a:t>
            </a:r>
            <a:r>
              <a:rPr lang="en-US" sz="2800" b="1" dirty="0" err="1" smtClean="0">
                <a:solidFill>
                  <a:srgbClr val="FF0000"/>
                </a:solidFill>
              </a:rPr>
              <a:t>doanh</a:t>
            </a:r>
            <a:endParaRPr lang="en-US" sz="2800" b="1" dirty="0" smtClean="0">
              <a:solidFill>
                <a:srgbClr val="FF0000"/>
              </a:solidFill>
            </a:endParaRPr>
          </a:p>
          <a:p>
            <a:pPr marL="514350" indent="-514350"/>
            <a:endParaRPr lang="en-US" sz="2800" b="1" dirty="0" smtClean="0"/>
          </a:p>
          <a:p>
            <a:pPr marL="266700" indent="-266700" algn="just">
              <a:buAutoNum type="arabicPeriod"/>
            </a:pPr>
            <a:r>
              <a:rPr lang="en-US" sz="2000" dirty="0" smtClean="0">
                <a:latin typeface="Arial (Body)"/>
              </a:rPr>
              <a:t>P</a:t>
            </a:r>
            <a:r>
              <a:rPr lang="vi-VN" sz="1900" dirty="0" smtClean="0">
                <a:latin typeface="Arial (Body)"/>
              </a:rPr>
              <a:t>hản ánh giá trị hiện có và tình hình mua, bán các loại chứng khoán nắm giữ vì mục đích kinh doanh (kể cả chứng khoán có thời gian đáo hạn trên 12 tháng mua vào, bán ra để kiếm lời)</a:t>
            </a:r>
            <a:r>
              <a:rPr lang="en-US" sz="1900" dirty="0" smtClean="0">
                <a:latin typeface="Arial (Body)"/>
              </a:rPr>
              <a:t>, </a:t>
            </a:r>
            <a:r>
              <a:rPr lang="vi-VN" sz="1900" dirty="0" smtClean="0">
                <a:latin typeface="Arial (Body)"/>
              </a:rPr>
              <a:t>gồm: Cổ phiếu, trái phiếu, các loại chứng khoán và công cụ tài chính khác (chứng chỉ quỹ, quyền mua cổ phần, chứng quyền, quyền chọn mua, quyền chọn bán, hợp đồng tương lai, thương phiếu, hối phiếu, các khoản nợ/cho vay,…) được doanh nghiệp mua bán lại để kiếm lời.</a:t>
            </a:r>
            <a:endParaRPr lang="en-US" sz="1900" dirty="0" smtClean="0">
              <a:latin typeface="Arial (Body)"/>
            </a:endParaRPr>
          </a:p>
          <a:p>
            <a:pPr algn="just"/>
            <a:endParaRPr lang="en-US" sz="1900" dirty="0" smtClean="0">
              <a:latin typeface="Arial (Body)"/>
            </a:endParaRPr>
          </a:p>
          <a:p>
            <a:pPr marL="173038" indent="-173038" algn="just">
              <a:buFont typeface="Wingdings" pitchFamily="2" charset="2"/>
              <a:buChar char="ü"/>
            </a:pPr>
            <a:r>
              <a:rPr lang="en-US" sz="1900" dirty="0" smtClean="0">
                <a:latin typeface="Arial (Body)"/>
              </a:rPr>
              <a:t>Chứng </a:t>
            </a:r>
            <a:r>
              <a:rPr lang="en-US" sz="1900" dirty="0" err="1" smtClean="0">
                <a:latin typeface="Arial (Body)"/>
              </a:rPr>
              <a:t>khoán</a:t>
            </a:r>
            <a:r>
              <a:rPr lang="en-US" sz="1900" dirty="0" smtClean="0">
                <a:latin typeface="Arial (Body)"/>
              </a:rPr>
              <a:t> </a:t>
            </a:r>
            <a:r>
              <a:rPr lang="en-US" sz="1900" dirty="0" err="1" smtClean="0">
                <a:latin typeface="Arial (Body)"/>
              </a:rPr>
              <a:t>kinh</a:t>
            </a:r>
            <a:r>
              <a:rPr lang="en-US" sz="1900" dirty="0" smtClean="0">
                <a:latin typeface="Arial (Body)"/>
              </a:rPr>
              <a:t> </a:t>
            </a:r>
            <a:r>
              <a:rPr lang="en-US" sz="1900" dirty="0" err="1" smtClean="0">
                <a:latin typeface="Arial (Body)"/>
              </a:rPr>
              <a:t>doanh</a:t>
            </a:r>
            <a:r>
              <a:rPr lang="vi-VN" sz="1900" dirty="0" smtClean="0">
                <a:latin typeface="Arial (Body)"/>
              </a:rPr>
              <a:t> không phản ánh các khoản đầu tư nắm giữ đến ngày đáo hạn, như: Các khoản cho vay theo khế ước giữa 2 bên, tiền gửi có kỳ hạn, trái phiếu, thương phiếu, tín phiếu, kỳ phiếu,...</a:t>
            </a:r>
            <a:endParaRPr lang="en-US" sz="1900" dirty="0" smtClean="0">
              <a:latin typeface="Arial (Body)"/>
            </a:endParaRPr>
          </a:p>
          <a:p>
            <a:pPr marL="173038" indent="-173038" algn="just">
              <a:buFont typeface="Wingdings" pitchFamily="2" charset="2"/>
              <a:buChar char="ü"/>
            </a:pPr>
            <a:endParaRPr lang="en-US" sz="1900" dirty="0" smtClean="0">
              <a:latin typeface="Arial (Body)"/>
            </a:endParaRPr>
          </a:p>
          <a:p>
            <a:pPr marL="173038" indent="-173038" algn="just">
              <a:buFont typeface="Wingdings" pitchFamily="2" charset="2"/>
              <a:buChar char="ü"/>
            </a:pPr>
            <a:r>
              <a:rPr lang="vi-VN" sz="1900" dirty="0" smtClean="0">
                <a:solidFill>
                  <a:srgbClr val="FF0000"/>
                </a:solidFill>
                <a:latin typeface="Arial (Body)"/>
              </a:rPr>
              <a:t>Trong quá trình nắm giữ, không được tái phân loại chứng khoán kinh doanh thành khoản đầu tư nắm giữ đến ngày đáo hạn và ngược lại. </a:t>
            </a:r>
            <a:endParaRPr lang="en-US" sz="19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57</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340768"/>
            <a:ext cx="8534400" cy="541686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1900" dirty="0" smtClean="0">
                <a:latin typeface="Arial (Body)"/>
              </a:rPr>
              <a:t>2. </a:t>
            </a:r>
            <a:r>
              <a:rPr lang="vi-VN" sz="1900" dirty="0" smtClean="0">
                <a:latin typeface="Arial (Body)"/>
              </a:rPr>
              <a:t>Chứng khoán kinh doanh được ghi nhận ban đầu theo </a:t>
            </a:r>
            <a:r>
              <a:rPr lang="en-US" sz="1900" dirty="0" smtClean="0">
                <a:latin typeface="Arial (Body)"/>
              </a:rPr>
              <a:t>FV </a:t>
            </a:r>
            <a:r>
              <a:rPr lang="vi-VN" sz="1900" dirty="0" smtClean="0">
                <a:latin typeface="Arial (Body)"/>
              </a:rPr>
              <a:t>của các khoản thanh toán tại thời điểm giao dịch phát sinh. </a:t>
            </a:r>
            <a:r>
              <a:rPr lang="vi-VN" sz="1900" dirty="0" smtClean="0">
                <a:solidFill>
                  <a:srgbClr val="FF0000"/>
                </a:solidFill>
                <a:latin typeface="Arial (Body)"/>
              </a:rPr>
              <a:t>Các chi phí mua chứng khoán kinh doanh (nếu có) như chi phí môi giới, giao dịch, cung cấp thông tin, thuế, phí ngân hàng,... được hạch toán vào chi phí tài chính trong kỳ. </a:t>
            </a:r>
            <a:r>
              <a:rPr lang="en-US" sz="1900" dirty="0" err="1" smtClean="0">
                <a:solidFill>
                  <a:schemeClr val="tx1"/>
                </a:solidFill>
                <a:latin typeface="Arial (Body)"/>
              </a:rPr>
              <a:t>Cuối</a:t>
            </a:r>
            <a:r>
              <a:rPr lang="en-US" sz="1900" dirty="0" smtClean="0">
                <a:solidFill>
                  <a:schemeClr val="tx1"/>
                </a:solidFill>
                <a:latin typeface="Arial (Body)"/>
              </a:rPr>
              <a:t> </a:t>
            </a:r>
            <a:r>
              <a:rPr lang="en-US" sz="1900" dirty="0" err="1" smtClean="0">
                <a:solidFill>
                  <a:schemeClr val="tx1"/>
                </a:solidFill>
                <a:latin typeface="Arial (Body)"/>
              </a:rPr>
              <a:t>kỳ</a:t>
            </a:r>
            <a:r>
              <a:rPr lang="en-US" sz="1900" dirty="0" smtClean="0">
                <a:solidFill>
                  <a:schemeClr val="tx1"/>
                </a:solidFill>
                <a:latin typeface="Arial (Body)"/>
              </a:rPr>
              <a:t> </a:t>
            </a:r>
            <a:r>
              <a:rPr lang="en-US" sz="1900" dirty="0" err="1" smtClean="0">
                <a:solidFill>
                  <a:schemeClr val="tx1"/>
                </a:solidFill>
                <a:latin typeface="Arial (Body)"/>
              </a:rPr>
              <a:t>nếu</a:t>
            </a:r>
            <a:r>
              <a:rPr lang="en-US" sz="1900" dirty="0" smtClean="0">
                <a:solidFill>
                  <a:schemeClr val="tx1"/>
                </a:solidFill>
                <a:latin typeface="Arial (Body)"/>
              </a:rPr>
              <a:t> </a:t>
            </a:r>
            <a:r>
              <a:rPr lang="en-US" sz="1900" dirty="0" err="1" smtClean="0">
                <a:solidFill>
                  <a:schemeClr val="tx1"/>
                </a:solidFill>
                <a:latin typeface="Arial (Body)"/>
              </a:rPr>
              <a:t>giảm</a:t>
            </a:r>
            <a:r>
              <a:rPr lang="en-US" sz="1900" dirty="0" smtClean="0">
                <a:solidFill>
                  <a:schemeClr val="tx1"/>
                </a:solidFill>
                <a:latin typeface="Arial (Body)"/>
              </a:rPr>
              <a:t> </a:t>
            </a:r>
            <a:r>
              <a:rPr lang="en-US" sz="1900" dirty="0" err="1" smtClean="0">
                <a:solidFill>
                  <a:schemeClr val="tx1"/>
                </a:solidFill>
                <a:latin typeface="Arial (Body)"/>
              </a:rPr>
              <a:t>giá</a:t>
            </a:r>
            <a:r>
              <a:rPr lang="en-US" sz="1900" dirty="0" smtClean="0">
                <a:solidFill>
                  <a:schemeClr val="tx1"/>
                </a:solidFill>
                <a:latin typeface="Arial (Body)"/>
              </a:rPr>
              <a:t> </a:t>
            </a:r>
            <a:r>
              <a:rPr lang="en-US" sz="1900" dirty="0" err="1" smtClean="0">
                <a:solidFill>
                  <a:schemeClr val="tx1"/>
                </a:solidFill>
                <a:latin typeface="Arial (Body)"/>
              </a:rPr>
              <a:t>thì</a:t>
            </a:r>
            <a:r>
              <a:rPr lang="en-US" sz="1900" dirty="0" smtClean="0">
                <a:solidFill>
                  <a:schemeClr val="tx1"/>
                </a:solidFill>
                <a:latin typeface="Arial (Body)"/>
              </a:rPr>
              <a:t> </a:t>
            </a:r>
            <a:r>
              <a:rPr lang="en-US" sz="1900" dirty="0" err="1" smtClean="0">
                <a:solidFill>
                  <a:schemeClr val="tx1"/>
                </a:solidFill>
                <a:latin typeface="Arial (Body)"/>
              </a:rPr>
              <a:t>phải</a:t>
            </a:r>
            <a:r>
              <a:rPr lang="en-US" sz="1900" dirty="0" smtClean="0">
                <a:solidFill>
                  <a:schemeClr val="tx1"/>
                </a:solidFill>
                <a:latin typeface="Arial (Body)"/>
              </a:rPr>
              <a:t> </a:t>
            </a:r>
            <a:r>
              <a:rPr lang="en-US" sz="1900" dirty="0" err="1" smtClean="0">
                <a:solidFill>
                  <a:schemeClr val="tx1"/>
                </a:solidFill>
                <a:latin typeface="Arial (Body)"/>
              </a:rPr>
              <a:t>lập</a:t>
            </a:r>
            <a:r>
              <a:rPr lang="en-US" sz="1900" dirty="0" smtClean="0">
                <a:solidFill>
                  <a:schemeClr val="tx1"/>
                </a:solidFill>
                <a:latin typeface="Arial (Body)"/>
              </a:rPr>
              <a:t> </a:t>
            </a:r>
            <a:r>
              <a:rPr lang="en-US" sz="1900" dirty="0" err="1" smtClean="0">
                <a:solidFill>
                  <a:schemeClr val="tx1"/>
                </a:solidFill>
                <a:latin typeface="Arial (Body)"/>
              </a:rPr>
              <a:t>dự</a:t>
            </a:r>
            <a:r>
              <a:rPr lang="en-US" sz="1900" dirty="0" smtClean="0">
                <a:solidFill>
                  <a:schemeClr val="tx1"/>
                </a:solidFill>
                <a:latin typeface="Arial (Body)"/>
              </a:rPr>
              <a:t> phòng</a:t>
            </a:r>
          </a:p>
          <a:p>
            <a:pPr algn="just"/>
            <a:endParaRPr lang="en-US" sz="1900" dirty="0" smtClean="0">
              <a:solidFill>
                <a:srgbClr val="FF0000"/>
              </a:solidFill>
              <a:latin typeface="Arial (Body)"/>
            </a:endParaRPr>
          </a:p>
          <a:p>
            <a:pPr algn="just"/>
            <a:r>
              <a:rPr lang="en-US" sz="1900" dirty="0" smtClean="0">
                <a:solidFill>
                  <a:schemeClr val="tx1"/>
                </a:solidFill>
                <a:latin typeface="Arial (Body)"/>
              </a:rPr>
              <a:t>3. </a:t>
            </a:r>
            <a:r>
              <a:rPr lang="vi-VN" sz="1900" dirty="0" smtClean="0">
                <a:latin typeface="Arial (Body)"/>
              </a:rPr>
              <a:t>Thời điểm ghi nhận các khoản chứng khoán kinh doanh là thời điểm nhà đầu tư có quyền sở hữu, cụ thể như sau:</a:t>
            </a:r>
            <a:endParaRPr lang="en-US" sz="1900" dirty="0" smtClean="0">
              <a:latin typeface="Arial (Body)"/>
            </a:endParaRPr>
          </a:p>
          <a:p>
            <a:pPr marL="266700" indent="-266700" algn="just">
              <a:buFont typeface="Wingdings" pitchFamily="2" charset="2"/>
              <a:buChar char="ü"/>
            </a:pPr>
            <a:r>
              <a:rPr lang="vi-VN" sz="1900" dirty="0" smtClean="0">
                <a:latin typeface="Arial (Body)"/>
              </a:rPr>
              <a:t>Chứng khoán niêm yết được ghi nhận tại thời điểm khớp lệnh (T+0);</a:t>
            </a:r>
            <a:endParaRPr lang="en-US" sz="1900" dirty="0" smtClean="0">
              <a:latin typeface="Arial (Body)"/>
            </a:endParaRPr>
          </a:p>
          <a:p>
            <a:pPr marL="266700" indent="-266700" algn="just">
              <a:buFont typeface="Wingdings" pitchFamily="2" charset="2"/>
              <a:buChar char="ü"/>
            </a:pPr>
            <a:r>
              <a:rPr lang="vi-VN" sz="1900" dirty="0" smtClean="0">
                <a:latin typeface="Arial (Body)"/>
              </a:rPr>
              <a:t>Chứng khoán chưa niêm yết được ghi nhận tại thời điểm chính thức có quyền sở hữu theo quy định của pháp luật.</a:t>
            </a:r>
            <a:endParaRPr lang="en-US" sz="1900" dirty="0" smtClean="0">
              <a:latin typeface="Arial (Body)"/>
            </a:endParaRPr>
          </a:p>
          <a:p>
            <a:pPr marL="266700" indent="-266700" algn="just">
              <a:buFont typeface="Wingdings" pitchFamily="2" charset="2"/>
              <a:buChar char="ü"/>
            </a:pPr>
            <a:endParaRPr lang="en-US" sz="1900" dirty="0" smtClean="0">
              <a:latin typeface="Arial (Body)"/>
            </a:endParaRPr>
          </a:p>
          <a:p>
            <a:pPr algn="just"/>
            <a:r>
              <a:rPr lang="en-US" sz="1900" dirty="0" smtClean="0">
                <a:latin typeface="Arial (Body)"/>
              </a:rPr>
              <a:t>4. P</a:t>
            </a:r>
            <a:r>
              <a:rPr lang="vi-VN" sz="1900" dirty="0" smtClean="0">
                <a:latin typeface="Arial (Body)"/>
              </a:rPr>
              <a:t>hải hạch toán đầy đủ, kịp thời các khoản thu nhập từ hoạt động đầu tư chứng khoán kinh doanh. </a:t>
            </a:r>
            <a:endParaRPr lang="en-US" sz="1900" dirty="0" smtClean="0">
              <a:latin typeface="Arial (Body)"/>
            </a:endParaRPr>
          </a:p>
          <a:p>
            <a:pPr marL="266700" indent="-266700" algn="just">
              <a:buFont typeface="Wingdings" pitchFamily="2" charset="2"/>
              <a:buChar char="ü"/>
            </a:pPr>
            <a:r>
              <a:rPr lang="en-US" sz="1600" dirty="0" smtClean="0">
                <a:latin typeface="Arial (Body)"/>
              </a:rPr>
              <a:t>C</a:t>
            </a:r>
            <a:r>
              <a:rPr lang="vi-VN" sz="1600" dirty="0" smtClean="0">
                <a:latin typeface="Arial (Body)"/>
              </a:rPr>
              <a:t>ổ tức được chia bằng tiền </a:t>
            </a:r>
            <a:r>
              <a:rPr lang="en-US" sz="1600" dirty="0" err="1" smtClean="0">
                <a:latin typeface="Arial (Body)"/>
              </a:rPr>
              <a:t>được</a:t>
            </a:r>
            <a:r>
              <a:rPr lang="en-US" sz="1600" dirty="0" smtClean="0">
                <a:latin typeface="Arial (Body)"/>
              </a:rPr>
              <a:t> </a:t>
            </a:r>
            <a:r>
              <a:rPr lang="en-US" sz="1600" dirty="0" err="1" smtClean="0">
                <a:latin typeface="Arial (Body)"/>
              </a:rPr>
              <a:t>ghi</a:t>
            </a:r>
            <a:r>
              <a:rPr lang="en-US" sz="1600" dirty="0" smtClean="0">
                <a:latin typeface="Arial (Body)"/>
              </a:rPr>
              <a:t> </a:t>
            </a:r>
            <a:r>
              <a:rPr lang="en-US" sz="1600" dirty="0" err="1" smtClean="0">
                <a:latin typeface="Arial (Body)"/>
              </a:rPr>
              <a:t>nhận</a:t>
            </a:r>
            <a:r>
              <a:rPr lang="en-US" sz="1600" dirty="0" smtClean="0">
                <a:latin typeface="Arial (Body)"/>
              </a:rPr>
              <a:t> </a:t>
            </a:r>
            <a:r>
              <a:rPr lang="vi-VN" sz="1600" dirty="0" smtClean="0">
                <a:latin typeface="Arial (Body)"/>
              </a:rPr>
              <a:t>vào doanh thu tài chính cho giai đoạn sau ngày đầu tư. Khoản cổ tức hoặc các khoản lãi thu bằng tiền cho giai đoạn trước ngày đầu tư được ghi giảm giá trị khoản đầu tư.</a:t>
            </a:r>
            <a:endParaRPr lang="en-US" sz="1600" dirty="0" smtClean="0">
              <a:latin typeface="Arial (Body)"/>
            </a:endParaRPr>
          </a:p>
          <a:p>
            <a:pPr marL="266700" indent="-266700" algn="just">
              <a:buFont typeface="Wingdings" pitchFamily="2" charset="2"/>
              <a:buChar char="ü"/>
            </a:pPr>
            <a:r>
              <a:rPr lang="en-US" sz="1600" dirty="0" smtClean="0">
                <a:latin typeface="Arial (Body)"/>
              </a:rPr>
              <a:t>C</a:t>
            </a:r>
            <a:r>
              <a:rPr lang="vi-VN" sz="1600" dirty="0" smtClean="0">
                <a:latin typeface="Arial (Body)"/>
              </a:rPr>
              <a:t>ổ tức bằng cổ phiếu chỉ theo dõi số lượng cổ phiếu tăng thêm, không ghi nhận doanh thu tài chính và không ghi nhận tăng chứng khoán kinh doanh. </a:t>
            </a:r>
            <a:endParaRPr lang="en-US" sz="16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58</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07831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0850" indent="-450850" algn="ctr"/>
            <a:r>
              <a:rPr lang="en-US" sz="2800" dirty="0" err="1" smtClean="0">
                <a:solidFill>
                  <a:srgbClr val="FF0000"/>
                </a:solidFill>
                <a:latin typeface="Arial (Body)"/>
              </a:rPr>
              <a:t>Đầu</a:t>
            </a:r>
            <a:r>
              <a:rPr lang="en-US" sz="2800" dirty="0" smtClean="0">
                <a:solidFill>
                  <a:srgbClr val="FF0000"/>
                </a:solidFill>
                <a:latin typeface="Arial (Body)"/>
              </a:rPr>
              <a:t> </a:t>
            </a:r>
            <a:r>
              <a:rPr lang="en-US" sz="2800" dirty="0" err="1" smtClean="0">
                <a:solidFill>
                  <a:srgbClr val="FF0000"/>
                </a:solidFill>
                <a:latin typeface="Arial (Body)"/>
              </a:rPr>
              <a:t>tư</a:t>
            </a:r>
            <a:r>
              <a:rPr lang="en-US" sz="2800" dirty="0" smtClean="0">
                <a:solidFill>
                  <a:srgbClr val="FF0000"/>
                </a:solidFill>
                <a:latin typeface="Arial (Body)"/>
              </a:rPr>
              <a:t> </a:t>
            </a:r>
            <a:r>
              <a:rPr lang="en-US" sz="2800" dirty="0" err="1" smtClean="0">
                <a:solidFill>
                  <a:srgbClr val="FF0000"/>
                </a:solidFill>
                <a:latin typeface="Arial (Body)"/>
              </a:rPr>
              <a:t>nắm</a:t>
            </a:r>
            <a:r>
              <a:rPr lang="en-US" sz="2800" dirty="0" smtClean="0">
                <a:solidFill>
                  <a:srgbClr val="FF0000"/>
                </a:solidFill>
                <a:latin typeface="Arial (Body)"/>
              </a:rPr>
              <a:t> </a:t>
            </a:r>
            <a:r>
              <a:rPr lang="en-US" sz="2800" dirty="0" err="1" smtClean="0">
                <a:solidFill>
                  <a:srgbClr val="FF0000"/>
                </a:solidFill>
                <a:latin typeface="Arial (Body)"/>
              </a:rPr>
              <a:t>giữ</a:t>
            </a:r>
            <a:r>
              <a:rPr lang="en-US" sz="2800" dirty="0" smtClean="0">
                <a:solidFill>
                  <a:srgbClr val="FF0000"/>
                </a:solidFill>
                <a:latin typeface="Arial (Body)"/>
              </a:rPr>
              <a:t> </a:t>
            </a:r>
            <a:r>
              <a:rPr lang="en-US" sz="2800" dirty="0" err="1" smtClean="0">
                <a:solidFill>
                  <a:srgbClr val="FF0000"/>
                </a:solidFill>
                <a:latin typeface="Arial (Body)"/>
              </a:rPr>
              <a:t>đến</a:t>
            </a:r>
            <a:r>
              <a:rPr lang="en-US" sz="2800" dirty="0" smtClean="0">
                <a:solidFill>
                  <a:srgbClr val="FF0000"/>
                </a:solidFill>
                <a:latin typeface="Arial (Body)"/>
              </a:rPr>
              <a:t> </a:t>
            </a:r>
            <a:r>
              <a:rPr lang="en-US" sz="2800" dirty="0" err="1" smtClean="0">
                <a:solidFill>
                  <a:srgbClr val="FF0000"/>
                </a:solidFill>
                <a:latin typeface="Arial (Body)"/>
              </a:rPr>
              <a:t>ngày</a:t>
            </a:r>
            <a:r>
              <a:rPr lang="en-US" sz="2800" dirty="0" smtClean="0">
                <a:solidFill>
                  <a:srgbClr val="FF0000"/>
                </a:solidFill>
                <a:latin typeface="Arial (Body)"/>
              </a:rPr>
              <a:t> </a:t>
            </a:r>
            <a:r>
              <a:rPr lang="en-US" sz="2800" dirty="0" err="1" smtClean="0">
                <a:solidFill>
                  <a:srgbClr val="FF0000"/>
                </a:solidFill>
                <a:latin typeface="Arial (Body)"/>
              </a:rPr>
              <a:t>đáo</a:t>
            </a:r>
            <a:r>
              <a:rPr lang="en-US" sz="2800" dirty="0" smtClean="0">
                <a:solidFill>
                  <a:srgbClr val="FF0000"/>
                </a:solidFill>
                <a:latin typeface="Arial (Body)"/>
              </a:rPr>
              <a:t> </a:t>
            </a:r>
            <a:r>
              <a:rPr lang="en-US" sz="2800" dirty="0" err="1" smtClean="0">
                <a:solidFill>
                  <a:srgbClr val="FF0000"/>
                </a:solidFill>
                <a:latin typeface="Arial (Body)"/>
              </a:rPr>
              <a:t>hạn</a:t>
            </a:r>
            <a:endParaRPr lang="en-US" sz="2800" dirty="0" smtClean="0">
              <a:solidFill>
                <a:srgbClr val="FF0000"/>
              </a:solidFill>
              <a:latin typeface="Arial (Body)"/>
            </a:endParaRPr>
          </a:p>
          <a:p>
            <a:pPr marL="450850" indent="-450850" algn="just">
              <a:buFont typeface="Wingdings" pitchFamily="2" charset="2"/>
              <a:buChar char="ü"/>
            </a:pPr>
            <a:endParaRPr lang="en-US" sz="2000" dirty="0" smtClean="0">
              <a:solidFill>
                <a:srgbClr val="FF0000"/>
              </a:solidFill>
            </a:endParaRPr>
          </a:p>
          <a:p>
            <a:pPr algn="just"/>
            <a:endParaRPr lang="en-US" sz="2000" dirty="0" smtClean="0">
              <a:latin typeface="Arial (Body)"/>
            </a:endParaRPr>
          </a:p>
          <a:p>
            <a:pPr marL="266700" indent="-266700" algn="just">
              <a:buAutoNum type="arabicPeriod"/>
            </a:pPr>
            <a:r>
              <a:rPr lang="en-US" sz="2000" dirty="0" err="1" smtClean="0">
                <a:latin typeface="Arial (Body)"/>
              </a:rPr>
              <a:t>Gồm</a:t>
            </a:r>
            <a:r>
              <a:rPr lang="vi-VN" sz="2000" dirty="0" smtClean="0">
                <a:latin typeface="Arial (Body)"/>
              </a:rPr>
              <a:t>: Các khoản tiền gửi có kỳ hạn tại ngân hàng,… giấy tờ có giá (bao gồm cả các loại tín phiếu, kỳ phiếu, chứng chỉ tiền gửi), trái phiếu, cổ phiếu ưu đãi được phân loại là nợ phải trả, </a:t>
            </a:r>
            <a:r>
              <a:rPr lang="vi-VN" sz="2000" dirty="0" smtClean="0">
                <a:solidFill>
                  <a:srgbClr val="FF0000"/>
                </a:solidFill>
                <a:latin typeface="Arial (Body)"/>
              </a:rPr>
              <a:t>các khoản cho vay </a:t>
            </a:r>
            <a:r>
              <a:rPr lang="vi-VN" sz="2000" dirty="0" smtClean="0">
                <a:latin typeface="Arial (Body)"/>
              </a:rPr>
              <a:t>nắm giữ đến ngày đáo hạn với mục đích thu lãi hàng kỳ, các khoản đầu tư nắm giữ đến ngày đáo hạn khác hoặc có bản chất tương tự và không bao gồm các công cụ phái sinh. </a:t>
            </a:r>
            <a:endParaRPr lang="en-US" sz="2000" dirty="0" smtClean="0">
              <a:latin typeface="Arial (Body)"/>
            </a:endParaRPr>
          </a:p>
          <a:p>
            <a:pPr marL="457200" indent="-457200" algn="just">
              <a:buAutoNum type="arabicPeriod"/>
            </a:pPr>
            <a:endParaRPr lang="en-US" sz="800" dirty="0" smtClean="0">
              <a:latin typeface="Arial (Body)"/>
            </a:endParaRPr>
          </a:p>
          <a:p>
            <a:pPr marL="266700" indent="-266700" algn="just"/>
            <a:r>
              <a:rPr lang="en-US" sz="2000" dirty="0" smtClean="0">
                <a:latin typeface="Arial (Body)"/>
              </a:rPr>
              <a:t>2. P</a:t>
            </a:r>
            <a:r>
              <a:rPr lang="vi-VN" sz="2000" dirty="0" smtClean="0">
                <a:latin typeface="Arial (Body)"/>
              </a:rPr>
              <a:t>hải hạch toán đầy đủ, kịp thời doanh tài chính phát sinh từ các khoản đầu tư, ví dụ như lãi tiền gửi có kỳ hạn, lãi cho vay, lãi trái phiếu,… khi thanh lý, nhượng bán các khoản đầu tư nắm giữ đến ngày đáo hạn,...</a:t>
            </a:r>
            <a:endParaRPr lang="en-US" sz="2000" dirty="0" smtClean="0">
              <a:latin typeface="Arial (Body)"/>
            </a:endParaRPr>
          </a:p>
          <a:p>
            <a:pPr marL="266700" indent="-266700" algn="just"/>
            <a:endParaRPr lang="en-US" sz="800" dirty="0" smtClean="0">
              <a:latin typeface="Arial (Body)"/>
            </a:endParaRPr>
          </a:p>
          <a:p>
            <a:pPr marL="266700" indent="-266700" algn="just"/>
            <a:r>
              <a:rPr lang="en-US" sz="2000" dirty="0" smtClean="0">
                <a:latin typeface="Arial (Body)"/>
              </a:rPr>
              <a:t>3.</a:t>
            </a:r>
            <a:r>
              <a:rPr lang="vi-VN" sz="2000" dirty="0" smtClean="0">
                <a:latin typeface="Arial (Body)"/>
              </a:rPr>
              <a:t> Tại thời điểm kết thúc kỳ kế toán, </a:t>
            </a:r>
            <a:r>
              <a:rPr lang="en-US" sz="2000" dirty="0" err="1" smtClean="0">
                <a:latin typeface="Arial (Body)"/>
              </a:rPr>
              <a:t>các</a:t>
            </a:r>
            <a:r>
              <a:rPr lang="en-US" sz="2000" dirty="0" smtClean="0">
                <a:latin typeface="Arial (Body)"/>
              </a:rPr>
              <a:t> </a:t>
            </a:r>
            <a:r>
              <a:rPr lang="en-US" sz="2000" dirty="0" err="1" smtClean="0">
                <a:latin typeface="Arial (Body)"/>
              </a:rPr>
              <a:t>khoản</a:t>
            </a:r>
            <a:r>
              <a:rPr lang="en-US" sz="2000" dirty="0" smtClean="0">
                <a:latin typeface="Arial (Body)"/>
              </a:rPr>
              <a:t> HTM </a:t>
            </a:r>
            <a:r>
              <a:rPr lang="en-US" sz="2000" dirty="0" err="1" smtClean="0">
                <a:latin typeface="Arial (Body)"/>
              </a:rPr>
              <a:t>là</a:t>
            </a:r>
            <a:r>
              <a:rPr lang="en-US" sz="2000" dirty="0" smtClean="0">
                <a:latin typeface="Arial (Body)"/>
              </a:rPr>
              <a:t> </a:t>
            </a:r>
            <a:r>
              <a:rPr lang="en-US" sz="2000" dirty="0" err="1" smtClean="0">
                <a:latin typeface="Arial (Body)"/>
              </a:rPr>
              <a:t>các</a:t>
            </a:r>
            <a:r>
              <a:rPr lang="en-US" sz="2000" dirty="0" smtClean="0">
                <a:latin typeface="Arial (Body)"/>
              </a:rPr>
              <a:t> </a:t>
            </a:r>
            <a:r>
              <a:rPr lang="en-US" sz="2000" dirty="0" err="1" smtClean="0">
                <a:latin typeface="Arial (Body)"/>
              </a:rPr>
              <a:t>khoản</a:t>
            </a:r>
            <a:r>
              <a:rPr lang="en-US" sz="2000" dirty="0" smtClean="0">
                <a:latin typeface="Arial (Body)"/>
              </a:rPr>
              <a:t> </a:t>
            </a:r>
            <a:r>
              <a:rPr lang="en-US" sz="2000" dirty="0" err="1" smtClean="0">
                <a:latin typeface="Arial (Body)"/>
              </a:rPr>
              <a:t>mục</a:t>
            </a:r>
            <a:r>
              <a:rPr lang="en-US" sz="2000" dirty="0" smtClean="0">
                <a:latin typeface="Arial (Body)"/>
              </a:rPr>
              <a:t> </a:t>
            </a:r>
            <a:r>
              <a:rPr lang="en-US" sz="2000" dirty="0" err="1" smtClean="0">
                <a:latin typeface="Arial (Body)"/>
              </a:rPr>
              <a:t>tiền</a:t>
            </a:r>
            <a:r>
              <a:rPr lang="en-US" sz="2000" dirty="0" smtClean="0">
                <a:latin typeface="Arial (Body)"/>
              </a:rPr>
              <a:t> </a:t>
            </a:r>
            <a:r>
              <a:rPr lang="en-US" sz="2000" dirty="0" err="1" smtClean="0">
                <a:latin typeface="Arial (Body)"/>
              </a:rPr>
              <a:t>tệ</a:t>
            </a:r>
            <a:r>
              <a:rPr lang="en-US" sz="2000" dirty="0" smtClean="0">
                <a:latin typeface="Arial (Body)"/>
              </a:rPr>
              <a:t> </a:t>
            </a:r>
            <a:r>
              <a:rPr lang="en-US" sz="2000" dirty="0" err="1" smtClean="0">
                <a:latin typeface="Arial (Body)"/>
              </a:rPr>
              <a:t>có</a:t>
            </a:r>
            <a:r>
              <a:rPr lang="en-US" sz="2000" dirty="0" smtClean="0">
                <a:latin typeface="Arial (Body)"/>
              </a:rPr>
              <a:t> </a:t>
            </a:r>
            <a:r>
              <a:rPr lang="en-US" sz="2000" dirty="0" err="1" smtClean="0">
                <a:latin typeface="Arial (Body)"/>
              </a:rPr>
              <a:t>góc</a:t>
            </a:r>
            <a:r>
              <a:rPr lang="en-US" sz="2000" dirty="0" smtClean="0">
                <a:latin typeface="Arial (Body)"/>
              </a:rPr>
              <a:t> </a:t>
            </a:r>
            <a:r>
              <a:rPr lang="en-US" sz="2000" dirty="0" err="1" smtClean="0">
                <a:latin typeface="Arial (Body)"/>
              </a:rPr>
              <a:t>ngoại</a:t>
            </a:r>
            <a:r>
              <a:rPr lang="en-US" sz="2000" dirty="0" smtClean="0">
                <a:latin typeface="Arial (Body)"/>
              </a:rPr>
              <a:t> </a:t>
            </a:r>
            <a:r>
              <a:rPr lang="en-US" sz="2000" dirty="0" err="1" smtClean="0">
                <a:latin typeface="Arial (Body)"/>
              </a:rPr>
              <a:t>tệ</a:t>
            </a:r>
            <a:r>
              <a:rPr lang="en-US" sz="2000" dirty="0" smtClean="0">
                <a:latin typeface="Arial (Body)"/>
              </a:rPr>
              <a:t> </a:t>
            </a:r>
            <a:r>
              <a:rPr lang="en-US" sz="2000" dirty="0" err="1" smtClean="0">
                <a:latin typeface="Arial (Body)"/>
              </a:rPr>
              <a:t>thì</a:t>
            </a:r>
            <a:r>
              <a:rPr lang="en-US" sz="2000" dirty="0" smtClean="0">
                <a:latin typeface="Arial (Body)"/>
              </a:rPr>
              <a:t> </a:t>
            </a:r>
            <a:r>
              <a:rPr lang="en-US" sz="2000" dirty="0" err="1" smtClean="0">
                <a:latin typeface="Arial (Body)"/>
              </a:rPr>
              <a:t>phải</a:t>
            </a:r>
            <a:r>
              <a:rPr lang="en-US" sz="2000" dirty="0" smtClean="0">
                <a:latin typeface="Arial (Body)"/>
              </a:rPr>
              <a:t> </a:t>
            </a:r>
            <a:r>
              <a:rPr lang="en-US" sz="2000" dirty="0" err="1" smtClean="0">
                <a:latin typeface="Arial (Body)"/>
              </a:rPr>
              <a:t>đánh</a:t>
            </a:r>
            <a:r>
              <a:rPr lang="en-US" sz="2000" dirty="0" smtClean="0">
                <a:latin typeface="Arial (Body)"/>
              </a:rPr>
              <a:t> </a:t>
            </a:r>
            <a:r>
              <a:rPr lang="en-US" sz="2000" dirty="0" err="1" smtClean="0">
                <a:latin typeface="Arial (Body)"/>
              </a:rPr>
              <a:t>giá</a:t>
            </a:r>
            <a:r>
              <a:rPr lang="en-US" sz="2000" dirty="0" smtClean="0">
                <a:latin typeface="Arial (Body)"/>
              </a:rPr>
              <a:t> </a:t>
            </a:r>
            <a:r>
              <a:rPr lang="en-US" sz="2000" dirty="0" err="1" smtClean="0">
                <a:latin typeface="Arial (Body)"/>
              </a:rPr>
              <a:t>lại</a:t>
            </a:r>
            <a:r>
              <a:rPr lang="en-US" sz="2000" dirty="0" smtClean="0">
                <a:latin typeface="Arial (Body)"/>
              </a:rPr>
              <a:t> </a:t>
            </a:r>
            <a:r>
              <a:rPr lang="en-US" sz="2000" dirty="0" err="1" smtClean="0">
                <a:latin typeface="Arial (Body)"/>
              </a:rPr>
              <a:t>theo</a:t>
            </a:r>
            <a:r>
              <a:rPr lang="en-US" sz="2000" dirty="0" smtClean="0">
                <a:latin typeface="Arial (Body)"/>
              </a:rPr>
              <a:t> </a:t>
            </a:r>
            <a:r>
              <a:rPr lang="en-US" sz="2000" dirty="0" err="1" smtClean="0">
                <a:latin typeface="Arial (Body)"/>
              </a:rPr>
              <a:t>tỷ</a:t>
            </a:r>
            <a:r>
              <a:rPr lang="en-US" sz="2000" dirty="0" smtClean="0">
                <a:latin typeface="Arial (Body)"/>
              </a:rPr>
              <a:t> </a:t>
            </a:r>
            <a:r>
              <a:rPr lang="en-US" sz="2000" dirty="0" err="1" smtClean="0">
                <a:latin typeface="Arial (Body)"/>
              </a:rPr>
              <a:t>giá</a:t>
            </a:r>
            <a:r>
              <a:rPr lang="en-US" sz="2000" dirty="0" smtClean="0">
                <a:latin typeface="Arial (Body)"/>
              </a:rPr>
              <a:t> </a:t>
            </a:r>
            <a:r>
              <a:rPr lang="en-US" sz="2000" dirty="0" err="1" smtClean="0">
                <a:latin typeface="Arial (Body)"/>
              </a:rPr>
              <a:t>cuối</a:t>
            </a:r>
            <a:r>
              <a:rPr lang="en-US" sz="2000" dirty="0" smtClean="0">
                <a:latin typeface="Arial (Body)"/>
              </a:rPr>
              <a:t> </a:t>
            </a:r>
            <a:r>
              <a:rPr lang="en-US" sz="2000" dirty="0" err="1" smtClean="0">
                <a:latin typeface="Arial (Body)"/>
              </a:rPr>
              <a:t>kỳ</a:t>
            </a:r>
            <a:r>
              <a:rPr lang="en-US" sz="2000" dirty="0" smtClean="0">
                <a:latin typeface="Arial (Body)"/>
              </a:rPr>
              <a:t>; </a:t>
            </a:r>
            <a:r>
              <a:rPr lang="vi-VN" sz="2000" dirty="0" smtClean="0">
                <a:latin typeface="Arial (Body)"/>
              </a:rPr>
              <a:t>bị tổn thất thì phải lập dự phòng. </a:t>
            </a:r>
            <a:endParaRPr lang="en-US" sz="2000"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59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solidFill>
                  <a:srgbClr val="FF0000"/>
                </a:solidFill>
                <a:latin typeface="Arial (Body)"/>
              </a:rPr>
              <a:t>4. </a:t>
            </a:r>
            <a:r>
              <a:rPr lang="vi-VN" sz="2000" dirty="0" smtClean="0">
                <a:solidFill>
                  <a:srgbClr val="FF0000"/>
                </a:solidFill>
                <a:latin typeface="Arial (Body)"/>
              </a:rPr>
              <a:t>Trường hợp khoản đầu tư nắm giữ đến ngày đáo hạn </a:t>
            </a:r>
            <a:r>
              <a:rPr lang="en-US" sz="2000" dirty="0" smtClean="0">
                <a:solidFill>
                  <a:srgbClr val="FF0000"/>
                </a:solidFill>
                <a:latin typeface="Arial (Body)"/>
              </a:rPr>
              <a:t>(HTM) </a:t>
            </a:r>
            <a:r>
              <a:rPr lang="vi-VN" sz="2000" dirty="0" smtClean="0">
                <a:solidFill>
                  <a:srgbClr val="FF0000"/>
                </a:solidFill>
                <a:latin typeface="Arial (Body)"/>
              </a:rPr>
              <a:t>có chiết khấu hoặc phụ trội</a:t>
            </a:r>
            <a:r>
              <a:rPr lang="en-US" sz="2000" dirty="0" smtClean="0">
                <a:solidFill>
                  <a:srgbClr val="FF0000"/>
                </a:solidFill>
                <a:latin typeface="Arial (Body)"/>
              </a:rPr>
              <a:t> </a:t>
            </a:r>
            <a:r>
              <a:rPr lang="en-US" sz="2000" dirty="0" err="1" smtClean="0">
                <a:solidFill>
                  <a:srgbClr val="FF0000"/>
                </a:solidFill>
                <a:latin typeface="Arial (Body)"/>
              </a:rPr>
              <a:t>thì</a:t>
            </a:r>
            <a:r>
              <a:rPr lang="vi-VN" sz="2000" dirty="0" smtClean="0">
                <a:solidFill>
                  <a:srgbClr val="FF0000"/>
                </a:solidFill>
                <a:latin typeface="Arial (Body)"/>
              </a:rPr>
              <a:t> </a:t>
            </a:r>
            <a:r>
              <a:rPr lang="en-US" sz="2000" dirty="0" err="1" smtClean="0">
                <a:solidFill>
                  <a:srgbClr val="FF0000"/>
                </a:solidFill>
                <a:latin typeface="Arial (Body)"/>
              </a:rPr>
              <a:t>phải</a:t>
            </a:r>
            <a:r>
              <a:rPr lang="en-US" sz="2000" dirty="0" smtClean="0">
                <a:solidFill>
                  <a:srgbClr val="FF0000"/>
                </a:solidFill>
                <a:latin typeface="Arial (Body)"/>
              </a:rPr>
              <a:t> </a:t>
            </a:r>
            <a:r>
              <a:rPr lang="vi-VN" sz="2000" dirty="0" smtClean="0">
                <a:solidFill>
                  <a:srgbClr val="FF0000"/>
                </a:solidFill>
                <a:latin typeface="Arial (Body)"/>
              </a:rPr>
              <a:t>phân bổ dần vào doanh thu tài chính theo phương pháp đường thẳng hoặc phương pháp lãi suất thực phù hợp với kỳ hạn của khoản đầu tư. Tuy nhiên, nếu phần phụ trội của </a:t>
            </a:r>
            <a:r>
              <a:rPr lang="en-US" sz="2000" dirty="0" smtClean="0">
                <a:solidFill>
                  <a:srgbClr val="FF0000"/>
                </a:solidFill>
                <a:latin typeface="Arial (Body)"/>
              </a:rPr>
              <a:t>HTM</a:t>
            </a:r>
            <a:r>
              <a:rPr lang="vi-VN" sz="2000" dirty="0" smtClean="0">
                <a:solidFill>
                  <a:srgbClr val="FF0000"/>
                </a:solidFill>
                <a:latin typeface="Arial (Body)"/>
              </a:rPr>
              <a:t> phân bổ hàng kỳ lớn hơn phần lãi theo lãi suất danh nghĩa hàng kỳ thì phần chênh lệch này được hạch toán vào chi phí tài chính</a:t>
            </a:r>
            <a:r>
              <a:rPr lang="en-US" sz="2000" dirty="0" smtClean="0">
                <a:solidFill>
                  <a:srgbClr val="FF0000"/>
                </a:solidFill>
                <a:latin typeface="Arial (Body)"/>
              </a:rPr>
              <a:t>.</a:t>
            </a:r>
          </a:p>
          <a:p>
            <a:pPr algn="just"/>
            <a:endParaRPr lang="en-US" sz="800" dirty="0" smtClean="0">
              <a:solidFill>
                <a:srgbClr val="FF0000"/>
              </a:solidFill>
              <a:latin typeface="Arial (Body)"/>
            </a:endParaRPr>
          </a:p>
          <a:p>
            <a:pPr marL="266700" indent="-266700" algn="just">
              <a:buFont typeface="Wingdings" pitchFamily="2" charset="2"/>
              <a:buChar char="ü"/>
            </a:pPr>
            <a:r>
              <a:rPr lang="vi-VN" sz="2000" dirty="0" smtClean="0">
                <a:solidFill>
                  <a:srgbClr val="FF0000"/>
                </a:solidFill>
                <a:latin typeface="Arial (Body)"/>
              </a:rPr>
              <a:t>Trường hợp </a:t>
            </a:r>
            <a:r>
              <a:rPr lang="en-US" sz="2000" dirty="0" smtClean="0">
                <a:solidFill>
                  <a:srgbClr val="FF0000"/>
                </a:solidFill>
                <a:latin typeface="Arial (Body)"/>
              </a:rPr>
              <a:t>HTM </a:t>
            </a:r>
            <a:r>
              <a:rPr lang="vi-VN" sz="2000" dirty="0" smtClean="0">
                <a:solidFill>
                  <a:srgbClr val="FF0000"/>
                </a:solidFill>
                <a:latin typeface="Arial (Body)"/>
              </a:rPr>
              <a:t>có lãi suất thả nổi được xác định lại hàng kỳ theo thị trường mà việc cập nhật lãi suất thả nổi sẽ triệt tiêu chiết khấu, phụ trội liên quan đến lợi thế/bất lợi của công cụ thì chiết khấu, phụ trội được phân bổ cho giai đoạn từ ngày mua tới ngày chốt lãi suất tiếp theo.  </a:t>
            </a:r>
            <a:endParaRPr lang="en-US" sz="2000" dirty="0" smtClean="0">
              <a:solidFill>
                <a:srgbClr val="FF0000"/>
              </a:solidFill>
              <a:latin typeface="Arial (Body)"/>
            </a:endParaRPr>
          </a:p>
          <a:p>
            <a:pPr marL="266700" indent="-266700" algn="just">
              <a:buFont typeface="Wingdings" pitchFamily="2" charset="2"/>
              <a:buChar char="ü"/>
            </a:pPr>
            <a:endParaRPr lang="en-US" sz="800" dirty="0" smtClean="0">
              <a:solidFill>
                <a:srgbClr val="FF0000"/>
              </a:solidFill>
              <a:latin typeface="Arial (Body)"/>
            </a:endParaRPr>
          </a:p>
          <a:p>
            <a:pPr marL="266700" indent="-266700" algn="just">
              <a:buFont typeface="Wingdings" pitchFamily="2" charset="2"/>
              <a:buChar char="ü"/>
            </a:pPr>
            <a:r>
              <a:rPr lang="vi-VN" sz="2000" dirty="0" smtClean="0">
                <a:solidFill>
                  <a:srgbClr val="FF0000"/>
                </a:solidFill>
                <a:latin typeface="Arial (Body)"/>
              </a:rPr>
              <a:t>Trường hợp </a:t>
            </a:r>
            <a:r>
              <a:rPr lang="en-US" sz="2000" dirty="0" smtClean="0">
                <a:solidFill>
                  <a:srgbClr val="FF0000"/>
                </a:solidFill>
                <a:latin typeface="Arial (Body)"/>
              </a:rPr>
              <a:t>HTM </a:t>
            </a:r>
            <a:r>
              <a:rPr lang="vi-VN" sz="2000" dirty="0" smtClean="0">
                <a:solidFill>
                  <a:srgbClr val="FF0000"/>
                </a:solidFill>
                <a:latin typeface="Arial (Body)"/>
              </a:rPr>
              <a:t>có lãi suất thả nổi được xác định lại hàng kỳ theo thị trường đồng thời chiết khấu, phụ trội liên quan đến lợi thế/bất lợi của công cụ mà việc cập nhật lãi suất thả nổi không triệt tiêu được thì chiết khấu, phụ trội được phân bổ trong suốt thời gian của công cụ.</a:t>
            </a:r>
            <a:endParaRPr lang="en-US" sz="2000" dirty="0" smtClean="0">
              <a:solidFill>
                <a:srgbClr val="FF0000"/>
              </a:solidFill>
              <a:latin typeface="Arial (Body)"/>
            </a:endParaRPr>
          </a:p>
          <a:p>
            <a:pPr marL="266700" indent="-266700" algn="just">
              <a:buFont typeface="Wingdings" pitchFamily="2" charset="2"/>
              <a:buChar char="ü"/>
            </a:pPr>
            <a:endParaRPr lang="en-US" sz="2000" dirty="0" smtClean="0">
              <a:solidFill>
                <a:srgbClr val="FF0000"/>
              </a:solidFill>
              <a:latin typeface="Arial (Body)"/>
            </a:endParaRPr>
          </a:p>
          <a:p>
            <a:pPr marL="266700" indent="-266700" algn="just">
              <a:buFont typeface="Wingdings" pitchFamily="2" charset="2"/>
              <a:buChar char="ü"/>
            </a:pPr>
            <a:r>
              <a:rPr lang="en-US" sz="2000" dirty="0" err="1" smtClean="0">
                <a:solidFill>
                  <a:srgbClr val="FF0000"/>
                </a:solidFill>
                <a:latin typeface="Arial (Body)"/>
              </a:rPr>
              <a:t>Lưu</a:t>
            </a:r>
            <a:r>
              <a:rPr lang="en-US" sz="2000" dirty="0" smtClean="0">
                <a:solidFill>
                  <a:srgbClr val="FF0000"/>
                </a:solidFill>
                <a:latin typeface="Arial (Body)"/>
              </a:rPr>
              <a:t> ý </a:t>
            </a:r>
            <a:r>
              <a:rPr lang="en-US" sz="2000" dirty="0" err="1" smtClean="0">
                <a:solidFill>
                  <a:srgbClr val="FF0000"/>
                </a:solidFill>
                <a:latin typeface="Arial (Body)"/>
              </a:rPr>
              <a:t>ghi</a:t>
            </a:r>
            <a:r>
              <a:rPr lang="en-US" sz="2000" dirty="0" smtClean="0">
                <a:solidFill>
                  <a:srgbClr val="FF0000"/>
                </a:solidFill>
                <a:latin typeface="Arial (Body)"/>
              </a:rPr>
              <a:t> </a:t>
            </a:r>
            <a:r>
              <a:rPr lang="en-US" sz="2000" dirty="0" err="1" smtClean="0">
                <a:solidFill>
                  <a:srgbClr val="FF0000"/>
                </a:solidFill>
                <a:latin typeface="Arial (Body)"/>
              </a:rPr>
              <a:t>nhận</a:t>
            </a:r>
            <a:r>
              <a:rPr lang="en-US" sz="2000" dirty="0" smtClean="0">
                <a:solidFill>
                  <a:srgbClr val="FF0000"/>
                </a:solidFill>
                <a:latin typeface="Arial (Body)"/>
              </a:rPr>
              <a:t> </a:t>
            </a:r>
            <a:r>
              <a:rPr lang="en-US" sz="2000" dirty="0" err="1" smtClean="0">
                <a:solidFill>
                  <a:srgbClr val="FF0000"/>
                </a:solidFill>
                <a:latin typeface="Arial (Body)"/>
              </a:rPr>
              <a:t>thuế</a:t>
            </a:r>
            <a:r>
              <a:rPr lang="en-US" sz="2000" dirty="0" smtClean="0">
                <a:solidFill>
                  <a:srgbClr val="FF0000"/>
                </a:solidFill>
                <a:latin typeface="Arial (Body)"/>
              </a:rPr>
              <a:t> </a:t>
            </a:r>
            <a:r>
              <a:rPr lang="en-US" sz="2000" dirty="0" err="1" smtClean="0">
                <a:solidFill>
                  <a:srgbClr val="FF0000"/>
                </a:solidFill>
                <a:latin typeface="Arial (Body)"/>
              </a:rPr>
              <a:t>hoãn</a:t>
            </a:r>
            <a:r>
              <a:rPr lang="en-US" sz="2000" dirty="0" smtClean="0">
                <a:solidFill>
                  <a:srgbClr val="FF0000"/>
                </a:solidFill>
                <a:latin typeface="Arial (Body)"/>
              </a:rPr>
              <a:t> </a:t>
            </a:r>
            <a:r>
              <a:rPr lang="en-US" sz="2000" dirty="0" err="1" smtClean="0">
                <a:solidFill>
                  <a:srgbClr val="FF0000"/>
                </a:solidFill>
                <a:latin typeface="Arial (Body)"/>
              </a:rPr>
              <a:t>lại</a:t>
            </a:r>
            <a:r>
              <a:rPr lang="en-US" sz="2000" dirty="0" smtClean="0">
                <a:solidFill>
                  <a:srgbClr val="FF0000"/>
                </a:solidFill>
                <a:latin typeface="Arial (Body)"/>
              </a:rPr>
              <a:t> </a:t>
            </a:r>
            <a:r>
              <a:rPr lang="en-US" sz="2000" dirty="0" err="1" smtClean="0">
                <a:solidFill>
                  <a:srgbClr val="FF0000"/>
                </a:solidFill>
                <a:latin typeface="Arial (Body)"/>
              </a:rPr>
              <a:t>khi</a:t>
            </a:r>
            <a:r>
              <a:rPr lang="en-US" sz="2000" dirty="0" smtClean="0">
                <a:solidFill>
                  <a:srgbClr val="FF0000"/>
                </a:solidFill>
                <a:latin typeface="Arial (Body)"/>
              </a:rPr>
              <a:t> </a:t>
            </a:r>
            <a:r>
              <a:rPr lang="en-US" sz="2000" dirty="0" err="1" smtClean="0">
                <a:solidFill>
                  <a:srgbClr val="FF0000"/>
                </a:solidFill>
                <a:latin typeface="Arial (Body)"/>
              </a:rPr>
              <a:t>áp</a:t>
            </a:r>
            <a:r>
              <a:rPr lang="en-US" sz="2000" dirty="0" smtClean="0">
                <a:solidFill>
                  <a:srgbClr val="FF0000"/>
                </a:solidFill>
                <a:latin typeface="Arial (Body)"/>
              </a:rPr>
              <a:t> </a:t>
            </a:r>
            <a:r>
              <a:rPr lang="en-US" sz="2000" dirty="0" err="1" smtClean="0">
                <a:solidFill>
                  <a:srgbClr val="FF0000"/>
                </a:solidFill>
                <a:latin typeface="Arial (Body)"/>
              </a:rPr>
              <a:t>dụng</a:t>
            </a:r>
            <a:r>
              <a:rPr lang="en-US" sz="2000" dirty="0" smtClean="0">
                <a:solidFill>
                  <a:srgbClr val="FF0000"/>
                </a:solidFill>
                <a:latin typeface="Arial (Body)"/>
              </a:rPr>
              <a:t> </a:t>
            </a:r>
            <a:r>
              <a:rPr lang="en-US" sz="2000" dirty="0" err="1" smtClean="0">
                <a:solidFill>
                  <a:srgbClr val="FF0000"/>
                </a:solidFill>
                <a:latin typeface="Arial (Body)"/>
              </a:rPr>
              <a:t>phương</a:t>
            </a:r>
            <a:r>
              <a:rPr lang="en-US" sz="2000" dirty="0" smtClean="0">
                <a:solidFill>
                  <a:srgbClr val="FF0000"/>
                </a:solidFill>
                <a:latin typeface="Arial (Body)"/>
              </a:rPr>
              <a:t> </a:t>
            </a:r>
            <a:r>
              <a:rPr lang="en-US" sz="2000" dirty="0" err="1" smtClean="0">
                <a:solidFill>
                  <a:srgbClr val="FF0000"/>
                </a:solidFill>
                <a:latin typeface="Arial (Body)"/>
              </a:rPr>
              <a:t>pháp</a:t>
            </a:r>
            <a:r>
              <a:rPr lang="en-US" sz="2000" dirty="0" smtClean="0">
                <a:solidFill>
                  <a:srgbClr val="FF0000"/>
                </a:solidFill>
                <a:latin typeface="Arial (Body)"/>
              </a:rPr>
              <a:t> </a:t>
            </a:r>
            <a:r>
              <a:rPr lang="en-US" sz="2000" dirty="0" err="1" smtClean="0">
                <a:solidFill>
                  <a:srgbClr val="FF0000"/>
                </a:solidFill>
                <a:latin typeface="Arial (Body)"/>
              </a:rPr>
              <a:t>lãi</a:t>
            </a:r>
            <a:r>
              <a:rPr lang="en-US" sz="2000" dirty="0" smtClean="0">
                <a:solidFill>
                  <a:srgbClr val="FF0000"/>
                </a:solidFill>
                <a:latin typeface="Arial (Body)"/>
              </a:rPr>
              <a:t> </a:t>
            </a:r>
            <a:r>
              <a:rPr lang="en-US" sz="2000" dirty="0" err="1" smtClean="0">
                <a:solidFill>
                  <a:srgbClr val="FF0000"/>
                </a:solidFill>
                <a:latin typeface="Arial (Body)"/>
              </a:rPr>
              <a:t>suất</a:t>
            </a:r>
            <a:r>
              <a:rPr lang="en-US" sz="2000" dirty="0" smtClean="0">
                <a:solidFill>
                  <a:srgbClr val="FF0000"/>
                </a:solidFill>
                <a:latin typeface="Arial (Body)"/>
              </a:rPr>
              <a:t> </a:t>
            </a:r>
            <a:r>
              <a:rPr lang="en-US" sz="2000" dirty="0" err="1" smtClean="0">
                <a:solidFill>
                  <a:srgbClr val="FF0000"/>
                </a:solidFill>
                <a:latin typeface="Arial (Body)"/>
              </a:rPr>
              <a:t>thực</a:t>
            </a:r>
            <a:endParaRPr lang="en-US" sz="2000" dirty="0" smtClean="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60</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endParaRPr lang="en-US" sz="2000" dirty="0" smtClean="0">
              <a:solidFill>
                <a:srgbClr val="FF0000"/>
              </a:solidFill>
              <a:latin typeface="Arial" pitchFamily="34" charset="0"/>
              <a:cs typeface="Arial" pitchFamily="34" charset="0"/>
            </a:endParaRPr>
          </a:p>
          <a:p>
            <a:pPr marL="266700" indent="-266700" algn="just"/>
            <a:r>
              <a:rPr lang="en-US" sz="2000" dirty="0" smtClean="0">
                <a:solidFill>
                  <a:srgbClr val="FF0000"/>
                </a:solidFill>
                <a:latin typeface="Arial" pitchFamily="34" charset="0"/>
                <a:cs typeface="Arial" pitchFamily="34" charset="0"/>
              </a:rPr>
              <a:t>5. </a:t>
            </a:r>
            <a:r>
              <a:rPr lang="en-US" sz="2000" dirty="0" err="1" smtClean="0">
                <a:solidFill>
                  <a:srgbClr val="FF0000"/>
                </a:solidFill>
                <a:latin typeface="Arial" pitchFamily="34" charset="0"/>
                <a:cs typeface="Arial" pitchFamily="34" charset="0"/>
              </a:rPr>
              <a:t>Đối</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với</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trường</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hợp</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nhận</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lãi</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trước</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hoặc</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sau</a:t>
            </a:r>
            <a:r>
              <a:rPr lang="en-US" sz="2000" dirty="0" smtClean="0">
                <a:solidFill>
                  <a:srgbClr val="FF0000"/>
                </a:solidFill>
                <a:latin typeface="Arial" pitchFamily="34" charset="0"/>
                <a:cs typeface="Arial" pitchFamily="34" charset="0"/>
              </a:rPr>
              <a:t>:</a:t>
            </a:r>
          </a:p>
          <a:p>
            <a:endParaRPr lang="en-US" sz="2000" dirty="0" smtClean="0">
              <a:solidFill>
                <a:srgbClr val="FF0000"/>
              </a:solidFill>
              <a:latin typeface="Arial" pitchFamily="34" charset="0"/>
              <a:cs typeface="Arial" pitchFamily="34" charset="0"/>
            </a:endParaRPr>
          </a:p>
          <a:p>
            <a:pPr marL="266700"/>
            <a:r>
              <a:rPr lang="en-US" sz="2000" dirty="0" err="1" smtClean="0">
                <a:solidFill>
                  <a:srgbClr val="FF0000"/>
                </a:solidFill>
                <a:latin typeface="Arial" pitchFamily="34" charset="0"/>
                <a:cs typeface="Arial" pitchFamily="34" charset="0"/>
              </a:rPr>
              <a:t>Định</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kỳ</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phản</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ánh</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số</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lãi</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của</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kỳ</a:t>
            </a:r>
            <a:r>
              <a:rPr lang="en-US" sz="2000" dirty="0" smtClean="0">
                <a:solidFill>
                  <a:srgbClr val="FF0000"/>
                </a:solidFill>
                <a:latin typeface="Arial" pitchFamily="34" charset="0"/>
                <a:cs typeface="Arial" pitchFamily="34" charset="0"/>
              </a:rPr>
              <a:t>: </a:t>
            </a:r>
            <a:r>
              <a:rPr lang="vi-VN" sz="2000" dirty="0" smtClean="0">
                <a:solidFill>
                  <a:srgbClr val="FF0000"/>
                </a:solidFill>
                <a:latin typeface="Arial" pitchFamily="34" charset="0"/>
                <a:cs typeface="Arial" pitchFamily="34" charset="0"/>
              </a:rPr>
              <a:t>Nợ TK 128</a:t>
            </a:r>
            <a:r>
              <a:rPr lang="en-US" sz="2000" dirty="0" smtClean="0">
                <a:solidFill>
                  <a:srgbClr val="FF0000"/>
                </a:solidFill>
                <a:latin typeface="Arial" pitchFamily="34" charset="0"/>
                <a:cs typeface="Arial" pitchFamily="34" charset="0"/>
              </a:rPr>
              <a:t>/</a:t>
            </a:r>
            <a:r>
              <a:rPr lang="vi-VN" sz="2000" dirty="0" smtClean="0">
                <a:solidFill>
                  <a:srgbClr val="FF0000"/>
                </a:solidFill>
                <a:latin typeface="Arial" pitchFamily="34" charset="0"/>
                <a:cs typeface="Arial" pitchFamily="34" charset="0"/>
              </a:rPr>
              <a:t>Có TK 515.</a:t>
            </a:r>
            <a:endParaRPr lang="en-US" sz="2000" dirty="0" smtClean="0">
              <a:solidFill>
                <a:srgbClr val="FF0000"/>
              </a:solidFill>
              <a:latin typeface="Arial" pitchFamily="34" charset="0"/>
              <a:cs typeface="Arial" pitchFamily="34" charset="0"/>
            </a:endParaRPr>
          </a:p>
          <a:p>
            <a:pPr marL="266700"/>
            <a:endParaRPr lang="en-US" sz="2000" dirty="0" smtClean="0">
              <a:solidFill>
                <a:srgbClr val="FF0000"/>
              </a:solidFill>
              <a:latin typeface="Arial" pitchFamily="34" charset="0"/>
              <a:cs typeface="Arial" pitchFamily="34" charset="0"/>
            </a:endParaRPr>
          </a:p>
          <a:p>
            <a:pPr marL="266700" indent="-266700">
              <a:buFont typeface="Wingdings" pitchFamily="2" charset="2"/>
              <a:buChar char="ü"/>
            </a:pPr>
            <a:r>
              <a:rPr lang="en-US" sz="2000" dirty="0" err="1" smtClean="0">
                <a:solidFill>
                  <a:srgbClr val="FF0000"/>
                </a:solidFill>
                <a:latin typeface="Arial" pitchFamily="34" charset="0"/>
                <a:cs typeface="Arial" pitchFamily="34" charset="0"/>
              </a:rPr>
              <a:t>Đều</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ghi</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doanh</a:t>
            </a:r>
            <a:r>
              <a:rPr lang="en-US" sz="2000" dirty="0" smtClean="0">
                <a:solidFill>
                  <a:srgbClr val="FF0000"/>
                </a:solidFill>
                <a:latin typeface="Arial" pitchFamily="34" charset="0"/>
                <a:cs typeface="Arial" pitchFamily="34" charset="0"/>
              </a:rPr>
              <a:t> thu và </a:t>
            </a:r>
            <a:r>
              <a:rPr lang="en-US" sz="2000" dirty="0" err="1" smtClean="0">
                <a:solidFill>
                  <a:srgbClr val="FF0000"/>
                </a:solidFill>
                <a:latin typeface="Arial" pitchFamily="34" charset="0"/>
                <a:cs typeface="Arial" pitchFamily="34" charset="0"/>
              </a:rPr>
              <a:t>ghi</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tăng</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giá</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gốc</a:t>
            </a:r>
            <a:r>
              <a:rPr lang="en-US" sz="2000" dirty="0" smtClean="0">
                <a:solidFill>
                  <a:srgbClr val="FF0000"/>
                </a:solidFill>
                <a:latin typeface="Arial" pitchFamily="34" charset="0"/>
                <a:cs typeface="Arial" pitchFamily="34" charset="0"/>
              </a:rPr>
              <a:t> HTM</a:t>
            </a:r>
          </a:p>
          <a:p>
            <a:pPr marL="266700" indent="-266700">
              <a:buFont typeface="Wingdings" pitchFamily="2" charset="2"/>
              <a:buChar char="ü"/>
            </a:pPr>
            <a:r>
              <a:rPr lang="en-US" sz="2000" dirty="0" err="1" smtClean="0">
                <a:solidFill>
                  <a:srgbClr val="FF0000"/>
                </a:solidFill>
                <a:latin typeface="Arial" pitchFamily="34" charset="0"/>
                <a:cs typeface="Arial" pitchFamily="34" charset="0"/>
              </a:rPr>
              <a:t>Trường</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hợp</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nhận</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lãi</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trước</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bản</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chất</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giống</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chiết</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khấu</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không</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phản</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ánh</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số</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lãi</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nhận</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trước</a:t>
            </a:r>
            <a:r>
              <a:rPr lang="en-US" sz="2000" dirty="0" smtClean="0">
                <a:solidFill>
                  <a:srgbClr val="FF0000"/>
                </a:solidFill>
                <a:latin typeface="Arial" pitchFamily="34" charset="0"/>
                <a:cs typeface="Arial" pitchFamily="34" charset="0"/>
              </a:rPr>
              <a:t> qua TK 3387);</a:t>
            </a:r>
          </a:p>
          <a:p>
            <a:pPr marL="266700" indent="-266700" algn="just"/>
            <a:endParaRPr lang="en-US" sz="2000" dirty="0" smtClean="0">
              <a:solidFill>
                <a:srgbClr val="FF0000"/>
              </a:solidFill>
              <a:latin typeface="Arial" pitchFamily="34" charset="0"/>
              <a:cs typeface="Arial" pitchFamily="34" charset="0"/>
            </a:endParaRPr>
          </a:p>
          <a:p>
            <a:pPr marL="266700" indent="-266700" algn="just"/>
            <a:endParaRPr lang="en-US" sz="2000" dirty="0" smtClean="0">
              <a:solidFill>
                <a:srgbClr val="FF0000"/>
              </a:solidFill>
              <a:latin typeface="Arial" pitchFamily="34" charset="0"/>
              <a:cs typeface="Arial" pitchFamily="34" charset="0"/>
            </a:endParaRPr>
          </a:p>
          <a:p>
            <a:pPr marL="266700" indent="-266700" algn="just"/>
            <a:r>
              <a:rPr lang="en-US" sz="2000" dirty="0" smtClean="0">
                <a:solidFill>
                  <a:srgbClr val="FF0000"/>
                </a:solidFill>
                <a:latin typeface="Arial" pitchFamily="34" charset="0"/>
                <a:cs typeface="Arial" pitchFamily="34" charset="0"/>
              </a:rPr>
              <a:t>6. </a:t>
            </a:r>
            <a:r>
              <a:rPr lang="nl-NL" sz="2000" dirty="0" smtClean="0">
                <a:solidFill>
                  <a:srgbClr val="FF0000"/>
                </a:solidFill>
                <a:latin typeface="Arial" pitchFamily="34" charset="0"/>
                <a:cs typeface="Arial" pitchFamily="34" charset="0"/>
              </a:rPr>
              <a:t>Các doanh nghiệp là nhà đầu tư mua trái phiếu có phát sinh các khoản chiết khấu hoặc phụ trội trái phiếu, nếu đến thời điểm Thông tư này có hiệu lực thi hành mà trái phiếu chưa đến thời hạn thanh toán thì doanh nghiệp được lựa chọn áp dụng phương pháp điều chỉnh hồi tố hoặc điều chỉnh hồi tố đơn giản theo hướng dẫn tại khoản 1 Điều này để kế toán các khoản chiết khấu, phụ trội phát sinh khi mua trái phiếu đối với Báo cáo tài chính kỳ đầu tiên áp dụng Thông tư này. </a:t>
            </a:r>
            <a:endParaRPr lang="en-US" sz="2000" dirty="0">
              <a:solidFill>
                <a:srgbClr val="FF0000"/>
              </a:solidFill>
              <a:latin typeface="Arial" pitchFamily="34" charset="0"/>
              <a:cs typeface="Arial" pitchFamily="34" charset="0"/>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0" y="0"/>
            <a:ext cx="9144000" cy="701730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endParaRPr lang="en-US" sz="1400" b="1" dirty="0" smtClean="0">
              <a:solidFill>
                <a:srgbClr val="002060"/>
              </a:solidFill>
              <a:latin typeface="Arial" charset="0"/>
              <a:cs typeface="Arial" charset="0"/>
            </a:endParaRPr>
          </a:p>
          <a:p>
            <a:pPr algn="ctr"/>
            <a:r>
              <a:rPr lang="en-US" sz="2000" b="1" dirty="0" smtClean="0">
                <a:solidFill>
                  <a:srgbClr val="FF0000"/>
                </a:solidFill>
                <a:latin typeface="Arial" charset="0"/>
                <a:cs typeface="Arial" charset="0"/>
              </a:rPr>
              <a:t> </a:t>
            </a:r>
          </a:p>
          <a:p>
            <a:pPr algn="ctr"/>
            <a:endParaRPr lang="en-US" sz="2000" b="1" dirty="0" smtClean="0">
              <a:solidFill>
                <a:srgbClr val="FF000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1100" b="1" dirty="0" smtClean="0"/>
          </a:p>
          <a:p>
            <a:pPr algn="ctr"/>
            <a:endParaRPr lang="en-US" sz="1100" b="1" dirty="0" smtClean="0"/>
          </a:p>
          <a:p>
            <a:pPr algn="ctr"/>
            <a:endParaRPr lang="en-US" sz="1100" b="1" dirty="0" smtClean="0"/>
          </a:p>
          <a:p>
            <a:pPr algn="ctr"/>
            <a:endParaRPr lang="en-US" sz="1100" b="1" dirty="0"/>
          </a:p>
        </p:txBody>
      </p:sp>
      <p:cxnSp>
        <p:nvCxnSpPr>
          <p:cNvPr id="8" name="Straight Connector 7"/>
          <p:cNvCxnSpPr/>
          <p:nvPr/>
        </p:nvCxnSpPr>
        <p:spPr>
          <a:xfrm>
            <a:off x="2123728" y="1052736"/>
            <a:ext cx="6624736"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627784" y="1628800"/>
            <a:ext cx="604867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buClr>
                <a:schemeClr val="tx1"/>
              </a:buClr>
            </a:pPr>
            <a:r>
              <a:rPr lang="en-US" sz="2400" dirty="0" err="1" smtClean="0">
                <a:latin typeface="Arial" pitchFamily="34" charset="0"/>
                <a:cs typeface="Arial" pitchFamily="34" charset="0"/>
              </a:rPr>
              <a:t>Giá</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trị</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ghi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nhận</a:t>
            </a:r>
            <a:r>
              <a:rPr lang="en-US" sz="2400" dirty="0" smtClean="0">
                <a:latin typeface="Arial" pitchFamily="34" charset="0"/>
                <a:cs typeface="Arial" pitchFamily="34" charset="0"/>
              </a:rPr>
              <a:t> ban </a:t>
            </a:r>
            <a:r>
              <a:rPr lang="en-US" sz="2400" dirty="0" err="1" smtClean="0">
                <a:latin typeface="Arial" pitchFamily="34" charset="0"/>
                <a:cs typeface="Arial" pitchFamily="34" charset="0"/>
              </a:rPr>
              <a:t>đầu</a:t>
            </a:r>
            <a:r>
              <a:rPr lang="en-US" sz="2400" dirty="0" smtClean="0">
                <a:latin typeface="Arial" pitchFamily="34" charset="0"/>
                <a:cs typeface="Arial" pitchFamily="34" charset="0"/>
              </a:rPr>
              <a:t> + chi </a:t>
            </a:r>
            <a:r>
              <a:rPr lang="en-US" sz="2400" dirty="0" err="1" smtClean="0">
                <a:latin typeface="Arial" pitchFamily="34" charset="0"/>
                <a:cs typeface="Arial" pitchFamily="34" charset="0"/>
              </a:rPr>
              <a:t>phí</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giao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dịch</a:t>
            </a:r>
            <a:endParaRPr lang="en-US" sz="2400" dirty="0" smtClean="0">
              <a:latin typeface="Arial" pitchFamily="34" charset="0"/>
              <a:cs typeface="Arial" pitchFamily="34" charset="0"/>
            </a:endParaRPr>
          </a:p>
        </p:txBody>
      </p:sp>
      <p:pic>
        <p:nvPicPr>
          <p:cNvPr id="5"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6"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
        <p:nvSpPr>
          <p:cNvPr id="7" name="TextBox 6"/>
          <p:cNvSpPr txBox="1"/>
          <p:nvPr/>
        </p:nvSpPr>
        <p:spPr>
          <a:xfrm>
            <a:off x="467544" y="1556792"/>
            <a:ext cx="1440160" cy="526297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en-US" sz="4400" dirty="0" smtClean="0"/>
          </a:p>
          <a:p>
            <a:endParaRPr lang="en-US" sz="2800" dirty="0" smtClean="0"/>
          </a:p>
          <a:p>
            <a:pPr algn="ctr"/>
            <a:r>
              <a:rPr lang="en-US" sz="4400" b="1" dirty="0" err="1" smtClean="0"/>
              <a:t>Giá</a:t>
            </a:r>
            <a:r>
              <a:rPr lang="en-US" sz="4400" b="1" dirty="0" smtClean="0"/>
              <a:t> </a:t>
            </a:r>
            <a:r>
              <a:rPr lang="en-US" sz="4400" b="1" dirty="0" err="1" smtClean="0"/>
              <a:t>phí</a:t>
            </a:r>
            <a:r>
              <a:rPr lang="en-US" sz="4400" b="1" dirty="0" smtClean="0"/>
              <a:t> </a:t>
            </a:r>
            <a:r>
              <a:rPr lang="en-US" sz="4400" b="1" dirty="0" err="1" smtClean="0"/>
              <a:t>phân</a:t>
            </a:r>
            <a:r>
              <a:rPr lang="en-US" sz="4400" b="1" dirty="0" smtClean="0"/>
              <a:t> </a:t>
            </a:r>
            <a:r>
              <a:rPr lang="en-US" sz="4400" b="1" dirty="0" err="1" smtClean="0"/>
              <a:t>bổ</a:t>
            </a:r>
            <a:endParaRPr lang="en-US" sz="4400" b="1" dirty="0" smtClean="0"/>
          </a:p>
          <a:p>
            <a:endParaRPr lang="en-US" sz="4400" dirty="0" smtClean="0"/>
          </a:p>
          <a:p>
            <a:endParaRPr lang="en-US" sz="4400" dirty="0"/>
          </a:p>
        </p:txBody>
      </p:sp>
      <p:sp>
        <p:nvSpPr>
          <p:cNvPr id="10" name="TextBox 9"/>
          <p:cNvSpPr txBox="1"/>
          <p:nvPr/>
        </p:nvSpPr>
        <p:spPr>
          <a:xfrm>
            <a:off x="1763688" y="188640"/>
            <a:ext cx="7164288" cy="892552"/>
          </a:xfrm>
          <a:prstGeom prst="rect">
            <a:avLst/>
          </a:prstGeom>
          <a:noFill/>
        </p:spPr>
        <p:txBody>
          <a:bodyPr wrap="square" rtlCol="0">
            <a:spAutoFit/>
          </a:bodyPr>
          <a:lstStyle/>
          <a:p>
            <a:pPr algn="ctr"/>
            <a:r>
              <a:rPr lang="en-US" sz="2400" b="1" dirty="0" err="1" smtClean="0">
                <a:solidFill>
                  <a:srgbClr val="FF0000"/>
                </a:solidFill>
                <a:latin typeface="Arial" pitchFamily="34" charset="0"/>
                <a:cs typeface="Arial" pitchFamily="34" charset="0"/>
              </a:rPr>
              <a:t>Ví</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dụ</a:t>
            </a:r>
            <a:r>
              <a:rPr lang="en-US" sz="2400" b="1" dirty="0" smtClean="0">
                <a:solidFill>
                  <a:srgbClr val="FF0000"/>
                </a:solidFill>
                <a:latin typeface="Arial" pitchFamily="34" charset="0"/>
                <a:cs typeface="Arial" pitchFamily="34" charset="0"/>
              </a:rPr>
              <a:t> minh </a:t>
            </a:r>
            <a:r>
              <a:rPr lang="en-US" sz="2400" b="1" dirty="0" err="1" smtClean="0">
                <a:solidFill>
                  <a:srgbClr val="FF0000"/>
                </a:solidFill>
                <a:latin typeface="Arial" pitchFamily="34" charset="0"/>
                <a:cs typeface="Arial" pitchFamily="34" charset="0"/>
              </a:rPr>
              <a:t>họa</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xác</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định</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giá</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phí</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phân</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bổ</a:t>
            </a:r>
            <a:endParaRPr lang="en-US" sz="2400" b="1" dirty="0" smtClean="0">
              <a:solidFill>
                <a:srgbClr val="FF0000"/>
              </a:solidFill>
              <a:latin typeface="Arial" pitchFamily="34" charset="0"/>
              <a:cs typeface="Arial" pitchFamily="34" charset="0"/>
            </a:endParaRPr>
          </a:p>
          <a:p>
            <a:pPr algn="ctr"/>
            <a:r>
              <a:rPr lang="en-US" sz="2800" b="1" dirty="0" smtClean="0">
                <a:solidFill>
                  <a:srgbClr val="FF0000"/>
                </a:solidFill>
                <a:latin typeface="Arial" pitchFamily="34" charset="0"/>
                <a:cs typeface="Arial" pitchFamily="34" charset="0"/>
              </a:rPr>
              <a:t>(</a:t>
            </a:r>
            <a:r>
              <a:rPr lang="en-US" sz="2000" b="1" i="1" dirty="0" smtClean="0">
                <a:solidFill>
                  <a:srgbClr val="FF0000"/>
                </a:solidFill>
                <a:latin typeface="Arial" pitchFamily="34" charset="0"/>
                <a:cs typeface="Arial" pitchFamily="34" charset="0"/>
              </a:rPr>
              <a:t>Phương </a:t>
            </a:r>
            <a:r>
              <a:rPr lang="en-US" sz="2000" b="1" i="1" dirty="0" err="1" smtClean="0">
                <a:solidFill>
                  <a:srgbClr val="FF0000"/>
                </a:solidFill>
                <a:latin typeface="Arial" pitchFamily="34" charset="0"/>
                <a:cs typeface="Arial" pitchFamily="34" charset="0"/>
              </a:rPr>
              <a:t>pháp</a:t>
            </a:r>
            <a:r>
              <a:rPr lang="en-US" sz="2000" b="1" i="1" dirty="0" smtClean="0">
                <a:solidFill>
                  <a:srgbClr val="FF0000"/>
                </a:solidFill>
                <a:latin typeface="Arial" pitchFamily="34" charset="0"/>
                <a:cs typeface="Arial" pitchFamily="34" charset="0"/>
              </a:rPr>
              <a:t> </a:t>
            </a:r>
            <a:r>
              <a:rPr lang="en-US" sz="2000" b="1" i="1" dirty="0" err="1" smtClean="0">
                <a:solidFill>
                  <a:srgbClr val="FF0000"/>
                </a:solidFill>
                <a:latin typeface="Arial" pitchFamily="34" charset="0"/>
                <a:cs typeface="Arial" pitchFamily="34" charset="0"/>
              </a:rPr>
              <a:t>lãi</a:t>
            </a:r>
            <a:r>
              <a:rPr lang="en-US" sz="2000" b="1" i="1" dirty="0" smtClean="0">
                <a:solidFill>
                  <a:srgbClr val="FF0000"/>
                </a:solidFill>
                <a:latin typeface="Arial" pitchFamily="34" charset="0"/>
                <a:cs typeface="Arial" pitchFamily="34" charset="0"/>
              </a:rPr>
              <a:t> </a:t>
            </a:r>
            <a:r>
              <a:rPr lang="en-US" sz="2000" b="1" i="1" dirty="0" err="1" smtClean="0">
                <a:solidFill>
                  <a:srgbClr val="FF0000"/>
                </a:solidFill>
                <a:latin typeface="Arial" pitchFamily="34" charset="0"/>
                <a:cs typeface="Arial" pitchFamily="34" charset="0"/>
              </a:rPr>
              <a:t>suất</a:t>
            </a:r>
            <a:r>
              <a:rPr lang="en-US" sz="2000" b="1" i="1" dirty="0" smtClean="0">
                <a:solidFill>
                  <a:srgbClr val="FF0000"/>
                </a:solidFill>
                <a:latin typeface="Arial" pitchFamily="34" charset="0"/>
                <a:cs typeface="Arial" pitchFamily="34" charset="0"/>
              </a:rPr>
              <a:t> </a:t>
            </a:r>
            <a:r>
              <a:rPr lang="en-US" sz="2000" b="1" i="1" dirty="0" err="1" smtClean="0">
                <a:solidFill>
                  <a:srgbClr val="FF0000"/>
                </a:solidFill>
                <a:latin typeface="Arial" pitchFamily="34" charset="0"/>
                <a:cs typeface="Arial" pitchFamily="34" charset="0"/>
              </a:rPr>
              <a:t>thực</a:t>
            </a:r>
            <a:r>
              <a:rPr lang="en-US" sz="2000" b="1" i="1" dirty="0" smtClean="0">
                <a:solidFill>
                  <a:srgbClr val="FF0000"/>
                </a:solidFill>
                <a:latin typeface="Arial" pitchFamily="34" charset="0"/>
                <a:cs typeface="Arial" pitchFamily="34" charset="0"/>
              </a:rPr>
              <a:t>)</a:t>
            </a:r>
            <a:endParaRPr lang="en-US" sz="2000" i="1" dirty="0">
              <a:solidFill>
                <a:srgbClr val="FF0000"/>
              </a:solidFill>
            </a:endParaRPr>
          </a:p>
        </p:txBody>
      </p:sp>
      <p:sp>
        <p:nvSpPr>
          <p:cNvPr id="11" name="TextBox 10"/>
          <p:cNvSpPr txBox="1"/>
          <p:nvPr/>
        </p:nvSpPr>
        <p:spPr>
          <a:xfrm>
            <a:off x="1979712" y="3356992"/>
            <a:ext cx="504056" cy="76944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4400" dirty="0" smtClean="0"/>
              <a:t>=</a:t>
            </a:r>
            <a:endParaRPr lang="en-US" sz="4400" dirty="0"/>
          </a:p>
        </p:txBody>
      </p:sp>
      <p:sp>
        <p:nvSpPr>
          <p:cNvPr id="12" name="TextBox 11"/>
          <p:cNvSpPr txBox="1"/>
          <p:nvPr/>
        </p:nvSpPr>
        <p:spPr>
          <a:xfrm>
            <a:off x="2627784" y="2420888"/>
            <a:ext cx="6048672" cy="46166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buClr>
                <a:schemeClr val="tx1"/>
              </a:buClr>
            </a:pPr>
            <a:r>
              <a:rPr lang="en-US" sz="2400" dirty="0" err="1" smtClean="0">
                <a:latin typeface="Arial" pitchFamily="34" charset="0"/>
                <a:cs typeface="Arial" pitchFamily="34" charset="0"/>
              </a:rPr>
              <a:t>Các</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khoản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phải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hoàn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trả</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trong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tương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lai</a:t>
            </a:r>
            <a:endParaRPr lang="en-US" sz="2400" dirty="0" smtClean="0">
              <a:latin typeface="Arial" pitchFamily="34" charset="0"/>
              <a:cs typeface="Arial" pitchFamily="34" charset="0"/>
            </a:endParaRPr>
          </a:p>
        </p:txBody>
      </p:sp>
      <p:sp>
        <p:nvSpPr>
          <p:cNvPr id="16" name="TextBox 15"/>
          <p:cNvSpPr txBox="1"/>
          <p:nvPr/>
        </p:nvSpPr>
        <p:spPr>
          <a:xfrm>
            <a:off x="4716016" y="1412776"/>
            <a:ext cx="1584176" cy="1569660"/>
          </a:xfrm>
          <a:prstGeom prst="rect">
            <a:avLst/>
          </a:prstGeom>
          <a:noFill/>
        </p:spPr>
        <p:txBody>
          <a:bodyPr wrap="square" rtlCol="0">
            <a:spAutoFit/>
          </a:bodyPr>
          <a:lstStyle/>
          <a:p>
            <a:pPr algn="ctr"/>
            <a:r>
              <a:rPr lang="en-US" sz="9600" dirty="0" smtClean="0"/>
              <a:t>-</a:t>
            </a:r>
            <a:endParaRPr lang="en-US" sz="9600" dirty="0"/>
          </a:p>
        </p:txBody>
      </p:sp>
      <p:sp>
        <p:nvSpPr>
          <p:cNvPr id="17" name="TextBox 16"/>
          <p:cNvSpPr txBox="1"/>
          <p:nvPr/>
        </p:nvSpPr>
        <p:spPr>
          <a:xfrm>
            <a:off x="2627784" y="3356992"/>
            <a:ext cx="6048672"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buClr>
                <a:schemeClr val="tx1"/>
              </a:buClr>
            </a:pPr>
            <a:r>
              <a:rPr lang="en-US" sz="2400" dirty="0" err="1" smtClean="0">
                <a:latin typeface="Arial" pitchFamily="34" charset="0"/>
                <a:cs typeface="Arial" pitchFamily="34" charset="0"/>
              </a:rPr>
              <a:t>Khoản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phân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bổ</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phụ</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trội</a:t>
            </a:r>
            <a:r>
              <a:rPr lang="en-US" sz="2400" dirty="0" smtClean="0">
                <a:latin typeface="Arial" pitchFamily="34" charset="0"/>
                <a:cs typeface="Arial" pitchFamily="34" charset="0"/>
              </a:rPr>
              <a:t> </a:t>
            </a:r>
          </a:p>
          <a:p>
            <a:pPr algn="ctr">
              <a:buClr>
                <a:schemeClr val="tx1"/>
              </a:buClr>
            </a:pPr>
            <a:r>
              <a:rPr lang="en-US" sz="2400" dirty="0" err="1" smtClean="0">
                <a:latin typeface="Arial" pitchFamily="34" charset="0"/>
                <a:cs typeface="Arial" pitchFamily="34" charset="0"/>
              </a:rPr>
              <a:t>theo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phương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pháp</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lãi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suất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hiệu</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dụng</a:t>
            </a:r>
            <a:r>
              <a:rPr lang="en-US" sz="2400" dirty="0" smtClean="0">
                <a:latin typeface="Arial" pitchFamily="34" charset="0"/>
                <a:cs typeface="Arial" pitchFamily="34" charset="0"/>
              </a:rPr>
              <a:t>        </a:t>
            </a:r>
          </a:p>
        </p:txBody>
      </p:sp>
      <p:sp>
        <p:nvSpPr>
          <p:cNvPr id="18" name="TextBox 17"/>
          <p:cNvSpPr txBox="1"/>
          <p:nvPr/>
        </p:nvSpPr>
        <p:spPr>
          <a:xfrm>
            <a:off x="4716016" y="2492896"/>
            <a:ext cx="1584176" cy="1200329"/>
          </a:xfrm>
          <a:prstGeom prst="rect">
            <a:avLst/>
          </a:prstGeom>
          <a:noFill/>
        </p:spPr>
        <p:txBody>
          <a:bodyPr wrap="square" rtlCol="0">
            <a:spAutoFit/>
          </a:bodyPr>
          <a:lstStyle/>
          <a:p>
            <a:pPr algn="ctr"/>
            <a:r>
              <a:rPr lang="en-US" sz="7200" dirty="0" smtClean="0"/>
              <a:t>+</a:t>
            </a:r>
            <a:endParaRPr lang="en-US" sz="7200" dirty="0"/>
          </a:p>
        </p:txBody>
      </p:sp>
      <p:sp>
        <p:nvSpPr>
          <p:cNvPr id="19" name="TextBox 18"/>
          <p:cNvSpPr txBox="1"/>
          <p:nvPr/>
        </p:nvSpPr>
        <p:spPr>
          <a:xfrm>
            <a:off x="2627784" y="4437112"/>
            <a:ext cx="6048672"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buClr>
                <a:schemeClr val="tx1"/>
              </a:buClr>
            </a:pPr>
            <a:r>
              <a:rPr lang="en-US" sz="2400" dirty="0" err="1" smtClean="0">
                <a:latin typeface="Arial" pitchFamily="34" charset="0"/>
                <a:cs typeface="Arial" pitchFamily="34" charset="0"/>
              </a:rPr>
              <a:t>Khoản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phân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bổ</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chiết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khấu</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theo</a:t>
            </a:r>
            <a:r>
              <a:rPr lang="en-US" sz="2400" dirty="0" smtClean="0">
                <a:latin typeface="Arial" pitchFamily="34" charset="0"/>
                <a:cs typeface="Arial" pitchFamily="34" charset="0"/>
              </a:rPr>
              <a:t> </a:t>
            </a:r>
          </a:p>
          <a:p>
            <a:pPr algn="ctr">
              <a:buClr>
                <a:schemeClr val="tx1"/>
              </a:buClr>
            </a:pPr>
            <a:r>
              <a:rPr lang="en-US" sz="2400" dirty="0" err="1" smtClean="0">
                <a:latin typeface="Arial" pitchFamily="34" charset="0"/>
                <a:cs typeface="Arial" pitchFamily="34" charset="0"/>
              </a:rPr>
              <a:t>phương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pháp</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lãi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suất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hiệu</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dụng</a:t>
            </a:r>
            <a:r>
              <a:rPr lang="en-US" sz="2400" dirty="0" smtClean="0">
                <a:latin typeface="Arial" pitchFamily="34" charset="0"/>
                <a:cs typeface="Arial" pitchFamily="34" charset="0"/>
              </a:rPr>
              <a:t> </a:t>
            </a:r>
          </a:p>
          <a:p>
            <a:pPr algn="ctr">
              <a:buClr>
                <a:schemeClr val="tx1"/>
              </a:buClr>
            </a:pPr>
            <a:r>
              <a:rPr lang="en-US" sz="2400" dirty="0" smtClean="0">
                <a:latin typeface="Arial" pitchFamily="34" charset="0"/>
                <a:cs typeface="Arial" pitchFamily="34" charset="0"/>
              </a:rPr>
              <a:t>và </a:t>
            </a:r>
            <a:r>
              <a:rPr lang="en-US" sz="2400" dirty="0" err="1" smtClean="0">
                <a:latin typeface="Arial" pitchFamily="34" charset="0"/>
                <a:cs typeface="Arial" pitchFamily="34" charset="0"/>
              </a:rPr>
              <a:t>Khoản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tổn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thất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nếu</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có</a:t>
            </a:r>
            <a:r>
              <a:rPr lang="en-US" sz="2400" dirty="0" smtClean="0">
                <a:latin typeface="Arial" pitchFamily="34" charset="0"/>
                <a:cs typeface="Arial" pitchFamily="34" charset="0"/>
              </a:rPr>
              <a:t>);</a:t>
            </a:r>
          </a:p>
        </p:txBody>
      </p:sp>
      <p:sp>
        <p:nvSpPr>
          <p:cNvPr id="20" name="TextBox 19"/>
          <p:cNvSpPr txBox="1"/>
          <p:nvPr/>
        </p:nvSpPr>
        <p:spPr>
          <a:xfrm>
            <a:off x="4788024" y="3429000"/>
            <a:ext cx="1584176" cy="1569660"/>
          </a:xfrm>
          <a:prstGeom prst="rect">
            <a:avLst/>
          </a:prstGeom>
          <a:noFill/>
        </p:spPr>
        <p:txBody>
          <a:bodyPr wrap="square" rtlCol="0">
            <a:spAutoFit/>
          </a:bodyPr>
          <a:lstStyle/>
          <a:p>
            <a:pPr algn="ctr"/>
            <a:r>
              <a:rPr lang="en-US" sz="9600" dirty="0" smtClean="0"/>
              <a:t>-</a:t>
            </a:r>
            <a:endParaRPr lang="en-US" sz="9600" dirty="0"/>
          </a:p>
        </p:txBody>
      </p:sp>
      <p:sp>
        <p:nvSpPr>
          <p:cNvPr id="21" name="TextBox 20"/>
          <p:cNvSpPr txBox="1"/>
          <p:nvPr/>
        </p:nvSpPr>
        <p:spPr>
          <a:xfrm>
            <a:off x="2627784" y="6027003"/>
            <a:ext cx="6048672"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buClr>
                <a:schemeClr val="tx1"/>
              </a:buClr>
            </a:pPr>
            <a:r>
              <a:rPr lang="en-US" sz="2400" dirty="0" smtClean="0">
                <a:latin typeface="Arial" pitchFamily="34" charset="0"/>
                <a:cs typeface="Arial" pitchFamily="34" charset="0"/>
              </a:rPr>
              <a:t>Chi </a:t>
            </a:r>
            <a:r>
              <a:rPr lang="en-US" sz="2400" dirty="0" err="1" smtClean="0">
                <a:latin typeface="Arial" pitchFamily="34" charset="0"/>
                <a:cs typeface="Arial" pitchFamily="34" charset="0"/>
              </a:rPr>
              <a:t>phí</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giao</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dịch</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khi</a:t>
            </a:r>
            <a:r>
              <a:rPr lang="en-US" sz="2400" dirty="0" smtClean="0">
                <a:latin typeface="Arial" pitchFamily="34" charset="0"/>
                <a:cs typeface="Arial" pitchFamily="34" charset="0"/>
              </a:rPr>
              <a:t> thanh lý </a:t>
            </a:r>
            <a:r>
              <a:rPr lang="en-US" sz="2400" dirty="0" err="1" smtClean="0">
                <a:latin typeface="Arial" pitchFamily="34" charset="0"/>
                <a:cs typeface="Arial" pitchFamily="34" charset="0"/>
              </a:rPr>
              <a:t>tài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sản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hoặc</a:t>
            </a:r>
            <a:r>
              <a:rPr lang="en-US" sz="2400" dirty="0" smtClean="0">
                <a:latin typeface="Arial" pitchFamily="34" charset="0"/>
                <a:cs typeface="Arial" pitchFamily="34" charset="0"/>
              </a:rPr>
              <a:t> thanh toán </a:t>
            </a:r>
            <a:r>
              <a:rPr lang="en-US" sz="2400" dirty="0" err="1" smtClean="0">
                <a:latin typeface="Arial" pitchFamily="34" charset="0"/>
                <a:cs typeface="Arial" pitchFamily="34" charset="0"/>
              </a:rPr>
              <a:t>nợ</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phải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trả</a:t>
            </a:r>
            <a:endParaRPr lang="en-US" sz="2400" dirty="0" smtClean="0">
              <a:latin typeface="Arial" pitchFamily="34" charset="0"/>
              <a:cs typeface="Arial" pitchFamily="34" charset="0"/>
            </a:endParaRPr>
          </a:p>
        </p:txBody>
      </p:sp>
      <p:sp>
        <p:nvSpPr>
          <p:cNvPr id="22" name="TextBox 21"/>
          <p:cNvSpPr txBox="1"/>
          <p:nvPr/>
        </p:nvSpPr>
        <p:spPr>
          <a:xfrm>
            <a:off x="4788024" y="5157192"/>
            <a:ext cx="1584176" cy="1200329"/>
          </a:xfrm>
          <a:prstGeom prst="rect">
            <a:avLst/>
          </a:prstGeom>
          <a:noFill/>
        </p:spPr>
        <p:txBody>
          <a:bodyPr wrap="square" rtlCol="0">
            <a:spAutoFit/>
          </a:bodyPr>
          <a:lstStyle/>
          <a:p>
            <a:pPr algn="ctr"/>
            <a:r>
              <a:rPr lang="en-US" sz="7200" dirty="0" smtClean="0"/>
              <a:t>+</a:t>
            </a:r>
            <a:endParaRPr lang="en-US" sz="72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0" y="-36195"/>
            <a:ext cx="9144000" cy="750974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endParaRPr lang="en-US" sz="1400" b="1" dirty="0" smtClean="0">
              <a:solidFill>
                <a:srgbClr val="002060"/>
              </a:solidFill>
              <a:latin typeface="Arial" charset="0"/>
              <a:cs typeface="Arial" charset="0"/>
            </a:endParaRPr>
          </a:p>
          <a:p>
            <a:pPr algn="ctr"/>
            <a:r>
              <a:rPr lang="en-US" sz="2400" b="1" dirty="0" err="1" smtClean="0">
                <a:solidFill>
                  <a:srgbClr val="FF0000"/>
                </a:solidFill>
                <a:latin typeface="Arial" pitchFamily="34" charset="0"/>
                <a:cs typeface="Arial" pitchFamily="34" charset="0"/>
              </a:rPr>
              <a:t>Ví</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dụ</a:t>
            </a:r>
            <a:r>
              <a:rPr lang="en-US" sz="2400" b="1" dirty="0" smtClean="0">
                <a:solidFill>
                  <a:srgbClr val="FF0000"/>
                </a:solidFill>
                <a:latin typeface="Arial" pitchFamily="34" charset="0"/>
                <a:cs typeface="Arial" pitchFamily="34" charset="0"/>
              </a:rPr>
              <a:t> minh </a:t>
            </a:r>
            <a:r>
              <a:rPr lang="en-US" sz="2400" b="1" dirty="0" err="1" smtClean="0">
                <a:solidFill>
                  <a:srgbClr val="FF0000"/>
                </a:solidFill>
                <a:latin typeface="Arial" pitchFamily="34" charset="0"/>
                <a:cs typeface="Arial" pitchFamily="34" charset="0"/>
              </a:rPr>
              <a:t>họa</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xác</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định</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giá</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phí</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phân</a:t>
            </a: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bổ</a:t>
            </a:r>
            <a:endParaRPr lang="en-US" sz="2400" b="1" dirty="0" smtClean="0">
              <a:solidFill>
                <a:srgbClr val="FF0000"/>
              </a:solidFill>
              <a:latin typeface="Arial" pitchFamily="34" charset="0"/>
              <a:cs typeface="Arial" pitchFamily="34" charset="0"/>
            </a:endParaRPr>
          </a:p>
          <a:p>
            <a:pPr algn="ctr"/>
            <a:r>
              <a:rPr lang="en-US" sz="2000" b="1" dirty="0" smtClean="0">
                <a:solidFill>
                  <a:srgbClr val="FF0000"/>
                </a:solidFill>
                <a:latin typeface="Arial" pitchFamily="34" charset="0"/>
                <a:cs typeface="Arial" pitchFamily="34" charset="0"/>
              </a:rPr>
              <a:t>(</a:t>
            </a:r>
            <a:r>
              <a:rPr lang="en-US" sz="2000" b="1" i="1" dirty="0" smtClean="0">
                <a:solidFill>
                  <a:srgbClr val="FF0000"/>
                </a:solidFill>
                <a:latin typeface="Arial" pitchFamily="34" charset="0"/>
                <a:cs typeface="Arial" pitchFamily="34" charset="0"/>
              </a:rPr>
              <a:t>Phương </a:t>
            </a:r>
            <a:r>
              <a:rPr lang="en-US" sz="2000" b="1" i="1" dirty="0" err="1" smtClean="0">
                <a:solidFill>
                  <a:srgbClr val="FF0000"/>
                </a:solidFill>
                <a:latin typeface="Arial" pitchFamily="34" charset="0"/>
                <a:cs typeface="Arial" pitchFamily="34" charset="0"/>
              </a:rPr>
              <a:t>pháp</a:t>
            </a:r>
            <a:r>
              <a:rPr lang="en-US" sz="2000" b="1" i="1" dirty="0" smtClean="0">
                <a:solidFill>
                  <a:srgbClr val="FF0000"/>
                </a:solidFill>
                <a:latin typeface="Arial" pitchFamily="34" charset="0"/>
                <a:cs typeface="Arial" pitchFamily="34" charset="0"/>
              </a:rPr>
              <a:t> </a:t>
            </a:r>
            <a:r>
              <a:rPr lang="en-US" sz="2000" b="1" i="1" dirty="0" err="1" smtClean="0">
                <a:solidFill>
                  <a:srgbClr val="FF0000"/>
                </a:solidFill>
                <a:latin typeface="Arial" pitchFamily="34" charset="0"/>
                <a:cs typeface="Arial" pitchFamily="34" charset="0"/>
              </a:rPr>
              <a:t>lãi</a:t>
            </a:r>
            <a:r>
              <a:rPr lang="en-US" sz="2000" b="1" i="1" dirty="0" smtClean="0">
                <a:solidFill>
                  <a:srgbClr val="FF0000"/>
                </a:solidFill>
                <a:latin typeface="Arial" pitchFamily="34" charset="0"/>
                <a:cs typeface="Arial" pitchFamily="34" charset="0"/>
              </a:rPr>
              <a:t> </a:t>
            </a:r>
            <a:r>
              <a:rPr lang="en-US" sz="2000" b="1" i="1" dirty="0" err="1" smtClean="0">
                <a:solidFill>
                  <a:srgbClr val="FF0000"/>
                </a:solidFill>
                <a:latin typeface="Arial" pitchFamily="34" charset="0"/>
                <a:cs typeface="Arial" pitchFamily="34" charset="0"/>
              </a:rPr>
              <a:t>suất</a:t>
            </a:r>
            <a:r>
              <a:rPr lang="en-US" sz="2000" b="1" i="1" dirty="0" smtClean="0">
                <a:solidFill>
                  <a:srgbClr val="FF0000"/>
                </a:solidFill>
                <a:latin typeface="Arial" pitchFamily="34" charset="0"/>
                <a:cs typeface="Arial" pitchFamily="34" charset="0"/>
              </a:rPr>
              <a:t> </a:t>
            </a:r>
            <a:r>
              <a:rPr lang="en-US" sz="2000" b="1" i="1" dirty="0" err="1" smtClean="0">
                <a:solidFill>
                  <a:srgbClr val="FF0000"/>
                </a:solidFill>
                <a:latin typeface="Arial" pitchFamily="34" charset="0"/>
                <a:cs typeface="Arial" pitchFamily="34" charset="0"/>
              </a:rPr>
              <a:t>thực</a:t>
            </a:r>
            <a:r>
              <a:rPr lang="en-US" sz="2000" b="1" i="1" dirty="0" smtClean="0">
                <a:solidFill>
                  <a:srgbClr val="FF0000"/>
                </a:solidFill>
                <a:latin typeface="Arial" pitchFamily="34" charset="0"/>
                <a:cs typeface="Arial" pitchFamily="34" charset="0"/>
              </a:rPr>
              <a:t>)</a:t>
            </a:r>
            <a:endParaRPr lang="en-US" sz="2000" i="1" dirty="0" smtClean="0">
              <a:solidFill>
                <a:srgbClr val="FF0000"/>
              </a:solidFill>
            </a:endParaRPr>
          </a:p>
          <a:p>
            <a:pPr algn="ctr"/>
            <a:endParaRPr lang="en-US" sz="2000" b="1" dirty="0" smtClean="0">
              <a:solidFill>
                <a:srgbClr val="FF000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3200" b="1" dirty="0" smtClean="0">
              <a:solidFill>
                <a:srgbClr val="002060"/>
              </a:solidFill>
              <a:latin typeface="Arial" charset="0"/>
              <a:cs typeface="Arial" charset="0"/>
            </a:endParaRPr>
          </a:p>
          <a:p>
            <a:pPr algn="ctr"/>
            <a:endParaRPr lang="en-US" sz="1100" b="1" dirty="0" smtClean="0"/>
          </a:p>
          <a:p>
            <a:pPr algn="ctr"/>
            <a:endParaRPr lang="en-US" sz="1100" b="1" dirty="0" smtClean="0"/>
          </a:p>
          <a:p>
            <a:pPr algn="ctr"/>
            <a:endParaRPr lang="en-US" sz="1100" b="1" dirty="0" smtClean="0"/>
          </a:p>
          <a:p>
            <a:pPr algn="ctr"/>
            <a:endParaRPr lang="en-US" sz="1100" b="1" dirty="0"/>
          </a:p>
        </p:txBody>
      </p:sp>
      <p:cxnSp>
        <p:nvCxnSpPr>
          <p:cNvPr id="8" name="Straight Connector 7"/>
          <p:cNvCxnSpPr/>
          <p:nvPr/>
        </p:nvCxnSpPr>
        <p:spPr>
          <a:xfrm>
            <a:off x="1979712" y="908720"/>
            <a:ext cx="6624736"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6"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
        <p:nvSpPr>
          <p:cNvPr id="7" name="Rectangle 3"/>
          <p:cNvSpPr>
            <a:spLocks noGrp="1" noChangeArrowheads="1"/>
          </p:cNvSpPr>
          <p:nvPr>
            <p:ph idx="1"/>
          </p:nvPr>
        </p:nvSpPr>
        <p:spPr>
          <a:xfrm>
            <a:off x="381000" y="1143000"/>
            <a:ext cx="8458200" cy="5410200"/>
          </a:xfrm>
        </p:spPr>
        <p:txBody>
          <a:bodyPr>
            <a:normAutofit fontScale="92500" lnSpcReduction="20000"/>
          </a:bodyPr>
          <a:lstStyle/>
          <a:p>
            <a:pPr algn="ctr" eaLnBrk="1" hangingPunct="1">
              <a:buNone/>
              <a:defRPr/>
            </a:pPr>
            <a:endParaRPr lang="en-US" b="1" dirty="0" smtClean="0">
              <a:latin typeface="Arial" pitchFamily="34" charset="0"/>
              <a:cs typeface="Arial" pitchFamily="34" charset="0"/>
            </a:endParaRPr>
          </a:p>
          <a:p>
            <a:pPr algn="ctr" eaLnBrk="1" hangingPunct="1">
              <a:buNone/>
              <a:defRPr/>
            </a:pPr>
            <a:r>
              <a:rPr lang="en-US" b="1" dirty="0" err="1" smtClean="0">
                <a:latin typeface="Arial" pitchFamily="34" charset="0"/>
                <a:cs typeface="Arial" pitchFamily="34" charset="0"/>
              </a:rPr>
              <a:t>Ví</a:t>
            </a:r>
            <a:r>
              <a:rPr lang="en-US" b="1" dirty="0" smtClean="0">
                <a:latin typeface="Arial" pitchFamily="34" charset="0"/>
                <a:cs typeface="Arial" pitchFamily="34" charset="0"/>
              </a:rPr>
              <a:t> </a:t>
            </a:r>
            <a:r>
              <a:rPr lang="en-US" b="1" dirty="0" err="1" smtClean="0">
                <a:latin typeface="Arial" pitchFamily="34" charset="0"/>
                <a:cs typeface="Arial" pitchFamily="34" charset="0"/>
              </a:rPr>
              <a:t>dụ</a:t>
            </a:r>
            <a:r>
              <a:rPr lang="en-US" b="1" dirty="0" smtClean="0">
                <a:latin typeface="Arial" pitchFamily="34" charset="0"/>
                <a:cs typeface="Arial" pitchFamily="34" charset="0"/>
              </a:rPr>
              <a:t> </a:t>
            </a:r>
            <a:r>
              <a:rPr lang="en-US" b="1" dirty="0" err="1" smtClean="0">
                <a:latin typeface="Arial" pitchFamily="34" charset="0"/>
                <a:cs typeface="Arial" pitchFamily="34" charset="0"/>
              </a:rPr>
              <a:t>về</a:t>
            </a:r>
            <a:r>
              <a:rPr lang="en-US" b="1" dirty="0" smtClean="0">
                <a:latin typeface="Arial" pitchFamily="34" charset="0"/>
                <a:cs typeface="Arial" pitchFamily="34" charset="0"/>
              </a:rPr>
              <a:t> </a:t>
            </a:r>
            <a:r>
              <a:rPr lang="en-US" b="1" dirty="0" err="1" smtClean="0">
                <a:latin typeface="Arial" pitchFamily="34" charset="0"/>
                <a:cs typeface="Arial" pitchFamily="34" charset="0"/>
              </a:rPr>
              <a:t>xác</a:t>
            </a:r>
            <a:r>
              <a:rPr lang="en-US" b="1" dirty="0" smtClean="0">
                <a:latin typeface="Arial" pitchFamily="34" charset="0"/>
                <a:cs typeface="Arial" pitchFamily="34" charset="0"/>
              </a:rPr>
              <a:t> </a:t>
            </a:r>
            <a:r>
              <a:rPr lang="vi-VN" b="1" dirty="0" smtClean="0">
                <a:latin typeface="Arial" pitchFamily="34" charset="0"/>
                <a:cs typeface="Arial" pitchFamily="34" charset="0"/>
              </a:rPr>
              <a:t>định</a:t>
            </a:r>
            <a:r>
              <a:rPr lang="en-US" b="1" dirty="0" smtClean="0">
                <a:latin typeface="Arial" pitchFamily="34" charset="0"/>
                <a:cs typeface="Arial" pitchFamily="34" charset="0"/>
              </a:rPr>
              <a:t> </a:t>
            </a:r>
            <a:r>
              <a:rPr lang="en-US" b="1" dirty="0" err="1" smtClean="0">
                <a:latin typeface="Arial" pitchFamily="34" charset="0"/>
                <a:cs typeface="Arial" pitchFamily="34" charset="0"/>
              </a:rPr>
              <a:t>giá</a:t>
            </a:r>
            <a:r>
              <a:rPr lang="en-US" b="1" dirty="0" smtClean="0">
                <a:latin typeface="Arial" pitchFamily="34" charset="0"/>
                <a:cs typeface="Arial" pitchFamily="34" charset="0"/>
              </a:rPr>
              <a:t> </a:t>
            </a:r>
            <a:r>
              <a:rPr lang="en-US" b="1" dirty="0" err="1" smtClean="0">
                <a:latin typeface="Arial" pitchFamily="34" charset="0"/>
                <a:cs typeface="Arial" pitchFamily="34" charset="0"/>
              </a:rPr>
              <a:t>phí</a:t>
            </a:r>
            <a:r>
              <a:rPr lang="en-US" b="1" dirty="0" smtClean="0">
                <a:latin typeface="Arial" pitchFamily="34" charset="0"/>
                <a:cs typeface="Arial" pitchFamily="34" charset="0"/>
              </a:rPr>
              <a:t> </a:t>
            </a:r>
            <a:r>
              <a:rPr lang="en-US" b="1" dirty="0" err="1" smtClean="0">
                <a:latin typeface="Arial" pitchFamily="34" charset="0"/>
                <a:cs typeface="Arial" pitchFamily="34" charset="0"/>
              </a:rPr>
              <a:t>phân</a:t>
            </a:r>
            <a:r>
              <a:rPr lang="en-US" b="1" dirty="0" smtClean="0">
                <a:latin typeface="Arial" pitchFamily="34" charset="0"/>
                <a:cs typeface="Arial" pitchFamily="34" charset="0"/>
              </a:rPr>
              <a:t> </a:t>
            </a:r>
            <a:r>
              <a:rPr lang="en-US" b="1" dirty="0" err="1" smtClean="0">
                <a:latin typeface="Arial" pitchFamily="34" charset="0"/>
                <a:cs typeface="Arial" pitchFamily="34" charset="0"/>
              </a:rPr>
              <a:t>bổ</a:t>
            </a:r>
            <a:r>
              <a:rPr lang="en-US" b="1" dirty="0" smtClean="0">
                <a:latin typeface="Arial" pitchFamily="34" charset="0"/>
                <a:cs typeface="Arial" pitchFamily="34" charset="0"/>
              </a:rPr>
              <a:t> </a:t>
            </a:r>
            <a:r>
              <a:rPr lang="en-US" b="1" dirty="0" err="1" smtClean="0">
                <a:latin typeface="Arial" pitchFamily="34" charset="0"/>
                <a:cs typeface="Arial" pitchFamily="34" charset="0"/>
              </a:rPr>
              <a:t>chiết</a:t>
            </a:r>
            <a:r>
              <a:rPr lang="en-US" b="1" dirty="0" smtClean="0">
                <a:latin typeface="Arial" pitchFamily="34" charset="0"/>
                <a:cs typeface="Arial" pitchFamily="34" charset="0"/>
              </a:rPr>
              <a:t> </a:t>
            </a:r>
            <a:r>
              <a:rPr lang="en-US" b="1" dirty="0" err="1" smtClean="0">
                <a:latin typeface="Arial" pitchFamily="34" charset="0"/>
                <a:cs typeface="Arial" pitchFamily="34" charset="0"/>
              </a:rPr>
              <a:t>khấu</a:t>
            </a:r>
            <a:endParaRPr lang="en-US" b="1" dirty="0" smtClean="0">
              <a:latin typeface="Arial" pitchFamily="34" charset="0"/>
              <a:cs typeface="Arial" pitchFamily="34" charset="0"/>
            </a:endParaRPr>
          </a:p>
          <a:p>
            <a:pPr eaLnBrk="1" hangingPunct="1">
              <a:defRPr/>
            </a:pPr>
            <a:endParaRPr lang="en-US" b="1" dirty="0" smtClean="0">
              <a:latin typeface="Arial" pitchFamily="34" charset="0"/>
              <a:cs typeface="Arial" pitchFamily="34" charset="0"/>
            </a:endParaRPr>
          </a:p>
          <a:p>
            <a:pPr marL="0" indent="0" algn="just" eaLnBrk="1" hangingPunct="1">
              <a:buNone/>
              <a:defRPr/>
            </a:pPr>
            <a:r>
              <a:rPr lang="en-US" sz="2600" dirty="0" err="1" smtClean="0">
                <a:latin typeface="Arial" pitchFamily="34" charset="0"/>
                <a:cs typeface="Arial" pitchFamily="34" charset="0"/>
              </a:rPr>
              <a:t>Mua</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công</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cụ</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nợ</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thời</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hạn</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nắm</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giữ</a:t>
            </a:r>
            <a:r>
              <a:rPr lang="en-US" sz="2600" dirty="0" smtClean="0">
                <a:latin typeface="Arial" pitchFamily="34" charset="0"/>
                <a:cs typeface="Arial" pitchFamily="34" charset="0"/>
              </a:rPr>
              <a:t> 5 n</a:t>
            </a:r>
            <a:r>
              <a:rPr lang="vi-VN" sz="2600" dirty="0" smtClean="0">
                <a:latin typeface="Arial" pitchFamily="34" charset="0"/>
                <a:cs typeface="Arial" pitchFamily="34" charset="0"/>
              </a:rPr>
              <a:t>ă</a:t>
            </a:r>
            <a:r>
              <a:rPr lang="en-US" sz="2600" dirty="0" smtClean="0">
                <a:latin typeface="Arial" pitchFamily="34" charset="0"/>
                <a:cs typeface="Arial" pitchFamily="34" charset="0"/>
              </a:rPr>
              <a:t>m, </a:t>
            </a:r>
            <a:r>
              <a:rPr lang="en-US" sz="2600" dirty="0" err="1" smtClean="0">
                <a:latin typeface="Arial" pitchFamily="34" charset="0"/>
                <a:cs typeface="Arial" pitchFamily="34" charset="0"/>
              </a:rPr>
              <a:t>giá</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phí</a:t>
            </a:r>
            <a:r>
              <a:rPr lang="en-US" sz="2600" dirty="0" smtClean="0">
                <a:latin typeface="Arial" pitchFamily="34" charset="0"/>
                <a:cs typeface="Arial" pitchFamily="34" charset="0"/>
              </a:rPr>
              <a:t> 1.000.000, </a:t>
            </a:r>
            <a:r>
              <a:rPr lang="en-US" sz="2600" dirty="0" err="1" smtClean="0">
                <a:latin typeface="Arial" pitchFamily="34" charset="0"/>
                <a:cs typeface="Arial" pitchFamily="34" charset="0"/>
              </a:rPr>
              <a:t>mệnh</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giá</a:t>
            </a:r>
            <a:r>
              <a:rPr lang="en-US" sz="2600" dirty="0" smtClean="0">
                <a:latin typeface="Arial" pitchFamily="34" charset="0"/>
                <a:cs typeface="Arial" pitchFamily="34" charset="0"/>
              </a:rPr>
              <a:t> 1.250.000 (</a:t>
            </a:r>
            <a:r>
              <a:rPr lang="en-US" sz="2600" dirty="0" err="1" smtClean="0">
                <a:latin typeface="Arial" pitchFamily="34" charset="0"/>
                <a:cs typeface="Arial" pitchFamily="34" charset="0"/>
              </a:rPr>
              <a:t>chiết</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khấu</a:t>
            </a:r>
            <a:r>
              <a:rPr lang="en-US" sz="2600" dirty="0" smtClean="0">
                <a:latin typeface="Arial" pitchFamily="34" charset="0"/>
                <a:cs typeface="Arial" pitchFamily="34" charset="0"/>
              </a:rPr>
              <a:t> 250.000), </a:t>
            </a:r>
            <a:r>
              <a:rPr lang="en-US" sz="2600" dirty="0" err="1" smtClean="0">
                <a:latin typeface="Arial" pitchFamily="34" charset="0"/>
                <a:cs typeface="Arial" pitchFamily="34" charset="0"/>
              </a:rPr>
              <a:t>lãi</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suất</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danh</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nghĩa</a:t>
            </a:r>
            <a:r>
              <a:rPr lang="en-US" sz="2600" dirty="0" smtClean="0">
                <a:latin typeface="Arial" pitchFamily="34" charset="0"/>
                <a:cs typeface="Arial" pitchFamily="34" charset="0"/>
              </a:rPr>
              <a:t> 4,7% </a:t>
            </a:r>
            <a:r>
              <a:rPr lang="en-US" sz="2600" dirty="0" err="1" smtClean="0">
                <a:latin typeface="Arial" pitchFamily="34" charset="0"/>
                <a:cs typeface="Arial" pitchFamily="34" charset="0"/>
              </a:rPr>
              <a:t>thanh</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toán</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hàng</a:t>
            </a:r>
            <a:r>
              <a:rPr lang="en-US" sz="2600" dirty="0" smtClean="0">
                <a:latin typeface="Arial" pitchFamily="34" charset="0"/>
                <a:cs typeface="Arial" pitchFamily="34" charset="0"/>
              </a:rPr>
              <a:t> n</a:t>
            </a:r>
            <a:r>
              <a:rPr lang="vi-VN" sz="2600" dirty="0" smtClean="0">
                <a:latin typeface="Arial" pitchFamily="34" charset="0"/>
                <a:cs typeface="Arial" pitchFamily="34" charset="0"/>
              </a:rPr>
              <a:t>ă</a:t>
            </a:r>
            <a:r>
              <a:rPr lang="en-US" sz="2600" dirty="0" smtClean="0">
                <a:latin typeface="Arial" pitchFamily="34" charset="0"/>
                <a:cs typeface="Arial" pitchFamily="34" charset="0"/>
              </a:rPr>
              <a:t>m, </a:t>
            </a:r>
            <a:r>
              <a:rPr lang="en-US" sz="2600" dirty="0" err="1" smtClean="0">
                <a:latin typeface="Arial" pitchFamily="34" charset="0"/>
                <a:cs typeface="Arial" pitchFamily="34" charset="0"/>
              </a:rPr>
              <a:t>lãi</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suất</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hiệu</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dụng</a:t>
            </a:r>
            <a:r>
              <a:rPr lang="en-US" sz="2600" dirty="0" smtClean="0">
                <a:latin typeface="Arial" pitchFamily="34" charset="0"/>
                <a:cs typeface="Arial" pitchFamily="34" charset="0"/>
              </a:rPr>
              <a:t> 9,97%/n</a:t>
            </a:r>
            <a:r>
              <a:rPr lang="vi-VN" sz="2600" dirty="0" smtClean="0">
                <a:latin typeface="Arial" pitchFamily="34" charset="0"/>
                <a:cs typeface="Arial" pitchFamily="34" charset="0"/>
              </a:rPr>
              <a:t>ă</a:t>
            </a:r>
            <a:r>
              <a:rPr lang="en-US" sz="2600" dirty="0" smtClean="0">
                <a:latin typeface="Arial" pitchFamily="34" charset="0"/>
                <a:cs typeface="Arial" pitchFamily="34" charset="0"/>
              </a:rPr>
              <a:t>m</a:t>
            </a:r>
          </a:p>
          <a:p>
            <a:pPr marL="0" indent="0" algn="just" eaLnBrk="1" hangingPunct="1">
              <a:defRPr/>
            </a:pPr>
            <a:endParaRPr lang="en-US" b="1" dirty="0" smtClean="0">
              <a:latin typeface="Arial" charset="0"/>
            </a:endParaRPr>
          </a:p>
          <a:p>
            <a:pPr marL="0" indent="0" algn="just" eaLnBrk="1" hangingPunct="1">
              <a:buNone/>
              <a:defRPr/>
            </a:pPr>
            <a:r>
              <a:rPr lang="en-US" sz="2600" dirty="0" err="1" smtClean="0">
                <a:latin typeface="Arial" charset="0"/>
              </a:rPr>
              <a:t>Dòng</a:t>
            </a:r>
            <a:r>
              <a:rPr lang="en-US" sz="2600" dirty="0" smtClean="0">
                <a:latin typeface="Arial" charset="0"/>
              </a:rPr>
              <a:t> </a:t>
            </a:r>
            <a:r>
              <a:rPr lang="en-US" sz="2600" dirty="0" err="1" smtClean="0">
                <a:latin typeface="Arial" charset="0"/>
              </a:rPr>
              <a:t>tiền</a:t>
            </a:r>
            <a:endParaRPr lang="en-US" sz="2600" dirty="0" smtClean="0">
              <a:latin typeface="Arial" charset="0"/>
            </a:endParaRPr>
          </a:p>
          <a:p>
            <a:pPr marL="0" indent="0" algn="just" eaLnBrk="1" hangingPunct="1">
              <a:buNone/>
              <a:defRPr/>
            </a:pPr>
            <a:r>
              <a:rPr lang="en-US" sz="2000" dirty="0" smtClean="0">
                <a:latin typeface="Arial" charset="0"/>
              </a:rPr>
              <a:t>t0 1.000k;   t1+58,75k;     t2+58,75k;     t3+58,75;     t4+58,75;        t5 1250</a:t>
            </a:r>
          </a:p>
          <a:p>
            <a:pPr marL="0" indent="0" algn="just" eaLnBrk="1" hangingPunct="1">
              <a:buNone/>
              <a:defRPr/>
            </a:pPr>
            <a:r>
              <a:rPr lang="en-US" sz="2000" dirty="0" smtClean="0">
                <a:latin typeface="Arial" charset="0"/>
              </a:rPr>
              <a:t>                                                                                                               + </a:t>
            </a:r>
            <a:r>
              <a:rPr lang="en-US" sz="2000" u="sng" dirty="0" smtClean="0">
                <a:latin typeface="Arial" charset="0"/>
              </a:rPr>
              <a:t>58,75</a:t>
            </a:r>
          </a:p>
          <a:p>
            <a:pPr marL="0" indent="0" algn="r" eaLnBrk="1" hangingPunct="1">
              <a:buNone/>
              <a:defRPr/>
            </a:pPr>
            <a:r>
              <a:rPr lang="en-US" sz="2000" u="sng" dirty="0" smtClean="0">
                <a:latin typeface="Arial" charset="0"/>
              </a:rPr>
              <a:t>1.308,75</a:t>
            </a:r>
          </a:p>
          <a:p>
            <a:pPr marL="0" indent="0" algn="r" eaLnBrk="1" hangingPunct="1">
              <a:defRPr/>
            </a:pPr>
            <a:endParaRPr lang="en-US" sz="2000" u="sng" dirty="0" smtClean="0">
              <a:latin typeface="Arial" charset="0"/>
            </a:endParaRPr>
          </a:p>
          <a:p>
            <a:pPr marL="0" indent="0" algn="just" eaLnBrk="1" hangingPunct="1">
              <a:buNone/>
              <a:defRPr/>
            </a:pPr>
            <a:r>
              <a:rPr lang="en-US" sz="2000" dirty="0" smtClean="0">
                <a:latin typeface="Arial" charset="0"/>
              </a:rPr>
              <a:t>1.000     =      </a:t>
            </a:r>
            <a:r>
              <a:rPr lang="en-US" sz="2000" u="sng" dirty="0" smtClean="0">
                <a:latin typeface="Arial" charset="0"/>
              </a:rPr>
              <a:t>58,75</a:t>
            </a:r>
            <a:r>
              <a:rPr lang="en-US" sz="2000" dirty="0" smtClean="0">
                <a:latin typeface="Arial" charset="0"/>
              </a:rPr>
              <a:t>      +     </a:t>
            </a:r>
            <a:r>
              <a:rPr lang="en-US" sz="2000" u="sng" dirty="0" smtClean="0">
                <a:latin typeface="Arial" charset="0"/>
              </a:rPr>
              <a:t>58,75</a:t>
            </a:r>
            <a:r>
              <a:rPr lang="en-US" sz="2000" dirty="0" smtClean="0">
                <a:latin typeface="Arial" charset="0"/>
              </a:rPr>
              <a:t>     +    </a:t>
            </a:r>
            <a:r>
              <a:rPr lang="en-US" sz="2000" u="sng" dirty="0" smtClean="0">
                <a:latin typeface="Arial" charset="0"/>
              </a:rPr>
              <a:t>58,75</a:t>
            </a:r>
            <a:r>
              <a:rPr lang="en-US" sz="2000" dirty="0" smtClean="0">
                <a:latin typeface="Arial" charset="0"/>
              </a:rPr>
              <a:t>     +     </a:t>
            </a:r>
            <a:r>
              <a:rPr lang="en-US" sz="2000" u="sng" dirty="0" smtClean="0">
                <a:latin typeface="Arial" charset="0"/>
              </a:rPr>
              <a:t>58,75 </a:t>
            </a:r>
            <a:r>
              <a:rPr lang="en-US" sz="2000" dirty="0" smtClean="0">
                <a:latin typeface="Arial" charset="0"/>
              </a:rPr>
              <a:t>  +        </a:t>
            </a:r>
            <a:r>
              <a:rPr lang="en-US" sz="2000" u="sng" dirty="0" smtClean="0">
                <a:latin typeface="Arial" charset="0"/>
              </a:rPr>
              <a:t>1.308,75</a:t>
            </a:r>
          </a:p>
          <a:p>
            <a:pPr marL="0" indent="0" algn="just" eaLnBrk="1" hangingPunct="1">
              <a:buNone/>
              <a:defRPr/>
            </a:pPr>
            <a:r>
              <a:rPr lang="en-US" sz="2000" dirty="0" smtClean="0">
                <a:latin typeface="Arial" charset="0"/>
              </a:rPr>
              <a:t>                   (1+0,097)      (1+0,097)</a:t>
            </a:r>
            <a:r>
              <a:rPr lang="en-US" sz="2000" baseline="30000" dirty="0" smtClean="0">
                <a:latin typeface="Arial" charset="0"/>
              </a:rPr>
              <a:t>2</a:t>
            </a:r>
            <a:r>
              <a:rPr lang="en-US" sz="2000" dirty="0" smtClean="0">
                <a:latin typeface="Arial" charset="0"/>
              </a:rPr>
              <a:t>    (1+0,097)</a:t>
            </a:r>
            <a:r>
              <a:rPr lang="en-US" sz="2000" baseline="30000" dirty="0" smtClean="0">
                <a:latin typeface="Arial" charset="0"/>
              </a:rPr>
              <a:t>3</a:t>
            </a:r>
            <a:r>
              <a:rPr lang="en-US" sz="2000" dirty="0" smtClean="0">
                <a:latin typeface="Arial" charset="0"/>
              </a:rPr>
              <a:t>   (1+0,097)</a:t>
            </a:r>
            <a:r>
              <a:rPr lang="en-US" sz="2000" baseline="30000" dirty="0" smtClean="0">
                <a:latin typeface="Arial" charset="0"/>
              </a:rPr>
              <a:t>4            </a:t>
            </a:r>
            <a:r>
              <a:rPr lang="en-US" sz="2000" dirty="0" smtClean="0">
                <a:latin typeface="Arial" charset="0"/>
              </a:rPr>
              <a:t>(1+0,097)</a:t>
            </a:r>
            <a:r>
              <a:rPr lang="en-US" sz="2000" baseline="30000" dirty="0" smtClean="0">
                <a:latin typeface="Arial" charset="0"/>
              </a:rPr>
              <a:t>5</a:t>
            </a:r>
            <a:endParaRPr lang="en-US" sz="2000" dirty="0" smtClean="0">
              <a:latin typeface="Arial" charset="0"/>
            </a:endParaRPr>
          </a:p>
          <a:p>
            <a:pPr marL="0" indent="0" algn="just" eaLnBrk="1" hangingPunct="1">
              <a:defRPr/>
            </a:pPr>
            <a:endParaRPr lang="en-US" sz="2000" u="sng" dirty="0" smtClean="0">
              <a:latin typeface="Arial" charset="0"/>
            </a:endParaRPr>
          </a:p>
          <a:p>
            <a:pPr marL="0" indent="0" algn="just" eaLnBrk="1" hangingPunct="1">
              <a:defRPr/>
            </a:pPr>
            <a:endParaRPr lang="en-US" sz="2000" u="sng" dirty="0" smtClean="0">
              <a:latin typeface="Arial" charset="0"/>
            </a:endParaRPr>
          </a:p>
          <a:p>
            <a:pPr marL="0" indent="0" algn="just" eaLnBrk="1" hangingPunct="1">
              <a:defRPr/>
            </a:pPr>
            <a:endParaRPr lang="en-US" sz="2000" u="sng" dirty="0" smtClean="0">
              <a:latin typeface="Arial" charset="0"/>
            </a:endParaRPr>
          </a:p>
        </p:txBody>
      </p:sp>
      <p:cxnSp>
        <p:nvCxnSpPr>
          <p:cNvPr id="10" name="Straight Arrow Connector 5"/>
          <p:cNvCxnSpPr>
            <a:cxnSpLocks noChangeShapeType="1"/>
          </p:cNvCxnSpPr>
          <p:nvPr/>
        </p:nvCxnSpPr>
        <p:spPr bwMode="auto">
          <a:xfrm>
            <a:off x="539552" y="5517232"/>
            <a:ext cx="8208912" cy="0"/>
          </a:xfrm>
          <a:prstGeom prst="straightConnector1">
            <a:avLst/>
          </a:prstGeom>
          <a:ln>
            <a:headEnd/>
            <a:tailEnd type="arrow" w="med" len="med"/>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a:xfrm>
            <a:off x="1979712" y="980728"/>
            <a:ext cx="6624736"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6"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graphicFrame>
        <p:nvGraphicFramePr>
          <p:cNvPr id="11" name="Table 10"/>
          <p:cNvGraphicFramePr>
            <a:graphicFrameLocks noGrp="1"/>
          </p:cNvGraphicFramePr>
          <p:nvPr/>
        </p:nvGraphicFramePr>
        <p:xfrm>
          <a:off x="0" y="1292225"/>
          <a:ext cx="9144000" cy="5651058"/>
        </p:xfrm>
        <a:graphic>
          <a:graphicData uri="http://schemas.openxmlformats.org/drawingml/2006/table">
            <a:tbl>
              <a:tblPr firstRow="1" bandRow="1">
                <a:tableStyleId>{073A0DAA-6AF3-43AB-8588-CEC1D06C72B9}</a:tableStyleId>
              </a:tblPr>
              <a:tblGrid>
                <a:gridCol w="1235675"/>
                <a:gridCol w="1894703"/>
                <a:gridCol w="1894703"/>
                <a:gridCol w="2290119"/>
                <a:gridCol w="1828800"/>
              </a:tblGrid>
              <a:tr h="808835">
                <a:tc>
                  <a:txBody>
                    <a:bodyPr/>
                    <a:lstStyle/>
                    <a:p>
                      <a:endParaRPr lang="en-US" sz="2400" dirty="0"/>
                    </a:p>
                  </a:txBody>
                  <a:tcPr/>
                </a:tc>
                <a:tc>
                  <a:txBody>
                    <a:bodyPr/>
                    <a:lstStyle/>
                    <a:p>
                      <a:pPr algn="ctr"/>
                      <a:r>
                        <a:rPr lang="en-US" sz="2400" dirty="0" err="1" smtClean="0"/>
                        <a:t>Giá</a:t>
                      </a:r>
                      <a:r>
                        <a:rPr lang="en-US" sz="2400" dirty="0" smtClean="0"/>
                        <a:t> </a:t>
                      </a:r>
                      <a:r>
                        <a:rPr lang="en-US" sz="2400" dirty="0" err="1" smtClean="0"/>
                        <a:t>mua</a:t>
                      </a:r>
                      <a:endParaRPr lang="en-US" sz="2400" dirty="0"/>
                    </a:p>
                  </a:txBody>
                  <a:tcPr/>
                </a:tc>
                <a:tc>
                  <a:txBody>
                    <a:bodyPr/>
                    <a:lstStyle/>
                    <a:p>
                      <a:pPr algn="ctr"/>
                      <a:r>
                        <a:rPr lang="en-US" sz="2400" dirty="0" err="1" smtClean="0"/>
                        <a:t>Lãi</a:t>
                      </a:r>
                      <a:r>
                        <a:rPr lang="en-US" sz="2400" dirty="0" smtClean="0"/>
                        <a:t> </a:t>
                      </a:r>
                      <a:r>
                        <a:rPr lang="en-US" sz="2400" dirty="0" err="1" smtClean="0"/>
                        <a:t>trả</a:t>
                      </a:r>
                      <a:r>
                        <a:rPr lang="en-US" sz="2400" dirty="0" smtClean="0"/>
                        <a:t> </a:t>
                      </a:r>
                    </a:p>
                    <a:p>
                      <a:pPr algn="ctr"/>
                      <a:r>
                        <a:rPr lang="en-US" sz="2400" dirty="0" err="1" smtClean="0"/>
                        <a:t>hàng</a:t>
                      </a:r>
                      <a:r>
                        <a:rPr lang="en-US" sz="2400" dirty="0" smtClean="0"/>
                        <a:t> n</a:t>
                      </a:r>
                      <a:r>
                        <a:rPr lang="vi-VN" sz="2400" dirty="0" smtClean="0"/>
                        <a:t>ă</a:t>
                      </a:r>
                      <a:r>
                        <a:rPr lang="en-US" sz="2400" dirty="0" smtClean="0"/>
                        <a:t>m</a:t>
                      </a:r>
                      <a:endParaRPr lang="en-US" sz="2400" dirty="0"/>
                    </a:p>
                  </a:txBody>
                  <a:tcPr/>
                </a:tc>
                <a:tc>
                  <a:txBody>
                    <a:bodyPr/>
                    <a:lstStyle/>
                    <a:p>
                      <a:pPr algn="ctr"/>
                      <a:r>
                        <a:rPr lang="en-US" sz="2400" dirty="0" err="1" smtClean="0"/>
                        <a:t>Lãi</a:t>
                      </a:r>
                      <a:r>
                        <a:rPr lang="en-US" sz="2400" dirty="0" smtClean="0"/>
                        <a:t> </a:t>
                      </a:r>
                      <a:r>
                        <a:rPr lang="en-US" sz="2400" dirty="0" err="1" smtClean="0"/>
                        <a:t>theo</a:t>
                      </a:r>
                      <a:r>
                        <a:rPr lang="en-US" sz="2400" dirty="0" smtClean="0"/>
                        <a:t> </a:t>
                      </a:r>
                      <a:r>
                        <a:rPr lang="en-US" sz="2400" dirty="0" err="1" smtClean="0"/>
                        <a:t>lãi</a:t>
                      </a:r>
                      <a:r>
                        <a:rPr lang="en-US" sz="2400" dirty="0" smtClean="0"/>
                        <a:t> </a:t>
                      </a:r>
                      <a:r>
                        <a:rPr lang="en-US" sz="2400" dirty="0" err="1" smtClean="0"/>
                        <a:t>suất</a:t>
                      </a:r>
                      <a:r>
                        <a:rPr lang="en-US" sz="2400" dirty="0" smtClean="0"/>
                        <a:t> </a:t>
                      </a:r>
                      <a:r>
                        <a:rPr lang="en-US" sz="2400" dirty="0" err="1" smtClean="0"/>
                        <a:t>hiệu</a:t>
                      </a:r>
                      <a:r>
                        <a:rPr lang="en-US" sz="2400" dirty="0" smtClean="0"/>
                        <a:t> </a:t>
                      </a:r>
                      <a:r>
                        <a:rPr lang="en-US" sz="2400" dirty="0" err="1" smtClean="0"/>
                        <a:t>dụng</a:t>
                      </a:r>
                      <a:endParaRPr lang="en-US" sz="2400" dirty="0"/>
                    </a:p>
                  </a:txBody>
                  <a:tcPr/>
                </a:tc>
                <a:tc>
                  <a:txBody>
                    <a:bodyPr/>
                    <a:lstStyle/>
                    <a:p>
                      <a:pPr algn="ctr"/>
                      <a:r>
                        <a:rPr lang="en-US" sz="2400" dirty="0" err="1" smtClean="0"/>
                        <a:t>Giá</a:t>
                      </a:r>
                      <a:r>
                        <a:rPr lang="en-US" sz="2400" dirty="0" smtClean="0"/>
                        <a:t> </a:t>
                      </a:r>
                      <a:r>
                        <a:rPr lang="en-US" sz="2400" dirty="0" err="1" smtClean="0"/>
                        <a:t>phí</a:t>
                      </a:r>
                      <a:r>
                        <a:rPr lang="en-US" sz="2400" dirty="0" smtClean="0"/>
                        <a:t> </a:t>
                      </a:r>
                    </a:p>
                    <a:p>
                      <a:pPr algn="ctr"/>
                      <a:r>
                        <a:rPr lang="en-US" sz="2400" dirty="0" err="1" smtClean="0"/>
                        <a:t>phân</a:t>
                      </a:r>
                      <a:r>
                        <a:rPr lang="en-US" sz="2400" dirty="0" smtClean="0"/>
                        <a:t> </a:t>
                      </a:r>
                      <a:r>
                        <a:rPr lang="en-US" sz="2400" dirty="0" err="1" smtClean="0"/>
                        <a:t>bổ</a:t>
                      </a:r>
                      <a:endParaRPr lang="en-US" sz="2400" dirty="0"/>
                    </a:p>
                  </a:txBody>
                  <a:tcPr/>
                </a:tc>
              </a:tr>
              <a:tr h="713298">
                <a:tc>
                  <a:txBody>
                    <a:bodyPr/>
                    <a:lstStyle/>
                    <a:p>
                      <a:pPr algn="ctr"/>
                      <a:r>
                        <a:rPr lang="en-US" sz="2400" dirty="0" err="1" smtClean="0"/>
                        <a:t>Kỳ</a:t>
                      </a:r>
                      <a:endParaRPr lang="en-US" sz="2400" dirty="0"/>
                    </a:p>
                  </a:txBody>
                  <a:tcPr/>
                </a:tc>
                <a:tc>
                  <a:txBody>
                    <a:bodyPr/>
                    <a:lstStyle/>
                    <a:p>
                      <a:pPr algn="ctr"/>
                      <a:r>
                        <a:rPr lang="en-US" sz="2400" dirty="0" smtClean="0"/>
                        <a:t>A</a:t>
                      </a:r>
                      <a:endParaRPr lang="en-US" sz="2400" dirty="0"/>
                    </a:p>
                  </a:txBody>
                  <a:tcPr/>
                </a:tc>
                <a:tc>
                  <a:txBody>
                    <a:bodyPr/>
                    <a:lstStyle/>
                    <a:p>
                      <a:pPr algn="ctr"/>
                      <a:r>
                        <a:rPr lang="en-US" sz="2400" dirty="0" smtClean="0"/>
                        <a:t>B</a:t>
                      </a:r>
                      <a:endParaRPr lang="en-US" sz="2400" dirty="0"/>
                    </a:p>
                  </a:txBody>
                  <a:tcPr/>
                </a:tc>
                <a:tc>
                  <a:txBody>
                    <a:bodyPr/>
                    <a:lstStyle/>
                    <a:p>
                      <a:pPr algn="ctr"/>
                      <a:r>
                        <a:rPr lang="en-US" sz="2400" dirty="0" smtClean="0"/>
                        <a:t>C=Ax9,97%</a:t>
                      </a:r>
                      <a:endParaRPr lang="en-US" sz="2400" dirty="0"/>
                    </a:p>
                  </a:txBody>
                  <a:tcPr/>
                </a:tc>
                <a:tc>
                  <a:txBody>
                    <a:bodyPr/>
                    <a:lstStyle/>
                    <a:p>
                      <a:pPr algn="ctr"/>
                      <a:r>
                        <a:rPr lang="en-US" sz="2400" dirty="0" smtClean="0"/>
                        <a:t>D = A-B+C</a:t>
                      </a:r>
                      <a:endParaRPr lang="en-US" sz="2400" dirty="0"/>
                    </a:p>
                  </a:txBody>
                  <a:tcPr/>
                </a:tc>
              </a:tr>
              <a:tr h="808835">
                <a:tc>
                  <a:txBody>
                    <a:bodyPr/>
                    <a:lstStyle/>
                    <a:p>
                      <a:pPr algn="ctr"/>
                      <a:r>
                        <a:rPr lang="en-US" sz="2400" i="0" dirty="0" smtClean="0"/>
                        <a:t>1</a:t>
                      </a:r>
                      <a:endParaRPr lang="en-US" sz="2400" i="0" dirty="0"/>
                    </a:p>
                  </a:txBody>
                  <a:tcPr/>
                </a:tc>
                <a:tc>
                  <a:txBody>
                    <a:bodyPr/>
                    <a:lstStyle/>
                    <a:p>
                      <a:pPr algn="ctr"/>
                      <a:r>
                        <a:rPr lang="en-US" sz="2400" i="0" dirty="0" smtClean="0"/>
                        <a:t>1000</a:t>
                      </a:r>
                      <a:endParaRPr lang="en-US" sz="2400" i="0" dirty="0"/>
                    </a:p>
                  </a:txBody>
                  <a:tcPr/>
                </a:tc>
                <a:tc>
                  <a:txBody>
                    <a:bodyPr/>
                    <a:lstStyle/>
                    <a:p>
                      <a:pPr algn="ctr"/>
                      <a:r>
                        <a:rPr lang="en-US" sz="2400" i="0" dirty="0" smtClean="0"/>
                        <a:t>58,75</a:t>
                      </a:r>
                      <a:endParaRPr lang="en-US" sz="2400" i="0" dirty="0"/>
                    </a:p>
                  </a:txBody>
                  <a:tcPr/>
                </a:tc>
                <a:tc>
                  <a:txBody>
                    <a:bodyPr/>
                    <a:lstStyle/>
                    <a:p>
                      <a:pPr algn="ctr"/>
                      <a:r>
                        <a:rPr lang="en-US" sz="2400" i="0" dirty="0" smtClean="0"/>
                        <a:t>99,72</a:t>
                      </a:r>
                      <a:endParaRPr lang="en-US" sz="2400" i="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i="0" dirty="0" smtClean="0"/>
                        <a:t>1040,97</a:t>
                      </a:r>
                    </a:p>
                    <a:p>
                      <a:pPr algn="ctr"/>
                      <a:endParaRPr lang="en-US" sz="2400" i="0" dirty="0"/>
                    </a:p>
                  </a:txBody>
                  <a:tcPr/>
                </a:tc>
              </a:tr>
              <a:tr h="808835">
                <a:tc>
                  <a:txBody>
                    <a:bodyPr/>
                    <a:lstStyle/>
                    <a:p>
                      <a:pPr algn="ctr"/>
                      <a:r>
                        <a:rPr lang="en-US" sz="2400" i="0" dirty="0" smtClean="0"/>
                        <a:t>2</a:t>
                      </a:r>
                      <a:endParaRPr lang="en-US" sz="2400" i="0" dirty="0"/>
                    </a:p>
                  </a:txBody>
                  <a:tcPr/>
                </a:tc>
                <a:tc>
                  <a:txBody>
                    <a:bodyPr/>
                    <a:lstStyle/>
                    <a:p>
                      <a:pPr algn="ctr"/>
                      <a:r>
                        <a:rPr lang="en-US" sz="2400" i="0" dirty="0" smtClean="0"/>
                        <a:t>1040,97</a:t>
                      </a:r>
                      <a:endParaRPr lang="en-US" sz="2400" i="0" dirty="0"/>
                    </a:p>
                  </a:txBody>
                  <a:tcPr/>
                </a:tc>
                <a:tc>
                  <a:txBody>
                    <a:bodyPr/>
                    <a:lstStyle/>
                    <a:p>
                      <a:pPr algn="ctr"/>
                      <a:r>
                        <a:rPr lang="en-US" sz="2400" i="0" dirty="0" smtClean="0"/>
                        <a:t>58,75</a:t>
                      </a:r>
                      <a:endParaRPr lang="en-US" sz="2400" i="0" dirty="0"/>
                    </a:p>
                  </a:txBody>
                  <a:tcPr/>
                </a:tc>
                <a:tc>
                  <a:txBody>
                    <a:bodyPr/>
                    <a:lstStyle/>
                    <a:p>
                      <a:pPr algn="ctr"/>
                      <a:r>
                        <a:rPr lang="en-US" sz="2400" i="0" dirty="0" smtClean="0"/>
                        <a:t>103,81</a:t>
                      </a:r>
                      <a:endParaRPr lang="en-US" sz="2400" i="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i="0" dirty="0" smtClean="0"/>
                        <a:t>1086,03</a:t>
                      </a:r>
                    </a:p>
                    <a:p>
                      <a:pPr algn="ctr"/>
                      <a:endParaRPr lang="en-US" sz="2400" i="0" dirty="0"/>
                    </a:p>
                  </a:txBody>
                  <a:tcPr/>
                </a:tc>
              </a:tr>
              <a:tr h="808835">
                <a:tc>
                  <a:txBody>
                    <a:bodyPr/>
                    <a:lstStyle/>
                    <a:p>
                      <a:pPr algn="ctr"/>
                      <a:r>
                        <a:rPr lang="en-US" sz="2400" i="0" dirty="0" smtClean="0"/>
                        <a:t>3</a:t>
                      </a:r>
                      <a:endParaRPr lang="en-US" sz="2400" i="0" dirty="0"/>
                    </a:p>
                  </a:txBody>
                  <a:tcPr/>
                </a:tc>
                <a:tc>
                  <a:txBody>
                    <a:bodyPr/>
                    <a:lstStyle/>
                    <a:p>
                      <a:pPr algn="ctr"/>
                      <a:r>
                        <a:rPr lang="en-US" sz="2400" i="0" dirty="0" smtClean="0"/>
                        <a:t>1086,03</a:t>
                      </a:r>
                      <a:endParaRPr lang="en-US" sz="2400" i="0" dirty="0"/>
                    </a:p>
                  </a:txBody>
                  <a:tcPr/>
                </a:tc>
                <a:tc>
                  <a:txBody>
                    <a:bodyPr/>
                    <a:lstStyle/>
                    <a:p>
                      <a:pPr algn="ctr"/>
                      <a:r>
                        <a:rPr lang="en-US" sz="2400" i="0" dirty="0" smtClean="0"/>
                        <a:t>58,75</a:t>
                      </a:r>
                      <a:endParaRPr lang="en-US" sz="2400" i="0" dirty="0"/>
                    </a:p>
                  </a:txBody>
                  <a:tcPr/>
                </a:tc>
                <a:tc>
                  <a:txBody>
                    <a:bodyPr/>
                    <a:lstStyle/>
                    <a:p>
                      <a:pPr algn="ctr"/>
                      <a:r>
                        <a:rPr lang="en-US" sz="2400" i="0" dirty="0" smtClean="0"/>
                        <a:t>108,30</a:t>
                      </a:r>
                      <a:endParaRPr lang="en-US" sz="2400" i="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i="0" dirty="0" smtClean="0"/>
                        <a:t>1135,58</a:t>
                      </a:r>
                    </a:p>
                    <a:p>
                      <a:pPr algn="ctr"/>
                      <a:endParaRPr lang="en-US" sz="2400" i="0" dirty="0"/>
                    </a:p>
                  </a:txBody>
                  <a:tcPr/>
                </a:tc>
              </a:tr>
              <a:tr h="808835">
                <a:tc>
                  <a:txBody>
                    <a:bodyPr/>
                    <a:lstStyle/>
                    <a:p>
                      <a:pPr algn="ctr"/>
                      <a:r>
                        <a:rPr lang="en-US" sz="2400" i="0" dirty="0" smtClean="0"/>
                        <a:t>4</a:t>
                      </a:r>
                      <a:endParaRPr lang="en-US" sz="2400" i="0" dirty="0"/>
                    </a:p>
                  </a:txBody>
                  <a:tcPr/>
                </a:tc>
                <a:tc>
                  <a:txBody>
                    <a:bodyPr/>
                    <a:lstStyle/>
                    <a:p>
                      <a:pPr algn="ctr"/>
                      <a:r>
                        <a:rPr lang="en-US" sz="2400" i="0" dirty="0" smtClean="0"/>
                        <a:t>1135,58</a:t>
                      </a:r>
                      <a:endParaRPr lang="en-US" sz="2400" i="0" dirty="0"/>
                    </a:p>
                  </a:txBody>
                  <a:tcPr/>
                </a:tc>
                <a:tc>
                  <a:txBody>
                    <a:bodyPr/>
                    <a:lstStyle/>
                    <a:p>
                      <a:pPr algn="ctr"/>
                      <a:r>
                        <a:rPr lang="en-US" sz="2400" i="0" dirty="0" smtClean="0"/>
                        <a:t>58,75</a:t>
                      </a:r>
                      <a:endParaRPr lang="en-US" sz="2400" i="0" dirty="0"/>
                    </a:p>
                  </a:txBody>
                  <a:tcPr/>
                </a:tc>
                <a:tc>
                  <a:txBody>
                    <a:bodyPr/>
                    <a:lstStyle/>
                    <a:p>
                      <a:pPr algn="ctr"/>
                      <a:r>
                        <a:rPr lang="en-US" sz="2400" i="0" dirty="0" smtClean="0"/>
                        <a:t>113,24</a:t>
                      </a:r>
                      <a:endParaRPr lang="en-US" sz="2400" i="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i="0" dirty="0" smtClean="0"/>
                        <a:t>1190,07</a:t>
                      </a:r>
                    </a:p>
                    <a:p>
                      <a:pPr algn="ctr"/>
                      <a:endParaRPr lang="en-US" sz="2400" i="0" dirty="0"/>
                    </a:p>
                  </a:txBody>
                  <a:tcPr/>
                </a:tc>
              </a:tr>
              <a:tr h="808835">
                <a:tc>
                  <a:txBody>
                    <a:bodyPr/>
                    <a:lstStyle/>
                    <a:p>
                      <a:pPr algn="ctr"/>
                      <a:r>
                        <a:rPr lang="en-US" sz="2400" i="0" dirty="0" smtClean="0"/>
                        <a:t>5</a:t>
                      </a:r>
                      <a:endParaRPr lang="en-US" sz="2400" i="0" dirty="0"/>
                    </a:p>
                  </a:txBody>
                  <a:tcPr/>
                </a:tc>
                <a:tc>
                  <a:txBody>
                    <a:bodyPr/>
                    <a:lstStyle/>
                    <a:p>
                      <a:pPr algn="ctr"/>
                      <a:r>
                        <a:rPr lang="en-US" sz="2400" i="0" dirty="0" smtClean="0"/>
                        <a:t>1190,07</a:t>
                      </a:r>
                      <a:endParaRPr lang="en-US" sz="2400" i="0" dirty="0"/>
                    </a:p>
                  </a:txBody>
                  <a:tcPr/>
                </a:tc>
                <a:tc>
                  <a:txBody>
                    <a:bodyPr/>
                    <a:lstStyle/>
                    <a:p>
                      <a:pPr algn="ctr"/>
                      <a:r>
                        <a:rPr lang="en-US" sz="2400" i="0" dirty="0" smtClean="0"/>
                        <a:t>1308,75</a:t>
                      </a:r>
                    </a:p>
                    <a:p>
                      <a:pPr algn="ctr"/>
                      <a:r>
                        <a:rPr lang="en-US" sz="2400" i="0" dirty="0" err="1" smtClean="0"/>
                        <a:t>Gốc</a:t>
                      </a:r>
                      <a:r>
                        <a:rPr lang="en-US" sz="2400" i="0" baseline="0" dirty="0" smtClean="0"/>
                        <a:t> và </a:t>
                      </a:r>
                      <a:r>
                        <a:rPr lang="en-US" sz="2400" i="0" baseline="0" dirty="0" err="1" smtClean="0"/>
                        <a:t>lãi</a:t>
                      </a:r>
                      <a:r>
                        <a:rPr lang="en-US" sz="2400" i="0" baseline="0" dirty="0" smtClean="0"/>
                        <a:t>)</a:t>
                      </a:r>
                      <a:endParaRPr lang="en-US" sz="2400" i="0" dirty="0"/>
                    </a:p>
                  </a:txBody>
                  <a:tcPr/>
                </a:tc>
                <a:tc>
                  <a:txBody>
                    <a:bodyPr/>
                    <a:lstStyle/>
                    <a:p>
                      <a:pPr algn="ctr"/>
                      <a:r>
                        <a:rPr lang="en-US" sz="2400" i="0" dirty="0" smtClean="0"/>
                        <a:t>118,68</a:t>
                      </a:r>
                      <a:endParaRPr lang="en-US" sz="2400" i="0" dirty="0"/>
                    </a:p>
                  </a:txBody>
                  <a:tcPr/>
                </a:tc>
                <a:tc>
                  <a:txBody>
                    <a:bodyPr/>
                    <a:lstStyle/>
                    <a:p>
                      <a:pPr algn="ctr"/>
                      <a:endParaRPr lang="en-US" sz="2400" i="0" dirty="0"/>
                    </a:p>
                  </a:txBody>
                  <a:tcPr/>
                </a:tc>
              </a:tr>
            </a:tbl>
          </a:graphicData>
        </a:graphic>
      </p:graphicFrame>
      <p:sp>
        <p:nvSpPr>
          <p:cNvPr id="12" name="Rectangle 11"/>
          <p:cNvSpPr/>
          <p:nvPr/>
        </p:nvSpPr>
        <p:spPr>
          <a:xfrm>
            <a:off x="1979712" y="260648"/>
            <a:ext cx="6408712" cy="677108"/>
          </a:xfrm>
          <a:prstGeom prst="rect">
            <a:avLst/>
          </a:prstGeom>
        </p:spPr>
        <p:txBody>
          <a:bodyPr wrap="square">
            <a:spAutoFit/>
          </a:bodyPr>
          <a:lstStyle/>
          <a:p>
            <a:pPr algn="ctr"/>
            <a:r>
              <a:rPr lang="en-US" b="1" dirty="0" err="1" smtClean="0">
                <a:solidFill>
                  <a:srgbClr val="FF0000"/>
                </a:solidFill>
                <a:latin typeface="Arial" pitchFamily="34" charset="0"/>
                <a:cs typeface="Arial" pitchFamily="34" charset="0"/>
              </a:rPr>
              <a:t>Ví</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dụ</a:t>
            </a:r>
            <a:r>
              <a:rPr lang="en-US" b="1" dirty="0" smtClean="0">
                <a:solidFill>
                  <a:srgbClr val="FF0000"/>
                </a:solidFill>
                <a:latin typeface="Arial" pitchFamily="34" charset="0"/>
                <a:cs typeface="Arial" pitchFamily="34" charset="0"/>
              </a:rPr>
              <a:t> minh </a:t>
            </a:r>
            <a:r>
              <a:rPr lang="en-US" b="1" dirty="0" err="1" smtClean="0">
                <a:solidFill>
                  <a:srgbClr val="FF0000"/>
                </a:solidFill>
                <a:latin typeface="Arial" pitchFamily="34" charset="0"/>
                <a:cs typeface="Arial" pitchFamily="34" charset="0"/>
              </a:rPr>
              <a:t>họa</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xác</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định</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giá</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phí</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phân</a:t>
            </a:r>
            <a:r>
              <a:rPr lang="en-US" b="1" dirty="0" smtClean="0">
                <a:solidFill>
                  <a:srgbClr val="FF0000"/>
                </a:solidFill>
                <a:latin typeface="Arial" pitchFamily="34" charset="0"/>
                <a:cs typeface="Arial" pitchFamily="34" charset="0"/>
              </a:rPr>
              <a:t> </a:t>
            </a:r>
            <a:r>
              <a:rPr lang="en-US" b="1" dirty="0" err="1" smtClean="0">
                <a:solidFill>
                  <a:srgbClr val="FF0000"/>
                </a:solidFill>
                <a:latin typeface="Arial" pitchFamily="34" charset="0"/>
                <a:cs typeface="Arial" pitchFamily="34" charset="0"/>
              </a:rPr>
              <a:t>bổ</a:t>
            </a:r>
            <a:endParaRPr lang="en-US" b="1" dirty="0" smtClean="0">
              <a:solidFill>
                <a:srgbClr val="FF0000"/>
              </a:solidFill>
              <a:latin typeface="Arial" pitchFamily="34" charset="0"/>
              <a:cs typeface="Arial" pitchFamily="34" charset="0"/>
            </a:endParaRPr>
          </a:p>
          <a:p>
            <a:pPr algn="ctr"/>
            <a:r>
              <a:rPr lang="en-US" sz="2000" b="1" dirty="0" smtClean="0">
                <a:solidFill>
                  <a:srgbClr val="FF0000"/>
                </a:solidFill>
                <a:latin typeface="Arial" pitchFamily="34" charset="0"/>
                <a:cs typeface="Arial" pitchFamily="34" charset="0"/>
              </a:rPr>
              <a:t>(</a:t>
            </a:r>
            <a:r>
              <a:rPr lang="en-US" sz="1600" b="1" i="1" dirty="0" smtClean="0">
                <a:solidFill>
                  <a:srgbClr val="FF0000"/>
                </a:solidFill>
                <a:latin typeface="Arial" pitchFamily="34" charset="0"/>
                <a:cs typeface="Arial" pitchFamily="34" charset="0"/>
              </a:rPr>
              <a:t>Phương </a:t>
            </a:r>
            <a:r>
              <a:rPr lang="en-US" sz="1600" b="1" i="1" dirty="0" err="1" smtClean="0">
                <a:solidFill>
                  <a:srgbClr val="FF0000"/>
                </a:solidFill>
                <a:latin typeface="Arial" pitchFamily="34" charset="0"/>
                <a:cs typeface="Arial" pitchFamily="34" charset="0"/>
              </a:rPr>
              <a:t>pháp</a:t>
            </a:r>
            <a:r>
              <a:rPr lang="en-US" sz="1600" b="1" i="1" dirty="0" smtClean="0">
                <a:solidFill>
                  <a:srgbClr val="FF0000"/>
                </a:solidFill>
                <a:latin typeface="Arial" pitchFamily="34" charset="0"/>
                <a:cs typeface="Arial" pitchFamily="34" charset="0"/>
              </a:rPr>
              <a:t> </a:t>
            </a:r>
            <a:r>
              <a:rPr lang="en-US" sz="1600" b="1" i="1" dirty="0" err="1" smtClean="0">
                <a:solidFill>
                  <a:srgbClr val="FF0000"/>
                </a:solidFill>
                <a:latin typeface="Arial" pitchFamily="34" charset="0"/>
                <a:cs typeface="Arial" pitchFamily="34" charset="0"/>
              </a:rPr>
              <a:t>lãi</a:t>
            </a:r>
            <a:r>
              <a:rPr lang="en-US" sz="1600" b="1" i="1" dirty="0" smtClean="0">
                <a:solidFill>
                  <a:srgbClr val="FF0000"/>
                </a:solidFill>
                <a:latin typeface="Arial" pitchFamily="34" charset="0"/>
                <a:cs typeface="Arial" pitchFamily="34" charset="0"/>
              </a:rPr>
              <a:t> </a:t>
            </a:r>
            <a:r>
              <a:rPr lang="en-US" sz="1600" b="1" i="1" dirty="0" err="1" smtClean="0">
                <a:solidFill>
                  <a:srgbClr val="FF0000"/>
                </a:solidFill>
                <a:latin typeface="Arial" pitchFamily="34" charset="0"/>
                <a:cs typeface="Arial" pitchFamily="34" charset="0"/>
              </a:rPr>
              <a:t>suất</a:t>
            </a:r>
            <a:r>
              <a:rPr lang="en-US" sz="1600" b="1" i="1" dirty="0" smtClean="0">
                <a:solidFill>
                  <a:srgbClr val="FF0000"/>
                </a:solidFill>
                <a:latin typeface="Arial" pitchFamily="34" charset="0"/>
                <a:cs typeface="Arial" pitchFamily="34" charset="0"/>
              </a:rPr>
              <a:t> </a:t>
            </a:r>
            <a:r>
              <a:rPr lang="en-US" sz="1600" b="1" i="1" dirty="0" err="1" smtClean="0">
                <a:solidFill>
                  <a:srgbClr val="FF0000"/>
                </a:solidFill>
                <a:latin typeface="Arial" pitchFamily="34" charset="0"/>
                <a:cs typeface="Arial" pitchFamily="34" charset="0"/>
              </a:rPr>
              <a:t>thực</a:t>
            </a:r>
            <a:r>
              <a:rPr lang="en-US" sz="1600" b="1" i="1" dirty="0" smtClean="0">
                <a:solidFill>
                  <a:srgbClr val="FF0000"/>
                </a:solidFill>
                <a:latin typeface="Arial" pitchFamily="34" charset="0"/>
                <a:cs typeface="Arial" pitchFamily="34" charset="0"/>
              </a:rPr>
              <a:t>)</a:t>
            </a:r>
            <a:endParaRPr lang="en-US" sz="1600" i="1" dirty="0">
              <a:solidFill>
                <a:srgbClr val="FF0000"/>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64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50920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dirty="0" smtClean="0">
                <a:solidFill>
                  <a:srgbClr val="FF0000"/>
                </a:solidFill>
                <a:latin typeface="Arial (Body)"/>
              </a:rPr>
              <a:t>5. Phương </a:t>
            </a:r>
            <a:r>
              <a:rPr lang="en-US" dirty="0" err="1" smtClean="0">
                <a:solidFill>
                  <a:srgbClr val="FF0000"/>
                </a:solidFill>
                <a:latin typeface="Arial (Body)"/>
              </a:rPr>
              <a:t>pháp</a:t>
            </a:r>
            <a:r>
              <a:rPr lang="en-US" dirty="0" smtClean="0">
                <a:solidFill>
                  <a:srgbClr val="FF0000"/>
                </a:solidFill>
                <a:latin typeface="Arial (Body)"/>
              </a:rPr>
              <a:t> </a:t>
            </a:r>
            <a:r>
              <a:rPr lang="vi-VN" dirty="0" smtClean="0">
                <a:solidFill>
                  <a:srgbClr val="FF0000"/>
                </a:solidFill>
                <a:latin typeface="Arial (Body)"/>
              </a:rPr>
              <a:t>Kế toán </a:t>
            </a:r>
            <a:r>
              <a:rPr lang="en-US" dirty="0" smtClean="0">
                <a:solidFill>
                  <a:srgbClr val="FF0000"/>
                </a:solidFill>
                <a:latin typeface="Arial (Body)"/>
              </a:rPr>
              <a:t>HTM</a:t>
            </a:r>
            <a:r>
              <a:rPr lang="vi-VN" dirty="0" smtClean="0">
                <a:solidFill>
                  <a:srgbClr val="FF0000"/>
                </a:solidFill>
                <a:latin typeface="Arial (Body)"/>
              </a:rPr>
              <a:t> có chiết khấu </a:t>
            </a:r>
            <a:endParaRPr lang="en-US" dirty="0" smtClean="0">
              <a:solidFill>
                <a:srgbClr val="FF0000"/>
              </a:solidFill>
              <a:latin typeface="Arial (Body)"/>
            </a:endParaRPr>
          </a:p>
          <a:p>
            <a:pPr algn="just"/>
            <a:endParaRPr lang="en-US" sz="1400" dirty="0" smtClean="0">
              <a:solidFill>
                <a:srgbClr val="FF0000"/>
              </a:solidFill>
              <a:latin typeface="Arial (Body)"/>
            </a:endParaRPr>
          </a:p>
          <a:p>
            <a:pPr algn="just"/>
            <a:r>
              <a:rPr lang="vi-VN" sz="1600" dirty="0" smtClean="0">
                <a:solidFill>
                  <a:srgbClr val="FF0000"/>
                </a:solidFill>
                <a:latin typeface="Arial (Body)"/>
              </a:rPr>
              <a:t>a) Khi mua:</a:t>
            </a:r>
            <a:r>
              <a:rPr lang="en-US" sz="1600" dirty="0" smtClean="0">
                <a:solidFill>
                  <a:srgbClr val="FF0000"/>
                </a:solidFill>
                <a:latin typeface="Arial (Body)"/>
              </a:rPr>
              <a:t> </a:t>
            </a:r>
            <a:r>
              <a:rPr lang="vi-VN" sz="1600" dirty="0" smtClean="0">
                <a:solidFill>
                  <a:srgbClr val="FF0000"/>
                </a:solidFill>
                <a:latin typeface="Arial (Body)"/>
              </a:rPr>
              <a:t>Nợ TK 128</a:t>
            </a:r>
            <a:r>
              <a:rPr lang="en-US" sz="1600" dirty="0" smtClean="0">
                <a:solidFill>
                  <a:srgbClr val="FF0000"/>
                </a:solidFill>
                <a:latin typeface="Arial (Body)"/>
              </a:rPr>
              <a:t>/</a:t>
            </a:r>
            <a:r>
              <a:rPr lang="vi-VN" sz="1600" dirty="0" smtClean="0">
                <a:solidFill>
                  <a:srgbClr val="FF0000"/>
                </a:solidFill>
                <a:latin typeface="Arial (Body)"/>
              </a:rPr>
              <a:t>Có các TK 111, 112.</a:t>
            </a:r>
            <a:endParaRPr lang="en-US" sz="1600" dirty="0" smtClean="0">
              <a:solidFill>
                <a:srgbClr val="FF0000"/>
              </a:solidFill>
              <a:latin typeface="Arial (Body)"/>
            </a:endParaRPr>
          </a:p>
          <a:p>
            <a:pPr marL="266700" indent="-266700" algn="just">
              <a:buFont typeface="Wingdings" pitchFamily="2" charset="2"/>
              <a:buChar char="ü"/>
            </a:pPr>
            <a:r>
              <a:rPr lang="vi-VN" sz="1600" dirty="0" smtClean="0">
                <a:solidFill>
                  <a:srgbClr val="FF0000"/>
                </a:solidFill>
                <a:latin typeface="Arial (Body)"/>
              </a:rPr>
              <a:t>Trường hợp nhận lãi trước thì số tiền thực chi mua khoản đầu tư  = mệnh giá - số tiền lãi nhận trước cho nhiều kỳ - số chiết khấu.</a:t>
            </a:r>
            <a:endParaRPr lang="en-US" sz="1600" dirty="0" smtClean="0">
              <a:solidFill>
                <a:srgbClr val="FF0000"/>
              </a:solidFill>
              <a:latin typeface="Arial (Body)"/>
            </a:endParaRPr>
          </a:p>
          <a:p>
            <a:pPr marL="266700" indent="-266700" algn="just">
              <a:buFont typeface="Wingdings" pitchFamily="2" charset="2"/>
              <a:buChar char="ü"/>
            </a:pPr>
            <a:r>
              <a:rPr lang="vi-VN" sz="1600" dirty="0" smtClean="0">
                <a:solidFill>
                  <a:srgbClr val="FF0000"/>
                </a:solidFill>
                <a:latin typeface="Arial (Body)"/>
              </a:rPr>
              <a:t>Trường hợp nhận lãi định kỳ hoặc nhận lãi sau thì số tiền thực chi mua khoản đầu tư = mệnh giá - số chiết khấu.</a:t>
            </a:r>
            <a:endParaRPr lang="en-US" sz="1600" dirty="0" smtClean="0">
              <a:solidFill>
                <a:srgbClr val="FF0000"/>
              </a:solidFill>
              <a:latin typeface="Arial (Body)"/>
            </a:endParaRPr>
          </a:p>
          <a:p>
            <a:pPr algn="just"/>
            <a:endParaRPr lang="en-US" sz="1600" dirty="0" smtClean="0">
              <a:solidFill>
                <a:srgbClr val="FF0000"/>
              </a:solidFill>
              <a:latin typeface="Arial (Body)"/>
            </a:endParaRPr>
          </a:p>
          <a:p>
            <a:pPr algn="just"/>
            <a:r>
              <a:rPr lang="vi-VN" sz="1600" dirty="0" smtClean="0">
                <a:solidFill>
                  <a:srgbClr val="FF0000"/>
                </a:solidFill>
                <a:latin typeface="Arial (Body)"/>
              </a:rPr>
              <a:t>b) </a:t>
            </a:r>
            <a:r>
              <a:rPr lang="en-US" sz="1600" dirty="0" smtClean="0">
                <a:solidFill>
                  <a:srgbClr val="FF0000"/>
                </a:solidFill>
                <a:latin typeface="Arial (Body)"/>
              </a:rPr>
              <a:t>G</a:t>
            </a:r>
            <a:r>
              <a:rPr lang="vi-VN" sz="1600" dirty="0" smtClean="0">
                <a:solidFill>
                  <a:srgbClr val="FF0000"/>
                </a:solidFill>
                <a:latin typeface="Arial (Body)"/>
              </a:rPr>
              <a:t>hi nhận số tiền lãi của từng kỳ và số chiết khấu của khoản đầu tư phân bổ cho từng kỳ vào doanh thu hoạt động tài chính của từng kỳ:</a:t>
            </a:r>
            <a:endParaRPr lang="en-US" sz="1600" dirty="0" smtClean="0">
              <a:solidFill>
                <a:srgbClr val="FF0000"/>
              </a:solidFill>
              <a:latin typeface="Arial (Body)"/>
            </a:endParaRPr>
          </a:p>
          <a:p>
            <a:pPr algn="just"/>
            <a:endParaRPr lang="en-US" sz="800" dirty="0" smtClean="0">
              <a:solidFill>
                <a:srgbClr val="FF0000"/>
              </a:solidFill>
              <a:latin typeface="Arial (Body)"/>
            </a:endParaRPr>
          </a:p>
          <a:p>
            <a:pPr marL="173038" algn="just"/>
            <a:r>
              <a:rPr lang="vi-VN" sz="1600" dirty="0" smtClean="0">
                <a:solidFill>
                  <a:srgbClr val="FF0000"/>
                </a:solidFill>
                <a:latin typeface="Arial (Body)"/>
              </a:rPr>
              <a:t>- </a:t>
            </a:r>
            <a:r>
              <a:rPr lang="en-US" sz="1600" dirty="0" smtClean="0">
                <a:solidFill>
                  <a:srgbClr val="FF0000"/>
                </a:solidFill>
                <a:latin typeface="Arial (Body)"/>
              </a:rPr>
              <a:t>T</a:t>
            </a:r>
            <a:r>
              <a:rPr lang="vi-VN" sz="1600" dirty="0" smtClean="0">
                <a:solidFill>
                  <a:srgbClr val="FF0000"/>
                </a:solidFill>
                <a:latin typeface="Arial (Body)"/>
              </a:rPr>
              <a:t>rường hợp nhận lãi trước hoặc nhận lãi sau (kể cả kỳ đáo hạn):</a:t>
            </a:r>
            <a:endParaRPr lang="en-US" sz="1600" dirty="0" smtClean="0">
              <a:solidFill>
                <a:srgbClr val="FF0000"/>
              </a:solidFill>
              <a:latin typeface="Arial (Body)"/>
            </a:endParaRPr>
          </a:p>
          <a:p>
            <a:pPr marL="266700" algn="just"/>
            <a:r>
              <a:rPr lang="vi-VN" sz="1600" dirty="0" smtClean="0">
                <a:solidFill>
                  <a:srgbClr val="FF0000"/>
                </a:solidFill>
                <a:latin typeface="Arial (Body)"/>
              </a:rPr>
              <a:t>Nợ TK 128 (số tiền lãi và số chiết khấu phân bổ cho từng kỳ)</a:t>
            </a:r>
            <a:r>
              <a:rPr lang="en-US" sz="1600" dirty="0" smtClean="0">
                <a:solidFill>
                  <a:srgbClr val="FF0000"/>
                </a:solidFill>
                <a:latin typeface="Arial (Body)"/>
              </a:rPr>
              <a:t>/</a:t>
            </a:r>
            <a:r>
              <a:rPr lang="vi-VN" sz="1600" dirty="0" smtClean="0">
                <a:solidFill>
                  <a:srgbClr val="FF0000"/>
                </a:solidFill>
                <a:latin typeface="Arial (Body)"/>
              </a:rPr>
              <a:t>Có TK 515.</a:t>
            </a:r>
            <a:endParaRPr lang="en-US" sz="1600" dirty="0" smtClean="0">
              <a:solidFill>
                <a:srgbClr val="FF0000"/>
              </a:solidFill>
              <a:latin typeface="Arial (Body)"/>
            </a:endParaRPr>
          </a:p>
          <a:p>
            <a:pPr marL="266700" algn="just"/>
            <a:endParaRPr lang="en-US" sz="800" dirty="0" smtClean="0">
              <a:solidFill>
                <a:srgbClr val="FF0000"/>
              </a:solidFill>
              <a:latin typeface="Arial (Body)"/>
            </a:endParaRPr>
          </a:p>
          <a:p>
            <a:pPr marL="173038" algn="just"/>
            <a:r>
              <a:rPr lang="vi-VN" sz="1600" dirty="0" smtClean="0">
                <a:solidFill>
                  <a:srgbClr val="FF0000"/>
                </a:solidFill>
                <a:latin typeface="Arial (Body)"/>
              </a:rPr>
              <a:t>- Đối với trường hợp nhận lãi định kỳ:</a:t>
            </a:r>
            <a:endParaRPr lang="en-US" sz="1600" dirty="0" smtClean="0">
              <a:solidFill>
                <a:srgbClr val="FF0000"/>
              </a:solidFill>
              <a:latin typeface="Arial (Body)"/>
            </a:endParaRPr>
          </a:p>
          <a:p>
            <a:pPr marL="266700" algn="just"/>
            <a:r>
              <a:rPr lang="vi-VN" sz="1600" dirty="0" smtClean="0">
                <a:solidFill>
                  <a:srgbClr val="FF0000"/>
                </a:solidFill>
                <a:latin typeface="Arial (Body)"/>
              </a:rPr>
              <a:t>+ Phân bổ số chiết khấu của khoản đầu tư (kể cả kỳ đáo hạn):</a:t>
            </a:r>
            <a:r>
              <a:rPr lang="en-US" sz="1600" dirty="0" smtClean="0">
                <a:solidFill>
                  <a:srgbClr val="FF0000"/>
                </a:solidFill>
                <a:latin typeface="Arial (Body)"/>
              </a:rPr>
              <a:t> </a:t>
            </a:r>
          </a:p>
          <a:p>
            <a:pPr marL="266700" algn="just"/>
            <a:r>
              <a:rPr lang="vi-VN" sz="1600" dirty="0" smtClean="0">
                <a:solidFill>
                  <a:srgbClr val="FF0000"/>
                </a:solidFill>
                <a:latin typeface="Arial (Body)"/>
              </a:rPr>
              <a:t>Nợ TK 128 (số chiết khấu của khoản đầu tư phân bổ cho từng kỳ)</a:t>
            </a:r>
            <a:r>
              <a:rPr lang="en-US" sz="1600" dirty="0" smtClean="0">
                <a:solidFill>
                  <a:srgbClr val="FF0000"/>
                </a:solidFill>
                <a:latin typeface="Arial (Body)"/>
              </a:rPr>
              <a:t>/</a:t>
            </a:r>
            <a:r>
              <a:rPr lang="vi-VN" sz="1600" dirty="0" smtClean="0">
                <a:solidFill>
                  <a:srgbClr val="FF0000"/>
                </a:solidFill>
                <a:latin typeface="Arial (Body)"/>
              </a:rPr>
              <a:t>Có TK 515.</a:t>
            </a:r>
            <a:endParaRPr lang="en-US" sz="1600" dirty="0" smtClean="0">
              <a:solidFill>
                <a:srgbClr val="FF0000"/>
              </a:solidFill>
              <a:latin typeface="Arial (Body)"/>
            </a:endParaRPr>
          </a:p>
          <a:p>
            <a:pPr marL="266700" algn="just"/>
            <a:r>
              <a:rPr lang="vi-VN" sz="1600" dirty="0" smtClean="0">
                <a:solidFill>
                  <a:srgbClr val="FF0000"/>
                </a:solidFill>
                <a:latin typeface="Arial (Body)"/>
              </a:rPr>
              <a:t>+ Phản ánh số tiền lãi nhận được của từng kỳ (trừ kỳ đáo hạn)</a:t>
            </a:r>
            <a:r>
              <a:rPr lang="en-US" sz="1600" dirty="0" smtClean="0">
                <a:solidFill>
                  <a:srgbClr val="FF0000"/>
                </a:solidFill>
                <a:latin typeface="Arial (Body)"/>
              </a:rPr>
              <a:t>:</a:t>
            </a:r>
          </a:p>
          <a:p>
            <a:pPr marL="266700" algn="just"/>
            <a:r>
              <a:rPr lang="vi-VN" sz="1600" dirty="0" smtClean="0">
                <a:solidFill>
                  <a:srgbClr val="FF0000"/>
                </a:solidFill>
                <a:latin typeface="Arial (Body)"/>
              </a:rPr>
              <a:t>Nợ các TK 111, 112,... (số tiền lãi nhận được của từng kỳ)</a:t>
            </a:r>
            <a:r>
              <a:rPr lang="en-US" sz="1600" dirty="0" smtClean="0">
                <a:solidFill>
                  <a:srgbClr val="FF0000"/>
                </a:solidFill>
                <a:latin typeface="Arial (Body)"/>
              </a:rPr>
              <a:t>/</a:t>
            </a:r>
            <a:r>
              <a:rPr lang="vi-VN" sz="1600" dirty="0" smtClean="0">
                <a:solidFill>
                  <a:srgbClr val="FF0000"/>
                </a:solidFill>
                <a:latin typeface="Arial (Body)"/>
              </a:rPr>
              <a:t>Có TK 515.</a:t>
            </a:r>
            <a:endParaRPr lang="en-US" sz="1600" dirty="0" smtClean="0">
              <a:solidFill>
                <a:srgbClr val="FF0000"/>
              </a:solidFill>
              <a:latin typeface="Arial (Body)"/>
            </a:endParaRPr>
          </a:p>
          <a:p>
            <a:pPr algn="just"/>
            <a:endParaRPr lang="en-US" sz="1600" dirty="0" smtClean="0">
              <a:solidFill>
                <a:srgbClr val="FF0000"/>
              </a:solidFill>
              <a:latin typeface="Arial (Body)"/>
            </a:endParaRPr>
          </a:p>
          <a:p>
            <a:pPr algn="just"/>
            <a:r>
              <a:rPr lang="vi-VN" sz="1600" dirty="0" smtClean="0">
                <a:solidFill>
                  <a:srgbClr val="FF0000"/>
                </a:solidFill>
                <a:latin typeface="Arial (Body)"/>
              </a:rPr>
              <a:t>c) Cuối thời hạn của khoản đầu tư nắm giữ đến ngày đáo hạn:</a:t>
            </a:r>
            <a:endParaRPr lang="en-US" sz="1600" dirty="0" smtClean="0">
              <a:solidFill>
                <a:srgbClr val="FF0000"/>
              </a:solidFill>
              <a:latin typeface="Arial (Body)"/>
            </a:endParaRPr>
          </a:p>
          <a:p>
            <a:pPr marL="173038" algn="just"/>
            <a:r>
              <a:rPr lang="vi-VN" sz="1600" dirty="0" smtClean="0">
                <a:solidFill>
                  <a:srgbClr val="FF0000"/>
                </a:solidFill>
                <a:latin typeface="Arial (Body)"/>
              </a:rPr>
              <a:t>- </a:t>
            </a:r>
            <a:r>
              <a:rPr lang="en-US" sz="1600" dirty="0" smtClean="0">
                <a:solidFill>
                  <a:srgbClr val="FF0000"/>
                </a:solidFill>
                <a:latin typeface="Arial (Body)"/>
              </a:rPr>
              <a:t>T</a:t>
            </a:r>
            <a:r>
              <a:rPr lang="vi-VN" sz="1600" dirty="0" smtClean="0">
                <a:solidFill>
                  <a:srgbClr val="FF0000"/>
                </a:solidFill>
                <a:latin typeface="Arial (Body)"/>
              </a:rPr>
              <a:t>rường hợp nhận lãi trước hoặc nhận lãi sau:</a:t>
            </a:r>
            <a:r>
              <a:rPr lang="en-US" sz="1600" dirty="0" smtClean="0">
                <a:solidFill>
                  <a:srgbClr val="FF0000"/>
                </a:solidFill>
                <a:latin typeface="Arial (Body)"/>
              </a:rPr>
              <a:t> </a:t>
            </a:r>
            <a:r>
              <a:rPr lang="vi-VN" sz="1600" dirty="0" smtClean="0">
                <a:solidFill>
                  <a:srgbClr val="FF0000"/>
                </a:solidFill>
                <a:latin typeface="Arial (Body)"/>
              </a:rPr>
              <a:t>Nợ</a:t>
            </a:r>
            <a:r>
              <a:rPr lang="en-US" sz="1600" dirty="0" smtClean="0">
                <a:solidFill>
                  <a:srgbClr val="FF0000"/>
                </a:solidFill>
                <a:latin typeface="Arial (Body)"/>
              </a:rPr>
              <a:t> </a:t>
            </a:r>
            <a:r>
              <a:rPr lang="vi-VN" sz="1600" dirty="0" smtClean="0">
                <a:solidFill>
                  <a:srgbClr val="FF0000"/>
                </a:solidFill>
                <a:latin typeface="Arial (Body)"/>
              </a:rPr>
              <a:t>số tiền thực thu</a:t>
            </a:r>
            <a:r>
              <a:rPr lang="en-US" sz="1600" dirty="0" smtClean="0">
                <a:solidFill>
                  <a:srgbClr val="FF0000"/>
                </a:solidFill>
                <a:latin typeface="Arial (Body)"/>
              </a:rPr>
              <a:t>/</a:t>
            </a:r>
            <a:r>
              <a:rPr lang="vi-VN" sz="1600" dirty="0" smtClean="0">
                <a:solidFill>
                  <a:srgbClr val="FF0000"/>
                </a:solidFill>
                <a:latin typeface="Arial (Body)"/>
              </a:rPr>
              <a:t>Có</a:t>
            </a:r>
            <a:r>
              <a:rPr lang="en-US" sz="1600" dirty="0" smtClean="0">
                <a:solidFill>
                  <a:srgbClr val="FF0000"/>
                </a:solidFill>
                <a:latin typeface="Arial (Body)"/>
              </a:rPr>
              <a:t> T</a:t>
            </a:r>
            <a:r>
              <a:rPr lang="vi-VN" sz="1600" dirty="0" smtClean="0">
                <a:solidFill>
                  <a:srgbClr val="FF0000"/>
                </a:solidFill>
                <a:latin typeface="Arial (Body)"/>
              </a:rPr>
              <a:t>K128.</a:t>
            </a:r>
            <a:endParaRPr lang="en-US" sz="1600" dirty="0" smtClean="0">
              <a:solidFill>
                <a:srgbClr val="FF0000"/>
              </a:solidFill>
              <a:latin typeface="Arial (Body)"/>
            </a:endParaRPr>
          </a:p>
          <a:p>
            <a:pPr marL="173038" algn="just"/>
            <a:r>
              <a:rPr lang="vi-VN" sz="1600" dirty="0" smtClean="0">
                <a:solidFill>
                  <a:srgbClr val="FF0000"/>
                </a:solidFill>
                <a:latin typeface="Arial (Body)"/>
              </a:rPr>
              <a:t>- </a:t>
            </a:r>
            <a:r>
              <a:rPr lang="en-US" sz="1600" dirty="0" smtClean="0">
                <a:solidFill>
                  <a:srgbClr val="FF0000"/>
                </a:solidFill>
                <a:latin typeface="Arial (Body)"/>
              </a:rPr>
              <a:t>T</a:t>
            </a:r>
            <a:r>
              <a:rPr lang="vi-VN" sz="1600" dirty="0" smtClean="0">
                <a:solidFill>
                  <a:srgbClr val="FF0000"/>
                </a:solidFill>
                <a:latin typeface="Arial (Body)"/>
              </a:rPr>
              <a:t>rường hợp nhận lãi định kỳ:</a:t>
            </a:r>
            <a:r>
              <a:rPr lang="en-US" sz="1600" dirty="0" smtClean="0">
                <a:solidFill>
                  <a:srgbClr val="FF0000"/>
                </a:solidFill>
                <a:latin typeface="Arial (Body)"/>
              </a:rPr>
              <a:t> </a:t>
            </a:r>
            <a:r>
              <a:rPr lang="vi-VN" sz="1600" dirty="0" smtClean="0">
                <a:solidFill>
                  <a:srgbClr val="FF0000"/>
                </a:solidFill>
                <a:latin typeface="Arial (Body)"/>
              </a:rPr>
              <a:t>Nợ</a:t>
            </a:r>
            <a:r>
              <a:rPr lang="en-US" sz="1600" dirty="0" smtClean="0">
                <a:solidFill>
                  <a:srgbClr val="FF0000"/>
                </a:solidFill>
                <a:latin typeface="Arial (Body)"/>
              </a:rPr>
              <a:t> </a:t>
            </a:r>
            <a:r>
              <a:rPr lang="vi-VN" sz="1600" dirty="0" smtClean="0">
                <a:solidFill>
                  <a:srgbClr val="FF0000"/>
                </a:solidFill>
                <a:latin typeface="Arial (Body)"/>
              </a:rPr>
              <a:t>số tiền thực thu</a:t>
            </a:r>
            <a:r>
              <a:rPr lang="en-US" sz="1600" dirty="0" smtClean="0">
                <a:solidFill>
                  <a:srgbClr val="FF0000"/>
                </a:solidFill>
                <a:latin typeface="Arial (Body)"/>
              </a:rPr>
              <a:t>/</a:t>
            </a:r>
            <a:r>
              <a:rPr lang="vi-VN" sz="1600" dirty="0" smtClean="0">
                <a:solidFill>
                  <a:srgbClr val="FF0000"/>
                </a:solidFill>
                <a:latin typeface="Arial (Body)"/>
              </a:rPr>
              <a:t>Có</a:t>
            </a:r>
            <a:r>
              <a:rPr lang="en-US" sz="1600" dirty="0" smtClean="0">
                <a:solidFill>
                  <a:srgbClr val="FF0000"/>
                </a:solidFill>
                <a:latin typeface="Arial (Body)"/>
              </a:rPr>
              <a:t> </a:t>
            </a:r>
            <a:r>
              <a:rPr lang="vi-VN" sz="1600" dirty="0" smtClean="0">
                <a:solidFill>
                  <a:srgbClr val="FF0000"/>
                </a:solidFill>
                <a:latin typeface="Arial (Body)"/>
              </a:rPr>
              <a:t>TK128</a:t>
            </a:r>
            <a:r>
              <a:rPr lang="en-US" sz="1600" dirty="0" smtClean="0">
                <a:solidFill>
                  <a:srgbClr val="FF0000"/>
                </a:solidFill>
                <a:latin typeface="Arial (Body)"/>
              </a:rPr>
              <a:t>, </a:t>
            </a:r>
            <a:r>
              <a:rPr lang="vi-VN" sz="1600" dirty="0" smtClean="0">
                <a:solidFill>
                  <a:srgbClr val="FF0000"/>
                </a:solidFill>
                <a:latin typeface="Arial (Body)"/>
              </a:rPr>
              <a:t>515 (lãi kỳ đáo hạn)</a:t>
            </a:r>
            <a:endParaRPr lang="en-US" sz="16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65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07831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solidFill>
                  <a:srgbClr val="FF0000"/>
                </a:solidFill>
                <a:latin typeface="Arial (Body)"/>
              </a:rPr>
              <a:t>6</a:t>
            </a:r>
            <a:r>
              <a:rPr lang="vi-VN" sz="2000" dirty="0" smtClean="0">
                <a:solidFill>
                  <a:srgbClr val="FF0000"/>
                </a:solidFill>
                <a:latin typeface="Arial (Body)"/>
              </a:rPr>
              <a:t>. Kế toán khoản đầu tư nắm giữ đến ngày đáo hạn có phụ trội</a:t>
            </a:r>
            <a:endParaRPr lang="en-US" sz="2000" dirty="0" smtClean="0">
              <a:solidFill>
                <a:srgbClr val="FF0000"/>
              </a:solidFill>
              <a:latin typeface="Arial (Body)"/>
            </a:endParaRPr>
          </a:p>
          <a:p>
            <a:pPr algn="just"/>
            <a:endParaRPr lang="en-US" dirty="0" smtClean="0">
              <a:solidFill>
                <a:srgbClr val="FF0000"/>
              </a:solidFill>
              <a:latin typeface="Arial (Body)"/>
            </a:endParaRPr>
          </a:p>
          <a:p>
            <a:pPr algn="just"/>
            <a:r>
              <a:rPr lang="vi-VN" sz="1600" dirty="0" smtClean="0">
                <a:solidFill>
                  <a:srgbClr val="FF0000"/>
                </a:solidFill>
                <a:latin typeface="Arial (Body)"/>
              </a:rPr>
              <a:t>a) Khi mua:</a:t>
            </a:r>
            <a:r>
              <a:rPr lang="en-US" sz="1600" dirty="0" smtClean="0">
                <a:solidFill>
                  <a:srgbClr val="FF0000"/>
                </a:solidFill>
                <a:latin typeface="Arial (Body)"/>
              </a:rPr>
              <a:t> </a:t>
            </a:r>
            <a:r>
              <a:rPr lang="vi-VN" sz="1600" dirty="0" smtClean="0">
                <a:solidFill>
                  <a:srgbClr val="FF0000"/>
                </a:solidFill>
                <a:latin typeface="Arial (Body)"/>
              </a:rPr>
              <a:t>Nợ TK 128</a:t>
            </a:r>
            <a:r>
              <a:rPr lang="en-US" sz="1600" dirty="0" smtClean="0">
                <a:solidFill>
                  <a:srgbClr val="FF0000"/>
                </a:solidFill>
                <a:latin typeface="Arial (Body)"/>
              </a:rPr>
              <a:t>/</a:t>
            </a:r>
            <a:r>
              <a:rPr lang="vi-VN" sz="1600" dirty="0" smtClean="0">
                <a:solidFill>
                  <a:srgbClr val="FF0000"/>
                </a:solidFill>
                <a:latin typeface="Arial (Body)"/>
              </a:rPr>
              <a:t>Có số tiền thực chi.</a:t>
            </a:r>
            <a:endParaRPr lang="en-US" sz="1600" dirty="0" smtClean="0">
              <a:solidFill>
                <a:srgbClr val="FF0000"/>
              </a:solidFill>
              <a:latin typeface="Arial (Body)"/>
            </a:endParaRPr>
          </a:p>
          <a:p>
            <a:pPr marL="266700" indent="-266700" algn="just">
              <a:buFont typeface="Wingdings" pitchFamily="2" charset="2"/>
              <a:buChar char="ü"/>
            </a:pPr>
            <a:r>
              <a:rPr lang="vi-VN" sz="1600" dirty="0" smtClean="0">
                <a:solidFill>
                  <a:srgbClr val="FF0000"/>
                </a:solidFill>
                <a:latin typeface="Arial (Body)"/>
              </a:rPr>
              <a:t>Trường hợp khoản đầu tư nắm giữ đến ngày đáo hạn nhận lãi trước thì số tiền thực chi mua khoản đầu tư  = mệnh giá - số tiền lãi nhận trước cho nhiều kỳ + số phụ trội.</a:t>
            </a:r>
            <a:endParaRPr lang="en-US" sz="1600" dirty="0" smtClean="0">
              <a:solidFill>
                <a:srgbClr val="FF0000"/>
              </a:solidFill>
              <a:latin typeface="Arial (Body)"/>
            </a:endParaRPr>
          </a:p>
          <a:p>
            <a:pPr marL="266700" indent="-266700" algn="just">
              <a:buFont typeface="Wingdings" pitchFamily="2" charset="2"/>
              <a:buChar char="ü"/>
            </a:pPr>
            <a:r>
              <a:rPr lang="vi-VN" sz="1600" dirty="0" smtClean="0">
                <a:solidFill>
                  <a:srgbClr val="FF0000"/>
                </a:solidFill>
                <a:latin typeface="Arial (Body)"/>
              </a:rPr>
              <a:t>Trường hợp khoản đầu tư nắm giữ đến ngày đáo hạn nhận lãi định kỳ hoặc nhận lãi sau thì số tiền thực chi mua khoản đầu tư = mệnh giá + số phụ trội.</a:t>
            </a:r>
            <a:endParaRPr lang="en-US" sz="1600" dirty="0" smtClean="0">
              <a:solidFill>
                <a:srgbClr val="FF0000"/>
              </a:solidFill>
              <a:latin typeface="Arial (Body)"/>
            </a:endParaRPr>
          </a:p>
          <a:p>
            <a:pPr algn="just"/>
            <a:endParaRPr lang="en-US" sz="1000" dirty="0" smtClean="0">
              <a:solidFill>
                <a:srgbClr val="FF0000"/>
              </a:solidFill>
              <a:latin typeface="Arial (Body)"/>
            </a:endParaRPr>
          </a:p>
          <a:p>
            <a:pPr algn="just"/>
            <a:r>
              <a:rPr lang="vi-VN" sz="1600" dirty="0" smtClean="0">
                <a:solidFill>
                  <a:srgbClr val="FF0000"/>
                </a:solidFill>
                <a:latin typeface="Arial (Body)"/>
              </a:rPr>
              <a:t>b) </a:t>
            </a:r>
            <a:r>
              <a:rPr lang="en-US" sz="1600" dirty="0" smtClean="0">
                <a:solidFill>
                  <a:srgbClr val="FF0000"/>
                </a:solidFill>
                <a:latin typeface="Arial (Body)"/>
              </a:rPr>
              <a:t>G</a:t>
            </a:r>
            <a:r>
              <a:rPr lang="vi-VN" sz="1600" dirty="0" smtClean="0">
                <a:solidFill>
                  <a:srgbClr val="FF0000"/>
                </a:solidFill>
                <a:latin typeface="Arial (Body)"/>
              </a:rPr>
              <a:t>hi nhận khoản chênh lệch giữa số tiền lãi từng kỳ với số phụ trội của khoản đầu tư phân bổ cho từng kỳ vào doanh thu hoạt động tài chính của từng kỳ:</a:t>
            </a:r>
            <a:endParaRPr lang="en-US" sz="1600" dirty="0" smtClean="0">
              <a:solidFill>
                <a:srgbClr val="FF0000"/>
              </a:solidFill>
              <a:latin typeface="Arial (Body)"/>
            </a:endParaRPr>
          </a:p>
          <a:p>
            <a:pPr algn="just"/>
            <a:endParaRPr lang="en-US" sz="1000" dirty="0" smtClean="0">
              <a:solidFill>
                <a:srgbClr val="FF0000"/>
              </a:solidFill>
              <a:latin typeface="Arial (Body)"/>
            </a:endParaRPr>
          </a:p>
          <a:p>
            <a:pPr indent="266700" algn="just">
              <a:buFont typeface="Wingdings" pitchFamily="2" charset="2"/>
              <a:buChar char="ü"/>
            </a:pPr>
            <a:r>
              <a:rPr lang="en-US" sz="1600" dirty="0" smtClean="0">
                <a:solidFill>
                  <a:srgbClr val="FF0000"/>
                </a:solidFill>
                <a:latin typeface="Arial (Body)"/>
              </a:rPr>
              <a:t>T</a:t>
            </a:r>
            <a:r>
              <a:rPr lang="vi-VN" sz="1600" dirty="0" smtClean="0">
                <a:solidFill>
                  <a:srgbClr val="FF0000"/>
                </a:solidFill>
                <a:latin typeface="Arial (Body)"/>
              </a:rPr>
              <a:t>rường hợp nhận lãi trước hoặc nhận lãi sau (kể cả kỳ đáo hạn):</a:t>
            </a:r>
            <a:endParaRPr lang="en-US" sz="1600" dirty="0" smtClean="0">
              <a:solidFill>
                <a:srgbClr val="FF0000"/>
              </a:solidFill>
              <a:latin typeface="Arial (Body)"/>
            </a:endParaRPr>
          </a:p>
          <a:p>
            <a:pPr indent="266700" algn="just"/>
            <a:r>
              <a:rPr lang="vi-VN" sz="1600" dirty="0" smtClean="0">
                <a:solidFill>
                  <a:srgbClr val="FF0000"/>
                </a:solidFill>
                <a:latin typeface="Arial (Body)"/>
              </a:rPr>
              <a:t>Nợ TK 128 (số tiền lãi từng kỳ trừ (-) số phụ trội phân bổ cho từng kỳ)</a:t>
            </a:r>
            <a:r>
              <a:rPr lang="en-US" sz="1600" dirty="0" smtClean="0">
                <a:solidFill>
                  <a:srgbClr val="FF0000"/>
                </a:solidFill>
                <a:latin typeface="Arial (Body)"/>
              </a:rPr>
              <a:t>/</a:t>
            </a:r>
            <a:r>
              <a:rPr lang="vi-VN" sz="1600" dirty="0" smtClean="0">
                <a:solidFill>
                  <a:srgbClr val="FF0000"/>
                </a:solidFill>
                <a:latin typeface="Arial (Body)"/>
              </a:rPr>
              <a:t>Có TK 515.</a:t>
            </a:r>
            <a:endParaRPr lang="en-US" sz="1600" dirty="0" smtClean="0">
              <a:solidFill>
                <a:srgbClr val="FF0000"/>
              </a:solidFill>
              <a:latin typeface="Arial (Body)"/>
            </a:endParaRPr>
          </a:p>
          <a:p>
            <a:pPr indent="266700" algn="just"/>
            <a:endParaRPr lang="en-US" sz="1000" dirty="0" smtClean="0">
              <a:solidFill>
                <a:srgbClr val="FF0000"/>
              </a:solidFill>
              <a:latin typeface="Arial (Body)"/>
            </a:endParaRPr>
          </a:p>
          <a:p>
            <a:pPr indent="266700" algn="just">
              <a:buFont typeface="Wingdings" pitchFamily="2" charset="2"/>
              <a:buChar char="ü"/>
            </a:pPr>
            <a:r>
              <a:rPr lang="en-US" sz="1600" dirty="0" smtClean="0">
                <a:solidFill>
                  <a:srgbClr val="FF0000"/>
                </a:solidFill>
                <a:latin typeface="Arial (Body)"/>
              </a:rPr>
              <a:t>T</a:t>
            </a:r>
            <a:r>
              <a:rPr lang="vi-VN" sz="1600" dirty="0" smtClean="0">
                <a:solidFill>
                  <a:srgbClr val="FF0000"/>
                </a:solidFill>
                <a:latin typeface="Arial (Body)"/>
              </a:rPr>
              <a:t>rường hợp nhận lãi định kỳ:</a:t>
            </a:r>
            <a:endParaRPr lang="en-US" sz="1600" dirty="0" smtClean="0">
              <a:solidFill>
                <a:srgbClr val="FF0000"/>
              </a:solidFill>
              <a:latin typeface="Arial (Body)"/>
            </a:endParaRPr>
          </a:p>
          <a:p>
            <a:pPr marL="266700" algn="just"/>
            <a:r>
              <a:rPr lang="vi-VN" sz="1600" dirty="0" smtClean="0">
                <a:solidFill>
                  <a:srgbClr val="FF0000"/>
                </a:solidFill>
                <a:latin typeface="Arial (Body)"/>
              </a:rPr>
              <a:t>+ Phân bổ số phụ trội (kể cả kỳ đáo hạn):</a:t>
            </a:r>
            <a:r>
              <a:rPr lang="en-US" sz="1600" dirty="0" smtClean="0">
                <a:solidFill>
                  <a:srgbClr val="FF0000"/>
                </a:solidFill>
                <a:latin typeface="Arial (Body)"/>
              </a:rPr>
              <a:t> </a:t>
            </a:r>
            <a:r>
              <a:rPr lang="vi-VN" sz="1600" dirty="0" smtClean="0">
                <a:solidFill>
                  <a:srgbClr val="FF0000"/>
                </a:solidFill>
                <a:latin typeface="Arial (Body)"/>
              </a:rPr>
              <a:t>Nợ TK 515</a:t>
            </a:r>
            <a:r>
              <a:rPr lang="en-US" sz="1600" dirty="0" smtClean="0">
                <a:solidFill>
                  <a:srgbClr val="FF0000"/>
                </a:solidFill>
                <a:latin typeface="Arial (Body)"/>
              </a:rPr>
              <a:t>/</a:t>
            </a:r>
            <a:r>
              <a:rPr lang="vi-VN" sz="1600" dirty="0" smtClean="0">
                <a:solidFill>
                  <a:srgbClr val="FF0000"/>
                </a:solidFill>
                <a:latin typeface="Arial (Body)"/>
              </a:rPr>
              <a:t>Có TK 128.</a:t>
            </a:r>
            <a:endParaRPr lang="en-US" sz="1600" dirty="0" smtClean="0">
              <a:solidFill>
                <a:srgbClr val="FF0000"/>
              </a:solidFill>
              <a:latin typeface="Arial (Body)"/>
            </a:endParaRPr>
          </a:p>
          <a:p>
            <a:pPr marL="266700" algn="just"/>
            <a:r>
              <a:rPr lang="vi-VN" sz="1600" dirty="0" smtClean="0">
                <a:solidFill>
                  <a:srgbClr val="FF0000"/>
                </a:solidFill>
                <a:latin typeface="Arial (Body)"/>
              </a:rPr>
              <a:t>+ </a:t>
            </a:r>
            <a:r>
              <a:rPr lang="en-US" sz="1600" dirty="0" smtClean="0">
                <a:solidFill>
                  <a:srgbClr val="FF0000"/>
                </a:solidFill>
                <a:latin typeface="Arial (Body)"/>
              </a:rPr>
              <a:t>T</a:t>
            </a:r>
            <a:r>
              <a:rPr lang="vi-VN" sz="1600" dirty="0" smtClean="0">
                <a:solidFill>
                  <a:srgbClr val="FF0000"/>
                </a:solidFill>
                <a:latin typeface="Arial (Body)"/>
              </a:rPr>
              <a:t>iền lãi của từng kỳ (trừ kỳ đáo hạn):</a:t>
            </a:r>
            <a:r>
              <a:rPr lang="en-US" sz="1600" dirty="0" smtClean="0">
                <a:solidFill>
                  <a:srgbClr val="FF0000"/>
                </a:solidFill>
                <a:latin typeface="Arial (Body)"/>
              </a:rPr>
              <a:t> </a:t>
            </a:r>
            <a:r>
              <a:rPr lang="vi-VN" sz="1600" dirty="0" smtClean="0">
                <a:solidFill>
                  <a:srgbClr val="FF0000"/>
                </a:solidFill>
                <a:latin typeface="Arial (Body)"/>
              </a:rPr>
              <a:t>Nợ số tiền lãi nhận được của từng kỳ)</a:t>
            </a:r>
            <a:r>
              <a:rPr lang="en-US" sz="1600" dirty="0" smtClean="0">
                <a:solidFill>
                  <a:srgbClr val="FF0000"/>
                </a:solidFill>
                <a:latin typeface="Arial (Body)"/>
              </a:rPr>
              <a:t>/</a:t>
            </a:r>
            <a:r>
              <a:rPr lang="vi-VN" sz="1600" dirty="0" smtClean="0">
                <a:solidFill>
                  <a:srgbClr val="FF0000"/>
                </a:solidFill>
                <a:latin typeface="Arial (Body)"/>
              </a:rPr>
              <a:t>Có TK 515.</a:t>
            </a:r>
            <a:endParaRPr lang="en-US" sz="1600" dirty="0" smtClean="0">
              <a:solidFill>
                <a:srgbClr val="FF0000"/>
              </a:solidFill>
              <a:latin typeface="Arial (Body)"/>
            </a:endParaRPr>
          </a:p>
          <a:p>
            <a:pPr algn="just"/>
            <a:endParaRPr lang="en-US" sz="1000" dirty="0" smtClean="0">
              <a:solidFill>
                <a:srgbClr val="FF0000"/>
              </a:solidFill>
              <a:latin typeface="Arial (Body)"/>
            </a:endParaRPr>
          </a:p>
          <a:p>
            <a:pPr algn="just"/>
            <a:r>
              <a:rPr lang="vi-VN" sz="1600" dirty="0" smtClean="0">
                <a:solidFill>
                  <a:srgbClr val="FF0000"/>
                </a:solidFill>
                <a:latin typeface="Arial (Body)"/>
              </a:rPr>
              <a:t>c) Cuối thời hạn của khoản đầu tư nắm giữ đến ngày đáo hạn:</a:t>
            </a:r>
            <a:endParaRPr lang="en-US" sz="1600" dirty="0" smtClean="0">
              <a:solidFill>
                <a:srgbClr val="FF0000"/>
              </a:solidFill>
              <a:latin typeface="Arial (Body)"/>
            </a:endParaRPr>
          </a:p>
          <a:p>
            <a:pPr indent="266700" algn="just">
              <a:buFont typeface="Wingdings" pitchFamily="2" charset="2"/>
              <a:buChar char="ü"/>
            </a:pPr>
            <a:r>
              <a:rPr lang="en-US" sz="1600" dirty="0" smtClean="0">
                <a:solidFill>
                  <a:srgbClr val="FF0000"/>
                </a:solidFill>
                <a:latin typeface="Arial (Body)"/>
              </a:rPr>
              <a:t>T</a:t>
            </a:r>
            <a:r>
              <a:rPr lang="vi-VN" sz="1600" dirty="0" smtClean="0">
                <a:solidFill>
                  <a:srgbClr val="FF0000"/>
                </a:solidFill>
                <a:latin typeface="Arial (Body)"/>
              </a:rPr>
              <a:t>rường hợp nhận lãi trước hoặc nhận lãi sau:</a:t>
            </a:r>
            <a:r>
              <a:rPr lang="en-US" sz="1600" dirty="0" smtClean="0">
                <a:solidFill>
                  <a:srgbClr val="FF0000"/>
                </a:solidFill>
                <a:latin typeface="Arial (Body)"/>
              </a:rPr>
              <a:t> </a:t>
            </a:r>
            <a:r>
              <a:rPr lang="vi-VN" sz="1600" dirty="0" smtClean="0">
                <a:solidFill>
                  <a:srgbClr val="FF0000"/>
                </a:solidFill>
                <a:latin typeface="Arial (Body)"/>
              </a:rPr>
              <a:t>Nợ số tiền thực thu</a:t>
            </a:r>
            <a:r>
              <a:rPr lang="en-US" sz="1600" dirty="0" smtClean="0">
                <a:solidFill>
                  <a:srgbClr val="FF0000"/>
                </a:solidFill>
                <a:latin typeface="Arial (Body)"/>
              </a:rPr>
              <a:t>/</a:t>
            </a:r>
            <a:r>
              <a:rPr lang="vi-VN" sz="1600" dirty="0" smtClean="0">
                <a:solidFill>
                  <a:srgbClr val="FF0000"/>
                </a:solidFill>
                <a:latin typeface="Arial (Body)"/>
              </a:rPr>
              <a:t>Có TK 128.</a:t>
            </a:r>
            <a:endParaRPr lang="en-US" sz="1600" dirty="0" smtClean="0">
              <a:solidFill>
                <a:srgbClr val="FF0000"/>
              </a:solidFill>
              <a:latin typeface="Arial (Body)"/>
            </a:endParaRPr>
          </a:p>
          <a:p>
            <a:pPr indent="266700" algn="just">
              <a:buFont typeface="Wingdings" pitchFamily="2" charset="2"/>
              <a:buChar char="ü"/>
            </a:pPr>
            <a:r>
              <a:rPr lang="en-US" sz="1600" dirty="0" smtClean="0">
                <a:solidFill>
                  <a:srgbClr val="FF0000"/>
                </a:solidFill>
                <a:latin typeface="Arial (Body)"/>
              </a:rPr>
              <a:t>T</a:t>
            </a:r>
            <a:r>
              <a:rPr lang="vi-VN" sz="1600" dirty="0" smtClean="0">
                <a:solidFill>
                  <a:srgbClr val="FF0000"/>
                </a:solidFill>
                <a:latin typeface="Arial (Body)"/>
              </a:rPr>
              <a:t>rường hợp nhận lãi định kỳ:</a:t>
            </a:r>
            <a:r>
              <a:rPr lang="en-US" sz="1600" dirty="0" smtClean="0">
                <a:solidFill>
                  <a:srgbClr val="FF0000"/>
                </a:solidFill>
                <a:latin typeface="Arial (Body)"/>
              </a:rPr>
              <a:t> </a:t>
            </a:r>
            <a:r>
              <a:rPr lang="vi-VN" sz="1600" dirty="0" smtClean="0">
                <a:solidFill>
                  <a:srgbClr val="FF0000"/>
                </a:solidFill>
                <a:latin typeface="Arial (Body)"/>
              </a:rPr>
              <a:t>Nợ </a:t>
            </a:r>
            <a:r>
              <a:rPr lang="en-US" sz="1600" dirty="0" smtClean="0">
                <a:solidFill>
                  <a:srgbClr val="FF0000"/>
                </a:solidFill>
                <a:latin typeface="Arial (Body)"/>
              </a:rPr>
              <a:t>S</a:t>
            </a:r>
            <a:r>
              <a:rPr lang="vi-VN" sz="1600" dirty="0" smtClean="0">
                <a:solidFill>
                  <a:srgbClr val="FF0000"/>
                </a:solidFill>
                <a:latin typeface="Arial (Body)"/>
              </a:rPr>
              <a:t>ố tiền thực thu</a:t>
            </a:r>
            <a:r>
              <a:rPr lang="en-US" sz="1600" dirty="0" smtClean="0">
                <a:solidFill>
                  <a:srgbClr val="FF0000"/>
                </a:solidFill>
                <a:latin typeface="Arial (Body)"/>
              </a:rPr>
              <a:t>/</a:t>
            </a:r>
            <a:r>
              <a:rPr lang="vi-VN" sz="1600" dirty="0" smtClean="0">
                <a:solidFill>
                  <a:srgbClr val="FF0000"/>
                </a:solidFill>
                <a:latin typeface="Arial (Body)"/>
              </a:rPr>
              <a:t>Có TK 128</a:t>
            </a:r>
            <a:r>
              <a:rPr lang="en-US" sz="1600" dirty="0" smtClean="0">
                <a:solidFill>
                  <a:srgbClr val="FF0000"/>
                </a:solidFill>
                <a:latin typeface="Arial (Body)"/>
              </a:rPr>
              <a:t>,515</a:t>
            </a:r>
            <a:endParaRPr lang="en-US" sz="16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66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196753"/>
            <a:ext cx="8534400" cy="54726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solidFill>
                  <a:srgbClr val="FF0000"/>
                </a:solidFill>
              </a:rPr>
              <a:t>7. </a:t>
            </a:r>
            <a:r>
              <a:rPr lang="vi-VN" sz="2000" dirty="0" smtClean="0">
                <a:solidFill>
                  <a:srgbClr val="FF0000"/>
                </a:solidFill>
              </a:rPr>
              <a:t>Kế toán phân bổ chiết khấu</a:t>
            </a:r>
            <a:r>
              <a:rPr lang="en-US" sz="2000" dirty="0" smtClean="0">
                <a:solidFill>
                  <a:srgbClr val="FF0000"/>
                </a:solidFill>
              </a:rPr>
              <a:t>,</a:t>
            </a:r>
            <a:r>
              <a:rPr lang="vi-VN" sz="2000" dirty="0" smtClean="0">
                <a:solidFill>
                  <a:srgbClr val="FF0000"/>
                </a:solidFill>
              </a:rPr>
              <a:t> phụ trội theo phương pháp lãi suất thực</a:t>
            </a:r>
            <a:endParaRPr lang="en-US" sz="2000" dirty="0" smtClean="0">
              <a:solidFill>
                <a:srgbClr val="FF0000"/>
              </a:solidFill>
            </a:endParaRPr>
          </a:p>
          <a:p>
            <a:pPr algn="just"/>
            <a:endParaRPr lang="en-US" sz="1600" dirty="0" smtClean="0">
              <a:solidFill>
                <a:srgbClr val="FF0000"/>
              </a:solidFill>
            </a:endParaRPr>
          </a:p>
          <a:p>
            <a:pPr algn="just"/>
            <a:r>
              <a:rPr lang="vi-VN" sz="1600" dirty="0" smtClean="0">
                <a:solidFill>
                  <a:srgbClr val="FF0000"/>
                </a:solidFill>
              </a:rPr>
              <a:t>a</a:t>
            </a:r>
            <a:r>
              <a:rPr lang="vi-VN" sz="1400" dirty="0" smtClean="0">
                <a:solidFill>
                  <a:srgbClr val="FF0000"/>
                </a:solidFill>
              </a:rPr>
              <a:t>) Khi mua khoản đầu tư:</a:t>
            </a:r>
            <a:r>
              <a:rPr lang="en-US" sz="1400" dirty="0" smtClean="0">
                <a:solidFill>
                  <a:srgbClr val="FF0000"/>
                </a:solidFill>
              </a:rPr>
              <a:t> </a:t>
            </a:r>
            <a:r>
              <a:rPr lang="vi-VN" sz="1400" dirty="0" smtClean="0">
                <a:solidFill>
                  <a:srgbClr val="FF0000"/>
                </a:solidFill>
              </a:rPr>
              <a:t>Nợ TK 128</a:t>
            </a:r>
            <a:r>
              <a:rPr lang="en-US" sz="1400" dirty="0" smtClean="0">
                <a:solidFill>
                  <a:srgbClr val="FF0000"/>
                </a:solidFill>
              </a:rPr>
              <a:t>/</a:t>
            </a:r>
            <a:r>
              <a:rPr lang="vi-VN" sz="1400" dirty="0" smtClean="0">
                <a:solidFill>
                  <a:srgbClr val="FF0000"/>
                </a:solidFill>
              </a:rPr>
              <a:t>Có các TK 111, 112</a:t>
            </a:r>
            <a:endParaRPr lang="en-US" sz="1400" dirty="0" smtClean="0">
              <a:solidFill>
                <a:srgbClr val="FF0000"/>
              </a:solidFill>
            </a:endParaRPr>
          </a:p>
          <a:p>
            <a:pPr marL="266700" indent="-266700" algn="just">
              <a:buFont typeface="Wingdings" pitchFamily="2" charset="2"/>
              <a:buChar char="ü"/>
            </a:pPr>
            <a:r>
              <a:rPr lang="vi-VN" sz="1400" dirty="0" smtClean="0">
                <a:solidFill>
                  <a:srgbClr val="FF0000"/>
                </a:solidFill>
              </a:rPr>
              <a:t>Trường hợp nhận lãi trước thì số tiền thực chi mua khoản đầu tư = mệnh giá trừ (-) số tiền lãi nhận trước cho nhiều kỳ cộng (+) số phụ trội hoặc trừ (-) số chiết khấu.</a:t>
            </a:r>
            <a:endParaRPr lang="en-US" sz="1400" dirty="0" smtClean="0">
              <a:solidFill>
                <a:srgbClr val="FF0000"/>
              </a:solidFill>
            </a:endParaRPr>
          </a:p>
          <a:p>
            <a:pPr marL="266700" indent="-266700" algn="just">
              <a:buFont typeface="Wingdings" pitchFamily="2" charset="2"/>
              <a:buChar char="ü"/>
            </a:pPr>
            <a:r>
              <a:rPr lang="vi-VN" sz="1400" dirty="0" smtClean="0">
                <a:solidFill>
                  <a:srgbClr val="FF0000"/>
                </a:solidFill>
              </a:rPr>
              <a:t>Trường hợp nhận lãi định kỳ hoặc nhận lãi sau thì số tiền thực chi mua khoản đầu tư = mệnh giá cộng (+) số phụ trội hoặc trừ (-) số chiết khấu.</a:t>
            </a:r>
            <a:endParaRPr lang="en-US" sz="1400" dirty="0" smtClean="0">
              <a:solidFill>
                <a:srgbClr val="FF0000"/>
              </a:solidFill>
            </a:endParaRPr>
          </a:p>
          <a:p>
            <a:pPr algn="just"/>
            <a:endParaRPr lang="en-US" sz="800" dirty="0" smtClean="0">
              <a:solidFill>
                <a:srgbClr val="FF0000"/>
              </a:solidFill>
            </a:endParaRPr>
          </a:p>
          <a:p>
            <a:pPr algn="just"/>
            <a:r>
              <a:rPr lang="vi-VN" sz="1400" dirty="0" smtClean="0">
                <a:solidFill>
                  <a:srgbClr val="FF0000"/>
                </a:solidFill>
              </a:rPr>
              <a:t>b) Sau ghi nhận ban đầu, căn cứ vào lãi suất danh nghĩa, số chiết khấu hoặc phụ trội, chi phí mua khoản đầu tư để xác định lãi suất thực của khoản đầu tư làm cơ sở cho việc tính và phân bổ số tiền lãi từng kỳ (kể cả kỳ đáo hạn).</a:t>
            </a:r>
            <a:endParaRPr lang="en-US" sz="1400" dirty="0" smtClean="0">
              <a:solidFill>
                <a:srgbClr val="FF0000"/>
              </a:solidFill>
            </a:endParaRPr>
          </a:p>
          <a:p>
            <a:pPr algn="just"/>
            <a:endParaRPr lang="en-US" sz="800" dirty="0" smtClean="0">
              <a:solidFill>
                <a:srgbClr val="FF0000"/>
              </a:solidFill>
            </a:endParaRPr>
          </a:p>
          <a:p>
            <a:pPr marL="173038" algn="just"/>
            <a:r>
              <a:rPr lang="vi-VN" sz="1400" dirty="0" smtClean="0">
                <a:solidFill>
                  <a:srgbClr val="FF0000"/>
                </a:solidFill>
              </a:rPr>
              <a:t>- Trường hợp nhận lãi trước hoặc nhận lãi sau:</a:t>
            </a:r>
            <a:r>
              <a:rPr lang="en-US" sz="1400" dirty="0" smtClean="0">
                <a:solidFill>
                  <a:srgbClr val="FF0000"/>
                </a:solidFill>
              </a:rPr>
              <a:t> </a:t>
            </a:r>
            <a:r>
              <a:rPr lang="vi-VN" sz="1400" dirty="0" smtClean="0">
                <a:solidFill>
                  <a:srgbClr val="FF0000"/>
                </a:solidFill>
              </a:rPr>
              <a:t>NợTK 128</a:t>
            </a:r>
            <a:r>
              <a:rPr lang="en-US" sz="1400" dirty="0" smtClean="0">
                <a:solidFill>
                  <a:srgbClr val="FF0000"/>
                </a:solidFill>
              </a:rPr>
              <a:t>/</a:t>
            </a:r>
            <a:r>
              <a:rPr lang="vi-VN" sz="1400" dirty="0" smtClean="0">
                <a:solidFill>
                  <a:srgbClr val="FF0000"/>
                </a:solidFill>
              </a:rPr>
              <a:t>CóTK515 (tiền lãi từng kỳ theo lãi suất thực).</a:t>
            </a:r>
            <a:endParaRPr lang="en-US" sz="1400" dirty="0" smtClean="0">
              <a:solidFill>
                <a:srgbClr val="FF0000"/>
              </a:solidFill>
            </a:endParaRPr>
          </a:p>
          <a:p>
            <a:pPr marL="173038" algn="just"/>
            <a:endParaRPr lang="en-US" sz="800" dirty="0" smtClean="0">
              <a:solidFill>
                <a:srgbClr val="FF0000"/>
              </a:solidFill>
            </a:endParaRPr>
          </a:p>
          <a:p>
            <a:pPr marL="173038" algn="just"/>
            <a:r>
              <a:rPr lang="vi-VN" sz="1400" dirty="0" smtClean="0">
                <a:solidFill>
                  <a:srgbClr val="FF0000"/>
                </a:solidFill>
              </a:rPr>
              <a:t>- Trường hợp nhận lãi định kỳ, ghi:</a:t>
            </a:r>
            <a:endParaRPr lang="en-US" sz="1400" dirty="0" smtClean="0">
              <a:solidFill>
                <a:srgbClr val="FF0000"/>
              </a:solidFill>
            </a:endParaRPr>
          </a:p>
          <a:p>
            <a:pPr marL="173038" algn="just"/>
            <a:r>
              <a:rPr lang="vi-VN" sz="1400" dirty="0" smtClean="0">
                <a:solidFill>
                  <a:srgbClr val="FF0000"/>
                </a:solidFill>
              </a:rPr>
              <a:t>Nợ các TK 111, 112 (số lãi từng kỳ được nhận theo lãi suất danh nghĩa)</a:t>
            </a:r>
            <a:endParaRPr lang="en-US" sz="1400" dirty="0" smtClean="0">
              <a:solidFill>
                <a:srgbClr val="FF0000"/>
              </a:solidFill>
            </a:endParaRPr>
          </a:p>
          <a:p>
            <a:pPr marL="173038" algn="just"/>
            <a:r>
              <a:rPr lang="vi-VN" sz="1400" dirty="0" smtClean="0">
                <a:solidFill>
                  <a:srgbClr val="FF0000"/>
                </a:solidFill>
              </a:rPr>
              <a:t>Nợ TK 128 (Chênh lệch giữa lãi suất danh nghĩa </a:t>
            </a:r>
            <a:r>
              <a:rPr lang="en-US" sz="1400" dirty="0" smtClean="0">
                <a:solidFill>
                  <a:srgbClr val="FF0000"/>
                </a:solidFill>
              </a:rPr>
              <a:t>&lt;</a:t>
            </a:r>
            <a:r>
              <a:rPr lang="vi-VN" sz="1400" dirty="0" smtClean="0">
                <a:solidFill>
                  <a:srgbClr val="FF0000"/>
                </a:solidFill>
              </a:rPr>
              <a:t>lãi suất thực</a:t>
            </a:r>
            <a:r>
              <a:rPr lang="en-US" sz="1400" dirty="0" smtClean="0">
                <a:solidFill>
                  <a:srgbClr val="FF0000"/>
                </a:solidFill>
              </a:rPr>
              <a:t>)</a:t>
            </a:r>
          </a:p>
          <a:p>
            <a:pPr marL="173038" algn="just"/>
            <a:r>
              <a:rPr lang="vi-VN" sz="1400" dirty="0" smtClean="0">
                <a:solidFill>
                  <a:srgbClr val="FF0000"/>
                </a:solidFill>
              </a:rPr>
              <a:t>Có TK 128 - (Chênh lệch giữa lãi suất danh nghĩa </a:t>
            </a:r>
            <a:r>
              <a:rPr lang="en-US" sz="1400" dirty="0" smtClean="0">
                <a:solidFill>
                  <a:srgbClr val="FF0000"/>
                </a:solidFill>
              </a:rPr>
              <a:t>&gt;</a:t>
            </a:r>
            <a:r>
              <a:rPr lang="vi-VN" sz="1400" dirty="0" smtClean="0">
                <a:solidFill>
                  <a:srgbClr val="FF0000"/>
                </a:solidFill>
              </a:rPr>
              <a:t>lớn hơn lãi suất thực).</a:t>
            </a:r>
            <a:endParaRPr lang="en-US" sz="1400" dirty="0" smtClean="0">
              <a:solidFill>
                <a:srgbClr val="FF0000"/>
              </a:solidFill>
            </a:endParaRPr>
          </a:p>
          <a:p>
            <a:pPr marL="173038" algn="just"/>
            <a:r>
              <a:rPr lang="vi-VN" sz="1400" dirty="0" smtClean="0">
                <a:solidFill>
                  <a:srgbClr val="FF0000"/>
                </a:solidFill>
              </a:rPr>
              <a:t>Có TK 515 (số tiền lãi từng kỳ theo</a:t>
            </a:r>
            <a:r>
              <a:rPr lang="en-US" sz="1400" dirty="0" smtClean="0">
                <a:solidFill>
                  <a:srgbClr val="FF0000"/>
                </a:solidFill>
              </a:rPr>
              <a:t> </a:t>
            </a:r>
            <a:r>
              <a:rPr lang="vi-VN" sz="1400" dirty="0" smtClean="0">
                <a:solidFill>
                  <a:srgbClr val="FF0000"/>
                </a:solidFill>
              </a:rPr>
              <a:t>lãi suất thực)</a:t>
            </a:r>
            <a:endParaRPr lang="en-US" sz="1400" dirty="0" smtClean="0">
              <a:solidFill>
                <a:srgbClr val="FF0000"/>
              </a:solidFill>
            </a:endParaRPr>
          </a:p>
          <a:p>
            <a:pPr algn="just"/>
            <a:endParaRPr lang="en-US" sz="800" dirty="0" smtClean="0">
              <a:solidFill>
                <a:srgbClr val="FF0000"/>
              </a:solidFill>
            </a:endParaRPr>
          </a:p>
          <a:p>
            <a:pPr algn="just"/>
            <a:r>
              <a:rPr lang="vi-VN" sz="1400" dirty="0" smtClean="0">
                <a:solidFill>
                  <a:srgbClr val="FF0000"/>
                </a:solidFill>
              </a:rPr>
              <a:t>c) Cuối thời hạn của khoản đầu tư:</a:t>
            </a:r>
            <a:r>
              <a:rPr lang="en-US" sz="1400" dirty="0" smtClean="0">
                <a:solidFill>
                  <a:srgbClr val="FF0000"/>
                </a:solidFill>
              </a:rPr>
              <a:t> </a:t>
            </a:r>
            <a:r>
              <a:rPr lang="vi-VN" sz="1400" dirty="0" smtClean="0">
                <a:solidFill>
                  <a:srgbClr val="FF0000"/>
                </a:solidFill>
              </a:rPr>
              <a:t>Nợ số tiền thực thu</a:t>
            </a:r>
            <a:r>
              <a:rPr lang="en-US" sz="1400" dirty="0" smtClean="0">
                <a:solidFill>
                  <a:srgbClr val="FF0000"/>
                </a:solidFill>
              </a:rPr>
              <a:t>/</a:t>
            </a:r>
            <a:r>
              <a:rPr lang="vi-VN" sz="1400" dirty="0" smtClean="0">
                <a:solidFill>
                  <a:srgbClr val="FF0000"/>
                </a:solidFill>
              </a:rPr>
              <a:t>Có TK 128.</a:t>
            </a:r>
            <a:endParaRPr lang="en-US" sz="1400" dirty="0" smtClean="0">
              <a:solidFill>
                <a:srgbClr val="FF0000"/>
              </a:solidFill>
            </a:endParaRPr>
          </a:p>
          <a:p>
            <a:pPr marL="266700" indent="-266700" algn="just">
              <a:buFont typeface="Wingdings" pitchFamily="2" charset="2"/>
              <a:buChar char="ü"/>
            </a:pPr>
            <a:r>
              <a:rPr lang="vi-VN" sz="1400" dirty="0" smtClean="0">
                <a:solidFill>
                  <a:srgbClr val="FF0000"/>
                </a:solidFill>
              </a:rPr>
              <a:t>Trường hợp khoản đầu tư nắm giữ đến ngày đáo hạn nhận lãi trước thì số tiền thực thu = mệnh giá.</a:t>
            </a:r>
            <a:endParaRPr lang="en-US" sz="1400" dirty="0" smtClean="0">
              <a:solidFill>
                <a:srgbClr val="FF0000"/>
              </a:solidFill>
            </a:endParaRPr>
          </a:p>
          <a:p>
            <a:pPr marL="266700" indent="-266700" algn="just">
              <a:buFont typeface="Wingdings" pitchFamily="2" charset="2"/>
              <a:buChar char="ü"/>
            </a:pPr>
            <a:r>
              <a:rPr lang="vi-VN" sz="1400" dirty="0" smtClean="0">
                <a:solidFill>
                  <a:srgbClr val="FF0000"/>
                </a:solidFill>
              </a:rPr>
              <a:t>Trường hợp khoản đầu tư nắm giữ đến ngày đáo hạn nhận lãi định kỳ thì số tiền thực thu = mệnh giá + số tiền lãi của kỳ đáo hạn theo lãi suất danh nghĩa.</a:t>
            </a:r>
            <a:endParaRPr lang="en-US" sz="1400" dirty="0" smtClean="0">
              <a:solidFill>
                <a:srgbClr val="FF0000"/>
              </a:solidFill>
            </a:endParaRPr>
          </a:p>
          <a:p>
            <a:pPr marL="266700" indent="-266700" algn="just">
              <a:buFont typeface="Wingdings" pitchFamily="2" charset="2"/>
              <a:buChar char="ü"/>
            </a:pPr>
            <a:r>
              <a:rPr lang="vi-VN" sz="1400" dirty="0" smtClean="0">
                <a:solidFill>
                  <a:srgbClr val="FF0000"/>
                </a:solidFill>
              </a:rPr>
              <a:t>Trường hợp khoản đầu tư nắm giữ đến ngày đáo hạn nhận lãi sau thì số tiền thực thu = mệnh giá + tổng số tiền lãi của khoản đầu tư theo lãi suất danh nghĩa.</a:t>
            </a:r>
            <a:endParaRPr lang="en-US" sz="1400" dirty="0">
              <a:solidFill>
                <a:srgbClr val="FF0000"/>
              </a:solidFill>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67</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46303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sz="900" b="1" dirty="0" smtClean="0">
              <a:latin typeface="Arial (Body)"/>
            </a:endParaRPr>
          </a:p>
          <a:p>
            <a:pPr algn="ctr"/>
            <a:r>
              <a:rPr lang="vi-VN" sz="2000" b="1" dirty="0" smtClean="0">
                <a:latin typeface="Arial (Body)"/>
              </a:rPr>
              <a:t>NGUYÊN TẮC KẾ TOÁN CÁC KHOẢN </a:t>
            </a:r>
            <a:r>
              <a:rPr lang="en-US" sz="2000" b="1" dirty="0" smtClean="0">
                <a:latin typeface="Arial (Body)"/>
              </a:rPr>
              <a:t>ĐẦU TƯ VÀO ĐƠN VỊ KHÁC</a:t>
            </a:r>
            <a:endParaRPr lang="en-US" sz="2000" dirty="0" smtClean="0">
              <a:latin typeface="Arial (Body)"/>
            </a:endParaRPr>
          </a:p>
          <a:p>
            <a:pPr algn="just"/>
            <a:endParaRPr lang="en-US" sz="2400" dirty="0" smtClean="0">
              <a:latin typeface="Arial (Body)"/>
            </a:endParaRPr>
          </a:p>
          <a:p>
            <a:pPr marL="266700" indent="-266700" algn="just"/>
            <a:r>
              <a:rPr lang="it-IT" dirty="0" smtClean="0">
                <a:latin typeface="Arial (Body)"/>
              </a:rPr>
              <a:t>1. Các khoản đầu tư vào đơn vị khác gồm các khoản đầu tư vào công ty con, công ty liên doanh, công ty liên kết và các khoản đầu tư góp vốn khác với mục đích nắm giữ lâu dài. Việc phân loại các khoản đầu tư vào công ty con, liên doanh, liên kết... phải dựa vào quyền biểu quyết và các đặc điểm định tính, không dựa vào tỷ lệ vốn góp hay tỷ lệ lợi ích của nhà đầu tư trong các doanh nghiệp đó.</a:t>
            </a:r>
          </a:p>
          <a:p>
            <a:pPr algn="just"/>
            <a:endParaRPr lang="it-IT" sz="900" dirty="0" smtClean="0">
              <a:latin typeface="Arial (Body)"/>
            </a:endParaRPr>
          </a:p>
          <a:p>
            <a:pPr algn="just"/>
            <a:r>
              <a:rPr lang="it-IT" dirty="0" smtClean="0">
                <a:latin typeface="Arial (Body)"/>
              </a:rPr>
              <a:t>2. Cần phân biệt đặc điểm các hình thức đầu tư để kế toán một cách phù hợp</a:t>
            </a:r>
          </a:p>
          <a:p>
            <a:pPr algn="just"/>
            <a:endParaRPr lang="en-US" sz="800" dirty="0" smtClean="0">
              <a:latin typeface="Arial (Body)"/>
            </a:endParaRPr>
          </a:p>
          <a:p>
            <a:pPr marL="342900" indent="-342900" algn="just">
              <a:buAutoNum type="alphaLcParenR"/>
            </a:pPr>
            <a:r>
              <a:rPr lang="it-IT" dirty="0" smtClean="0">
                <a:latin typeface="Arial (Body)"/>
              </a:rPr>
              <a:t>Đầu tư dưới hình thức góp vốn vào đơn vị khác (do bên được đầu tư huy động vốn): Theo hình thức này, tài sản của bên góp vốn được ghi nhận vào Báo</a:t>
            </a:r>
            <a:r>
              <a:rPr lang="vi-VN" dirty="0" smtClean="0">
                <a:latin typeface="Arial (Body)"/>
              </a:rPr>
              <a:t> cáo tình hình tài chính</a:t>
            </a:r>
            <a:r>
              <a:rPr lang="it-IT" dirty="0" smtClean="0">
                <a:latin typeface="Arial (Body)"/>
              </a:rPr>
              <a:t> của bên nhận vốn góp;</a:t>
            </a:r>
          </a:p>
          <a:p>
            <a:pPr marL="342900" indent="-342900" algn="just">
              <a:buAutoNum type="alphaLcParenR"/>
            </a:pPr>
            <a:endParaRPr lang="en-US" sz="900" dirty="0" smtClean="0">
              <a:latin typeface="Arial (Body)"/>
            </a:endParaRPr>
          </a:p>
          <a:p>
            <a:pPr marL="266700" indent="-266700" algn="just"/>
            <a:r>
              <a:rPr lang="it-IT" dirty="0" smtClean="0">
                <a:latin typeface="Arial (Body)"/>
              </a:rPr>
              <a:t>b) Đầu tư dưới hình thức mua lại phần vốn góp tại đơn vị khác (mua lại phần vốn của chủ sở hữu khác): Theo hình thức này, tài sản của bên mua (bên đầu tư, bên nhận chuyển nhượng vốn góp) được chuyển cho bên bán (bên chuyển nhượng vốn góp) mà không được ghi nhận vào Báo</a:t>
            </a:r>
            <a:r>
              <a:rPr lang="vi-VN" dirty="0" smtClean="0">
                <a:latin typeface="Arial (Body)"/>
              </a:rPr>
              <a:t> cáo tình hình tài chính</a:t>
            </a:r>
            <a:r>
              <a:rPr lang="it-IT" dirty="0" smtClean="0">
                <a:latin typeface="Arial (Body)"/>
              </a:rPr>
              <a:t> của bên được đầu tư.</a:t>
            </a: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68</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0914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it-IT" sz="1600" dirty="0" smtClean="0">
              <a:latin typeface="Arial (Body)"/>
            </a:endParaRPr>
          </a:p>
          <a:p>
            <a:pPr marL="266700" lvl="0" indent="-266700" algn="just"/>
            <a:r>
              <a:rPr lang="it-IT" sz="1900" dirty="0" smtClean="0">
                <a:latin typeface="Arial (Body)"/>
              </a:rPr>
              <a:t>3. Giá phí các khoản đầu tư được phản ánh theo giá gốc, bao gồm giá mua (là giá trị hợp lý của các khoản thanh toán) cộng (+) các chi phí liên quan trực tiếp đến việc đầu tư (nếu có), như: Chi phí giao dịch, môi giới, tư vấn, kiểm toán, lệ phí, thuế và phí ngân hàng... Riêng</a:t>
            </a:r>
            <a:r>
              <a:rPr lang="vi-VN" sz="1900" dirty="0" smtClean="0">
                <a:latin typeface="Arial (Body)"/>
              </a:rPr>
              <a:t> trường hợp doanh nghiệp vay vốn để đầu tư vào đơn vị khác thì chi phí lãi vay được ghi nhận vào chi phí tài chính mà không được vốn hóa. </a:t>
            </a:r>
            <a:r>
              <a:rPr lang="it-IT" sz="1900" dirty="0" smtClean="0">
                <a:latin typeface="Arial (Body)"/>
              </a:rPr>
              <a:t>Trường hợp đầu tư bằng tài sản phi tiền tệ, giá phí khoản đầu tư được ghi nhận theo giá trị hợp lý của tài sản phi tiền tệ tại thời điểm phát sinh.</a:t>
            </a:r>
          </a:p>
          <a:p>
            <a:pPr marL="266700" lvl="0" indent="-266700" algn="just"/>
            <a:endParaRPr lang="it-IT" sz="1900" dirty="0" smtClean="0">
              <a:latin typeface="Arial (Body)"/>
            </a:endParaRPr>
          </a:p>
          <a:p>
            <a:pPr marL="266700" indent="-266700" algn="just"/>
            <a:r>
              <a:rPr lang="it-IT" sz="1900" dirty="0" smtClean="0">
                <a:latin typeface="Arial (Body)"/>
              </a:rPr>
              <a:t>4. Khi thực hiện đầu tư bằng tài sản phi tiền tệ, nhà đầu tư phải căn cứ vào hình thức đầu tư để áp dụng phương pháp kế toán một cách phù hợp:</a:t>
            </a:r>
          </a:p>
          <a:p>
            <a:pPr marL="266700" indent="-266700" algn="just"/>
            <a:endParaRPr lang="en-US" sz="1900" dirty="0" smtClean="0">
              <a:latin typeface="Arial (Body)"/>
            </a:endParaRPr>
          </a:p>
          <a:p>
            <a:pPr marL="266700" indent="-266700" algn="just"/>
            <a:r>
              <a:rPr lang="it-IT" sz="1900" dirty="0" smtClean="0">
                <a:latin typeface="Arial (Body)"/>
              </a:rPr>
              <a:t>a) Nếu đầu tư dưới hình thức góp vốn bằng tài sản phi tiền tệ</a:t>
            </a:r>
            <a:r>
              <a:rPr lang="vi-VN" sz="1900" dirty="0" smtClean="0">
                <a:latin typeface="Arial (Body)"/>
              </a:rPr>
              <a:t>, giá trị tài sản phi tiền tệ mang đi góp vốn phải được xác định một cách đáng tin cậy. </a:t>
            </a:r>
            <a:r>
              <a:rPr lang="it-IT" sz="1900" dirty="0" smtClean="0">
                <a:latin typeface="Arial (Body)"/>
              </a:rPr>
              <a:t>Phần chênh lệch (nếu có) giữa giá trị đánh giá lại với giá trị ghi sổ hoặc giá trị còn lại của tài sản phi tiền tệ mang đi góp vốn được hạch toán vào thu nhập khác hoặc chi phí khác của bên đem tài sản đi góp vốn;</a:t>
            </a:r>
            <a:endParaRPr lang="it-IT" sz="1600"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69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03214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it-IT" sz="1700" dirty="0" smtClean="0">
              <a:latin typeface="Arial (Body)"/>
            </a:endParaRPr>
          </a:p>
          <a:p>
            <a:pPr algn="just"/>
            <a:r>
              <a:rPr lang="it-IT" sz="1900" dirty="0" smtClean="0">
                <a:latin typeface="Arial (Body)"/>
              </a:rPr>
              <a:t>b) Nếu đầu tư dưới hình thức mua lại phần vốn góp của đơn vị khác và thanh toán cho bên chuyển nhượng vốn bằng tài sản phi tiền tệ</a:t>
            </a:r>
            <a:r>
              <a:rPr lang="vi-VN" sz="1900" dirty="0" smtClean="0">
                <a:latin typeface="Arial (Body)"/>
              </a:rPr>
              <a:t>:</a:t>
            </a:r>
            <a:endParaRPr lang="en-US" sz="1900" dirty="0" smtClean="0">
              <a:latin typeface="Arial (Body)"/>
            </a:endParaRPr>
          </a:p>
          <a:p>
            <a:pPr algn="just"/>
            <a:endParaRPr lang="en-US" sz="1900" dirty="0" smtClean="0">
              <a:latin typeface="Arial (Body)"/>
            </a:endParaRPr>
          </a:p>
          <a:p>
            <a:pPr marL="266700" indent="-266700" algn="just">
              <a:buFont typeface="Wingdings" pitchFamily="2" charset="2"/>
              <a:buChar char="ü"/>
            </a:pPr>
            <a:r>
              <a:rPr lang="it-IT" sz="1900" dirty="0" smtClean="0">
                <a:latin typeface="Arial (Body)"/>
              </a:rPr>
              <a:t>Nếu tài sản phi tiền tệ dùng để thanh toán là hàng tồn kho, nhà đầu tư phải kế toán như giao dịch bán hàng tồn kho dưới hình thức hàng đổi hàng (ghi nhận doanh thu, giá vốn của hàng tồn kho mang đi trao đổi lấy phần vốn được mua);</a:t>
            </a:r>
          </a:p>
          <a:p>
            <a:pPr marL="266700" indent="-266700" algn="just">
              <a:buFont typeface="Wingdings" pitchFamily="2" charset="2"/>
              <a:buChar char="ü"/>
            </a:pPr>
            <a:endParaRPr lang="en-US" sz="1900" dirty="0" smtClean="0">
              <a:latin typeface="Arial (Body)"/>
            </a:endParaRPr>
          </a:p>
          <a:p>
            <a:pPr marL="266700" indent="-266700" algn="just">
              <a:buFont typeface="Wingdings" pitchFamily="2" charset="2"/>
              <a:buChar char="ü"/>
            </a:pPr>
            <a:r>
              <a:rPr lang="it-IT" sz="1900" dirty="0" smtClean="0">
                <a:latin typeface="Arial (Body)"/>
              </a:rPr>
              <a:t>Nếu tài sản phi tiền tệ dùng để thanh toán là TSCĐ, BĐSĐT, nhà đầu tư phải kế toán như giao dịch thanh lý, nhượng bán TSCĐ, BĐSĐT (ghi nhận doanh thu, thu nhập khác, chi phí khác...);</a:t>
            </a:r>
          </a:p>
          <a:p>
            <a:pPr marL="266700" indent="-266700" algn="just">
              <a:buFont typeface="Wingdings" pitchFamily="2" charset="2"/>
              <a:buChar char="ü"/>
            </a:pPr>
            <a:endParaRPr lang="en-US" sz="1900" dirty="0" smtClean="0">
              <a:latin typeface="Arial (Body)"/>
            </a:endParaRPr>
          </a:p>
          <a:p>
            <a:pPr marL="266700" indent="-266700" algn="just">
              <a:buFont typeface="Wingdings" pitchFamily="2" charset="2"/>
              <a:buChar char="ü"/>
            </a:pPr>
            <a:r>
              <a:rPr lang="it-IT" sz="1900" dirty="0" smtClean="0">
                <a:latin typeface="Arial (Body)"/>
              </a:rPr>
              <a:t>Nếu tài sản dùng để thanh toán là các công cụ vốn (cổ phiếu) hoặc công cụ nợ (trái phiếu, các khoản phải thu...), nhà đầu tư phải kế toán như giao dịch thanh lý nhượng bán các khoản đầu tư tài chính (ghi nhận lãi, lỗ vào doanh thu hoạt động tài chính hoặc chi phí tài chính).</a:t>
            </a:r>
            <a:endParaRPr lang="en-US" sz="1900" dirty="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70</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it-IT" sz="1600" dirty="0" smtClean="0">
              <a:latin typeface="Arial (Body)"/>
            </a:endParaRPr>
          </a:p>
          <a:p>
            <a:pPr marL="266700" indent="-266700" algn="just"/>
            <a:r>
              <a:rPr lang="it-IT" sz="2000" dirty="0" smtClean="0">
                <a:latin typeface="Arial (Body)"/>
              </a:rPr>
              <a:t>4. Thời điểm ghi nhận các khoản đầu tư</a:t>
            </a:r>
            <a:r>
              <a:rPr lang="vi-VN" sz="2000" dirty="0" smtClean="0">
                <a:latin typeface="Arial (Body)"/>
              </a:rPr>
              <a:t> vào đơn vị khác </a:t>
            </a:r>
            <a:r>
              <a:rPr lang="it-IT" sz="2000" dirty="0" smtClean="0">
                <a:latin typeface="Arial (Body)"/>
              </a:rPr>
              <a:t>là thời điểm doanh nghiệp chính thức có quyền sở hữu, cụ thể như sau:</a:t>
            </a:r>
            <a:endParaRPr lang="en-US" sz="2000" dirty="0" smtClean="0">
              <a:latin typeface="Arial (Body)"/>
            </a:endParaRPr>
          </a:p>
          <a:p>
            <a:pPr marL="266700" indent="-266700" algn="just">
              <a:buFont typeface="Wingdings" pitchFamily="2" charset="2"/>
              <a:buChar char="ü"/>
            </a:pPr>
            <a:r>
              <a:rPr lang="it-IT" sz="2000" dirty="0" smtClean="0">
                <a:latin typeface="Arial (Body)"/>
              </a:rPr>
              <a:t>Chứng khoán niêm yết được ghi nhận tại thời điểm khớp lệnh (T+0);</a:t>
            </a:r>
            <a:endParaRPr lang="en-US" sz="2000" dirty="0" smtClean="0">
              <a:latin typeface="Arial (Body)"/>
            </a:endParaRPr>
          </a:p>
          <a:p>
            <a:pPr marL="266700" indent="-266700" algn="just">
              <a:buFont typeface="Wingdings" pitchFamily="2" charset="2"/>
              <a:buChar char="ü"/>
            </a:pPr>
            <a:r>
              <a:rPr lang="it-IT" sz="2000" dirty="0" smtClean="0">
                <a:latin typeface="Arial (Body)"/>
              </a:rPr>
              <a:t>Chứng khoán chưa niêm yết, các khoản đầu tư dưới hình thức khác được ghi nhận tại thời điểm chính thức có quyền sở hữu theo quy định của pháp luật.</a:t>
            </a:r>
          </a:p>
          <a:p>
            <a:pPr algn="just">
              <a:buFontTx/>
              <a:buChar char="-"/>
            </a:pPr>
            <a:endParaRPr lang="it-IT" sz="2000" dirty="0" smtClean="0">
              <a:latin typeface="Arial (Body)"/>
            </a:endParaRPr>
          </a:p>
          <a:p>
            <a:pPr marL="266700" indent="-266700" algn="just"/>
            <a:r>
              <a:rPr lang="it-IT" sz="2000" dirty="0" smtClean="0">
                <a:latin typeface="Arial (Body)"/>
              </a:rPr>
              <a:t>5. Phải hạch toán đầy đủ, kịp thời các khoản cổ tức, lợi nhuận được chia vào Báo cáo tài chính riêng của nhà</a:t>
            </a:r>
            <a:r>
              <a:rPr lang="vi-VN" sz="2000" dirty="0" smtClean="0">
                <a:latin typeface="Arial (Body)"/>
              </a:rPr>
              <a:t> đầu tư</a:t>
            </a:r>
            <a:r>
              <a:rPr lang="it-IT" sz="2000" dirty="0" smtClean="0">
                <a:latin typeface="Arial (Body)"/>
              </a:rPr>
              <a:t> tại thời điểm được quyền nhận</a:t>
            </a:r>
            <a:r>
              <a:rPr lang="vi-VN" sz="2000" dirty="0" smtClean="0">
                <a:latin typeface="Arial (Body)"/>
              </a:rPr>
              <a:t> cổ tức, lợi nhuận</a:t>
            </a:r>
            <a:r>
              <a:rPr lang="it-IT" sz="2000" dirty="0" smtClean="0">
                <a:latin typeface="Arial (Body)"/>
              </a:rPr>
              <a:t>.</a:t>
            </a:r>
            <a:r>
              <a:rPr lang="vi-VN" sz="2000" dirty="0" smtClean="0">
                <a:latin typeface="Arial (Body)"/>
              </a:rPr>
              <a:t> </a:t>
            </a:r>
            <a:endParaRPr lang="en-US" sz="2000" dirty="0" smtClean="0">
              <a:latin typeface="Arial (Body)"/>
            </a:endParaRPr>
          </a:p>
          <a:p>
            <a:pPr marL="266700" indent="-266700" algn="just">
              <a:buFont typeface="Wingdings" pitchFamily="2" charset="2"/>
              <a:buChar char="ü"/>
            </a:pPr>
            <a:r>
              <a:rPr lang="vi-VN" sz="2000" dirty="0" smtClean="0">
                <a:solidFill>
                  <a:srgbClr val="FF0000"/>
                </a:solidFill>
                <a:latin typeface="Arial (Body)"/>
              </a:rPr>
              <a:t>Đối với đơn vị đã đăng ký, lưu ký tập trung tại Tổng công ty lưu ký và bù trừ chứng khoán Việt Nam thì thời điểm nhà đầu tư được quyền nhận cổ tức là ngày đăng ký cuối cùng. </a:t>
            </a:r>
            <a:endParaRPr lang="en-US" sz="2000" dirty="0" smtClean="0">
              <a:solidFill>
                <a:srgbClr val="FF0000"/>
              </a:solidFill>
              <a:latin typeface="Arial (Body)"/>
            </a:endParaRPr>
          </a:p>
          <a:p>
            <a:pPr marL="266700" indent="-266700" algn="just">
              <a:buFont typeface="Wingdings" pitchFamily="2" charset="2"/>
              <a:buChar char="ü"/>
            </a:pPr>
            <a:r>
              <a:rPr lang="vi-VN" sz="2000" dirty="0" smtClean="0">
                <a:solidFill>
                  <a:srgbClr val="FF0000"/>
                </a:solidFill>
                <a:latin typeface="Arial (Body)"/>
              </a:rPr>
              <a:t>Đối với các đơn vị còn lại thì thời điểm nhà đầu tư được quyền nhận cổ tức, lợi nhuận được xác định theo quy định của Luật doanh nghiệp, Điều lệ của doanh nghiệp và pháp luật có liên quan.</a:t>
            </a:r>
            <a:endParaRPr lang="en-US" sz="20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71</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5531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2000" dirty="0" smtClean="0">
                <a:latin typeface="Arial (Body)"/>
              </a:rPr>
              <a:t>6</a:t>
            </a:r>
            <a:r>
              <a:rPr lang="it-IT" dirty="0" smtClean="0">
                <a:latin typeface="Arial (Body)"/>
              </a:rPr>
              <a:t>. Kế toán cổ tức, lợi nhuận phải trả/được chia :</a:t>
            </a:r>
            <a:endParaRPr lang="en-US" dirty="0" smtClean="0">
              <a:latin typeface="Arial (Body)"/>
            </a:endParaRPr>
          </a:p>
          <a:p>
            <a:pPr algn="just"/>
            <a:endParaRPr lang="it-IT" dirty="0" smtClean="0">
              <a:latin typeface="Arial (Body)"/>
            </a:endParaRPr>
          </a:p>
          <a:p>
            <a:pPr algn="just"/>
            <a:r>
              <a:rPr lang="it-IT" dirty="0" smtClean="0">
                <a:latin typeface="Arial (Body)"/>
              </a:rPr>
              <a:t>6.1. Đối với cổ tức phải trả: </a:t>
            </a:r>
          </a:p>
          <a:p>
            <a:pPr algn="just"/>
            <a:endParaRPr lang="it-IT" sz="800" dirty="0" smtClean="0">
              <a:latin typeface="Arial (Body)"/>
            </a:endParaRPr>
          </a:p>
          <a:p>
            <a:pPr marL="358775" indent="-358775" algn="just"/>
            <a:r>
              <a:rPr lang="it-IT" dirty="0" smtClean="0">
                <a:solidFill>
                  <a:srgbClr val="FF0000"/>
                </a:solidFill>
                <a:latin typeface="Arial (Body)"/>
              </a:rPr>
              <a:t>a.  Về thời điểm ghi nhận: </a:t>
            </a:r>
            <a:r>
              <a:rPr lang="en-US" dirty="0" err="1" smtClean="0">
                <a:solidFill>
                  <a:srgbClr val="FF0000"/>
                </a:solidFill>
                <a:latin typeface="Arial (Body)"/>
              </a:rPr>
              <a:t>Là</a:t>
            </a:r>
            <a:r>
              <a:rPr lang="en-US" dirty="0" smtClean="0">
                <a:solidFill>
                  <a:srgbClr val="FF0000"/>
                </a:solidFill>
                <a:latin typeface="Arial (Body)"/>
              </a:rPr>
              <a:t> </a:t>
            </a:r>
            <a:r>
              <a:rPr lang="vi-VN" dirty="0" smtClean="0">
                <a:solidFill>
                  <a:srgbClr val="FF0000"/>
                </a:solidFill>
                <a:latin typeface="Arial (Body)"/>
              </a:rPr>
              <a:t>thời điểm</a:t>
            </a:r>
            <a:r>
              <a:rPr lang="it-IT" dirty="0" smtClean="0">
                <a:solidFill>
                  <a:srgbClr val="FF0000"/>
                </a:solidFill>
                <a:latin typeface="Arial (Body)"/>
              </a:rPr>
              <a:t> không có quyền từ chối chi trả cổ tức</a:t>
            </a:r>
            <a:r>
              <a:rPr lang="vi-VN" dirty="0" smtClean="0">
                <a:solidFill>
                  <a:srgbClr val="FF0000"/>
                </a:solidFill>
                <a:latin typeface="Arial (Body)"/>
              </a:rPr>
              <a:t>, lợi nhuận</a:t>
            </a:r>
            <a:r>
              <a:rPr lang="it-IT" dirty="0" smtClean="0">
                <a:solidFill>
                  <a:srgbClr val="FF0000"/>
                </a:solidFill>
                <a:latin typeface="Arial (Body)"/>
              </a:rPr>
              <a:t>:</a:t>
            </a:r>
            <a:endParaRPr lang="en-US"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latin typeface="Arial (Body)"/>
              </a:rPr>
              <a:t>Đối với </a:t>
            </a:r>
            <a:r>
              <a:rPr lang="it-IT" dirty="0" smtClean="0">
                <a:solidFill>
                  <a:srgbClr val="FF0000"/>
                </a:solidFill>
                <a:latin typeface="Arial (Body)"/>
              </a:rPr>
              <a:t>doanh nghiệp thuộc đối tượng điều chỉnh của pháp luật về chứng khoán thì </a:t>
            </a:r>
            <a:r>
              <a:rPr lang="vi-VN" dirty="0" smtClean="0">
                <a:solidFill>
                  <a:srgbClr val="FF0000"/>
                </a:solidFill>
                <a:latin typeface="Arial (Body)"/>
              </a:rPr>
              <a:t>thời điểm </a:t>
            </a:r>
            <a:r>
              <a:rPr lang="it-IT" dirty="0" smtClean="0">
                <a:solidFill>
                  <a:srgbClr val="FF0000"/>
                </a:solidFill>
                <a:latin typeface="Arial (Body)"/>
              </a:rPr>
              <a:t>bên nhận </a:t>
            </a:r>
            <a:r>
              <a:rPr lang="vi-VN" dirty="0" smtClean="0">
                <a:solidFill>
                  <a:srgbClr val="FF0000"/>
                </a:solidFill>
                <a:latin typeface="Arial (Body)"/>
              </a:rPr>
              <a:t>đầu tư </a:t>
            </a:r>
            <a:r>
              <a:rPr lang="it-IT" dirty="0" smtClean="0">
                <a:solidFill>
                  <a:srgbClr val="FF0000"/>
                </a:solidFill>
                <a:latin typeface="Arial (Body)"/>
              </a:rPr>
              <a:t>không có quyền từ chối chi trả</a:t>
            </a:r>
            <a:r>
              <a:rPr lang="vi-VN" dirty="0" smtClean="0">
                <a:solidFill>
                  <a:srgbClr val="FF0000"/>
                </a:solidFill>
                <a:latin typeface="Arial (Body)"/>
              </a:rPr>
              <a:t> cổ tức </a:t>
            </a:r>
            <a:r>
              <a:rPr lang="it-IT" dirty="0" smtClean="0">
                <a:solidFill>
                  <a:srgbClr val="FF0000"/>
                </a:solidFill>
                <a:latin typeface="Arial (Body)"/>
              </a:rPr>
              <a:t>được căn cứ theo quy định của pháp luật về chứng khoán.</a:t>
            </a:r>
            <a:endParaRPr lang="en-US" dirty="0" smtClean="0">
              <a:solidFill>
                <a:srgbClr val="FF0000"/>
              </a:solidFill>
              <a:latin typeface="Arial (Body)"/>
            </a:endParaRPr>
          </a:p>
          <a:p>
            <a:pPr marL="358775" indent="-358775" algn="just">
              <a:buFont typeface="Wingdings" pitchFamily="2" charset="2"/>
              <a:buChar char="ü"/>
            </a:pPr>
            <a:r>
              <a:rPr lang="en-US" dirty="0" smtClean="0">
                <a:solidFill>
                  <a:srgbClr val="FF0000"/>
                </a:solidFill>
                <a:latin typeface="Arial (Body)"/>
              </a:rPr>
              <a:t>Đ</a:t>
            </a:r>
            <a:r>
              <a:rPr lang="vi-VN" dirty="0" smtClean="0">
                <a:solidFill>
                  <a:srgbClr val="FF0000"/>
                </a:solidFill>
                <a:latin typeface="Arial (Body)"/>
              </a:rPr>
              <a:t>ối với các </a:t>
            </a:r>
            <a:r>
              <a:rPr lang="it-IT" dirty="0" smtClean="0">
                <a:solidFill>
                  <a:srgbClr val="FF0000"/>
                </a:solidFill>
                <a:latin typeface="Arial (Body)"/>
              </a:rPr>
              <a:t>doanh nghiệp </a:t>
            </a:r>
            <a:r>
              <a:rPr lang="vi-VN" dirty="0" smtClean="0">
                <a:solidFill>
                  <a:srgbClr val="FF0000"/>
                </a:solidFill>
                <a:latin typeface="Arial (Body)"/>
              </a:rPr>
              <a:t>còn lại thì thời điểm </a:t>
            </a:r>
            <a:r>
              <a:rPr lang="it-IT" dirty="0" smtClean="0">
                <a:solidFill>
                  <a:srgbClr val="FF0000"/>
                </a:solidFill>
                <a:latin typeface="Arial (Body)"/>
              </a:rPr>
              <a:t>bên nhận </a:t>
            </a:r>
            <a:r>
              <a:rPr lang="vi-VN" dirty="0" smtClean="0">
                <a:solidFill>
                  <a:srgbClr val="FF0000"/>
                </a:solidFill>
                <a:latin typeface="Arial (Body)"/>
              </a:rPr>
              <a:t>đầu tư </a:t>
            </a:r>
            <a:r>
              <a:rPr lang="it-IT" dirty="0" smtClean="0">
                <a:solidFill>
                  <a:srgbClr val="FF0000"/>
                </a:solidFill>
                <a:latin typeface="Arial (Body)"/>
              </a:rPr>
              <a:t>không có quyền từ chối chi trả</a:t>
            </a:r>
            <a:r>
              <a:rPr lang="vi-VN" dirty="0" smtClean="0">
                <a:solidFill>
                  <a:srgbClr val="FF0000"/>
                </a:solidFill>
                <a:latin typeface="Arial (Body)"/>
              </a:rPr>
              <a:t> cổ tức</a:t>
            </a:r>
            <a:r>
              <a:rPr lang="it-IT" dirty="0" smtClean="0">
                <a:solidFill>
                  <a:srgbClr val="FF0000"/>
                </a:solidFill>
                <a:latin typeface="Arial (Body)"/>
              </a:rPr>
              <a:t> được căn cứ theo quy định của Luật doanh nghiệp, Điều lệ của doanh nghiệp.</a:t>
            </a:r>
          </a:p>
          <a:p>
            <a:pPr algn="just">
              <a:buFontTx/>
              <a:buChar char="-"/>
            </a:pPr>
            <a:endParaRPr lang="it-IT" sz="800" dirty="0" smtClean="0">
              <a:solidFill>
                <a:srgbClr val="FF0000"/>
              </a:solidFill>
              <a:latin typeface="Arial (Body)"/>
            </a:endParaRPr>
          </a:p>
          <a:p>
            <a:pPr algn="just"/>
            <a:r>
              <a:rPr lang="it-IT" dirty="0" smtClean="0">
                <a:solidFill>
                  <a:srgbClr val="FF0000"/>
                </a:solidFill>
                <a:latin typeface="Arial (Body)"/>
              </a:rPr>
              <a:t>b.  Về nguyên tắc hạch toán</a:t>
            </a:r>
          </a:p>
          <a:p>
            <a:pPr marL="358775" indent="-358775" algn="just">
              <a:buFont typeface="Wingdings" pitchFamily="2" charset="2"/>
              <a:buChar char="ü"/>
            </a:pPr>
            <a:r>
              <a:rPr lang="en-US" dirty="0" smtClean="0">
                <a:solidFill>
                  <a:srgbClr val="FF0000"/>
                </a:solidFill>
                <a:latin typeface="Arial (Body)"/>
              </a:rPr>
              <a:t>C</a:t>
            </a:r>
            <a:r>
              <a:rPr lang="vi-VN" dirty="0" smtClean="0">
                <a:solidFill>
                  <a:srgbClr val="FF0000"/>
                </a:solidFill>
                <a:latin typeface="Arial (Body)"/>
              </a:rPr>
              <a:t>ổ tức, lợi nhuận </a:t>
            </a:r>
            <a:r>
              <a:rPr lang="en-US" dirty="0" err="1" smtClean="0">
                <a:solidFill>
                  <a:srgbClr val="FF0000"/>
                </a:solidFill>
                <a:latin typeface="Arial (Body)"/>
              </a:rPr>
              <a:t>phải</a:t>
            </a:r>
            <a:r>
              <a:rPr lang="en-US" dirty="0" smtClean="0">
                <a:solidFill>
                  <a:srgbClr val="FF0000"/>
                </a:solidFill>
                <a:latin typeface="Arial (Body)"/>
              </a:rPr>
              <a:t> </a:t>
            </a:r>
            <a:r>
              <a:rPr lang="en-US" dirty="0" err="1" smtClean="0">
                <a:solidFill>
                  <a:srgbClr val="FF0000"/>
                </a:solidFill>
                <a:latin typeface="Arial (Body)"/>
              </a:rPr>
              <a:t>trả</a:t>
            </a:r>
            <a:r>
              <a:rPr lang="vi-VN" dirty="0" smtClean="0">
                <a:solidFill>
                  <a:srgbClr val="FF0000"/>
                </a:solidFill>
                <a:latin typeface="Arial (Body)"/>
              </a:rPr>
              <a:t> bằng tiền hoặc bằng tài sản phi tiền tệ thì ghi giảm </a:t>
            </a:r>
            <a:r>
              <a:rPr lang="en-US" dirty="0" smtClean="0">
                <a:solidFill>
                  <a:srgbClr val="FF0000"/>
                </a:solidFill>
                <a:latin typeface="Arial (Body)"/>
              </a:rPr>
              <a:t>LNSTCPP</a:t>
            </a:r>
            <a:r>
              <a:rPr lang="vi-VN" dirty="0" smtClean="0">
                <a:solidFill>
                  <a:srgbClr val="FF0000"/>
                </a:solidFill>
                <a:latin typeface="Arial (Body)"/>
              </a:rPr>
              <a:t> và ghi tăng khoản phải trả về cổ tức, lợi nhuận.</a:t>
            </a:r>
            <a:endParaRPr lang="en-US" dirty="0" smtClean="0">
              <a:solidFill>
                <a:srgbClr val="FF0000"/>
              </a:solidFill>
              <a:latin typeface="Arial (Body)"/>
            </a:endParaRPr>
          </a:p>
          <a:p>
            <a:pPr marL="358775" indent="-358775" algn="just">
              <a:buFont typeface="Wingdings" pitchFamily="2" charset="2"/>
              <a:buChar char="ü"/>
            </a:pPr>
            <a:r>
              <a:rPr lang="en-US" dirty="0" smtClean="0">
                <a:solidFill>
                  <a:srgbClr val="FF0000"/>
                </a:solidFill>
                <a:latin typeface="Arial (Body)"/>
              </a:rPr>
              <a:t>P</a:t>
            </a:r>
            <a:r>
              <a:rPr lang="nl-NL" dirty="0" smtClean="0">
                <a:solidFill>
                  <a:srgbClr val="FF0000"/>
                </a:solidFill>
                <a:latin typeface="Arial (Body)"/>
              </a:rPr>
              <a:t>hát hành cổ phiếu để trả cổ tức hoặc các trường hợp tương tự thì ghi giảm LNSTCPP hoặc các</a:t>
            </a:r>
            <a:r>
              <a:rPr lang="vi-VN" dirty="0" smtClean="0">
                <a:solidFill>
                  <a:srgbClr val="FF0000"/>
                </a:solidFill>
                <a:latin typeface="Arial (Body)"/>
              </a:rPr>
              <a:t> nguồn thuộc </a:t>
            </a:r>
            <a:r>
              <a:rPr lang="en-US" dirty="0" smtClean="0">
                <a:solidFill>
                  <a:srgbClr val="FF0000"/>
                </a:solidFill>
                <a:latin typeface="Arial (Body)"/>
              </a:rPr>
              <a:t>VCSH </a:t>
            </a:r>
            <a:r>
              <a:rPr lang="vi-VN" dirty="0" smtClean="0">
                <a:solidFill>
                  <a:srgbClr val="FF0000"/>
                </a:solidFill>
                <a:latin typeface="Arial (Body)"/>
              </a:rPr>
              <a:t>và</a:t>
            </a:r>
            <a:r>
              <a:rPr lang="nl-NL" dirty="0" smtClean="0">
                <a:solidFill>
                  <a:srgbClr val="FF0000"/>
                </a:solidFill>
                <a:latin typeface="Arial (Body)"/>
              </a:rPr>
              <a:t> ghi tăng vốn khác khi </a:t>
            </a:r>
            <a:r>
              <a:rPr lang="vi-VN" dirty="0" smtClean="0">
                <a:solidFill>
                  <a:srgbClr val="FF0000"/>
                </a:solidFill>
                <a:latin typeface="Arial (Body)"/>
              </a:rPr>
              <a:t>phát hành cổ phiếu, phân phối lợi nhuận. </a:t>
            </a:r>
            <a:r>
              <a:rPr lang="nl-NL" dirty="0" smtClean="0">
                <a:solidFill>
                  <a:srgbClr val="FF0000"/>
                </a:solidFill>
                <a:latin typeface="Arial (Body)"/>
              </a:rPr>
              <a:t>Khi được cấp </a:t>
            </a:r>
            <a:r>
              <a:rPr lang="vi-VN" dirty="0" smtClean="0">
                <a:solidFill>
                  <a:srgbClr val="FF0000"/>
                </a:solidFill>
                <a:latin typeface="Arial (Body)"/>
              </a:rPr>
              <a:t>Giấy chứng nhận đăng ký doanh nghiệp</a:t>
            </a:r>
            <a:r>
              <a:rPr lang="en-US" dirty="0" smtClean="0">
                <a:solidFill>
                  <a:srgbClr val="FF0000"/>
                </a:solidFill>
                <a:latin typeface="Arial (Body)"/>
              </a:rPr>
              <a:t> </a:t>
            </a:r>
            <a:r>
              <a:rPr lang="en-US" dirty="0" err="1" smtClean="0">
                <a:solidFill>
                  <a:srgbClr val="FF0000"/>
                </a:solidFill>
                <a:latin typeface="Arial (Body)"/>
              </a:rPr>
              <a:t>thì</a:t>
            </a:r>
            <a:r>
              <a:rPr lang="vi-VN" dirty="0" smtClean="0">
                <a:solidFill>
                  <a:srgbClr val="FF0000"/>
                </a:solidFill>
                <a:latin typeface="Arial (Body)"/>
              </a:rPr>
              <a:t> ghi giảm vốn khác và ghi tăng vốn góp của chủ sở hữu.</a:t>
            </a: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72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2014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it-IT" dirty="0" smtClean="0">
              <a:latin typeface="Arial (Body)"/>
            </a:endParaRPr>
          </a:p>
          <a:p>
            <a:pPr algn="just"/>
            <a:r>
              <a:rPr lang="it-IT" dirty="0" smtClean="0">
                <a:latin typeface="Arial (Body)"/>
              </a:rPr>
              <a:t>6.2. Đối với cổ tức phải thu: </a:t>
            </a:r>
          </a:p>
          <a:p>
            <a:pPr algn="just"/>
            <a:endParaRPr lang="it-IT" sz="800" dirty="0" smtClean="0">
              <a:latin typeface="Arial (Body)"/>
            </a:endParaRPr>
          </a:p>
          <a:p>
            <a:pPr marL="266700" indent="-266700" algn="just"/>
            <a:r>
              <a:rPr lang="nl-NL" dirty="0" smtClean="0">
                <a:latin typeface="Arial (Body)"/>
              </a:rPr>
              <a:t>a) Cổ tức, lợi nhuận bằng tiền: Thời điểm </a:t>
            </a:r>
            <a:r>
              <a:rPr lang="vi-VN" dirty="0" smtClean="0">
                <a:latin typeface="Arial (Body)"/>
              </a:rPr>
              <a:t>ghi nhận khoản phải thu về cổ tức</a:t>
            </a:r>
            <a:r>
              <a:rPr lang="nl-NL" dirty="0" smtClean="0">
                <a:latin typeface="Arial (Body)"/>
              </a:rPr>
              <a:t> bằng tiền là </a:t>
            </a:r>
            <a:r>
              <a:rPr lang="nl-NL" dirty="0" smtClean="0">
                <a:solidFill>
                  <a:srgbClr val="FF0000"/>
                </a:solidFill>
                <a:latin typeface="Arial (Body)"/>
              </a:rPr>
              <a:t>ngày đăng ký cuối cùng trên thị trường chứng khoán </a:t>
            </a:r>
            <a:r>
              <a:rPr lang="vi-VN" dirty="0" smtClean="0">
                <a:latin typeface="Arial (Body)"/>
              </a:rPr>
              <a:t>hoặc</a:t>
            </a:r>
            <a:r>
              <a:rPr lang="nl-NL" dirty="0" smtClean="0">
                <a:latin typeface="Arial (Body)"/>
              </a:rPr>
              <a:t> tại ngày được quyền nhận cổ tức, lợi nhuận</a:t>
            </a:r>
            <a:r>
              <a:rPr lang="vi-VN" dirty="0" smtClean="0">
                <a:latin typeface="Arial (Body)"/>
              </a:rPr>
              <a:t> (</a:t>
            </a:r>
            <a:r>
              <a:rPr lang="en-US" dirty="0" err="1" smtClean="0">
                <a:latin typeface="Arial (Body)"/>
              </a:rPr>
              <a:t>nếu</a:t>
            </a:r>
            <a:r>
              <a:rPr lang="en-US" dirty="0" smtClean="0">
                <a:latin typeface="Arial (Body)"/>
              </a:rPr>
              <a:t> </a:t>
            </a:r>
            <a:r>
              <a:rPr lang="en-US" dirty="0" err="1" smtClean="0">
                <a:latin typeface="Arial (Body)"/>
              </a:rPr>
              <a:t>không</a:t>
            </a:r>
            <a:r>
              <a:rPr lang="en-US" dirty="0" smtClean="0">
                <a:latin typeface="Arial (Body)"/>
              </a:rPr>
              <a:t> </a:t>
            </a:r>
            <a:r>
              <a:rPr lang="en-US" dirty="0" err="1" smtClean="0">
                <a:latin typeface="Arial (Body)"/>
              </a:rPr>
              <a:t>giao</a:t>
            </a:r>
            <a:r>
              <a:rPr lang="en-US" dirty="0" smtClean="0">
                <a:latin typeface="Arial (Body)"/>
              </a:rPr>
              <a:t> </a:t>
            </a:r>
            <a:r>
              <a:rPr lang="en-US" dirty="0" err="1" smtClean="0">
                <a:latin typeface="Arial (Body)"/>
              </a:rPr>
              <a:t>dịch</a:t>
            </a:r>
            <a:r>
              <a:rPr lang="en-US" dirty="0" smtClean="0">
                <a:latin typeface="Arial (Body)"/>
              </a:rPr>
              <a:t> </a:t>
            </a:r>
            <a:r>
              <a:rPr lang="en-US" dirty="0" err="1" smtClean="0">
                <a:latin typeface="Arial (Body)"/>
              </a:rPr>
              <a:t>trên</a:t>
            </a:r>
            <a:r>
              <a:rPr lang="en-US" dirty="0" smtClean="0">
                <a:latin typeface="Arial (Body)"/>
              </a:rPr>
              <a:t> thị </a:t>
            </a:r>
            <a:r>
              <a:rPr lang="en-US" dirty="0" err="1" smtClean="0">
                <a:latin typeface="Arial (Body)"/>
              </a:rPr>
              <a:t>trường</a:t>
            </a:r>
            <a:r>
              <a:rPr lang="en-US" dirty="0" smtClean="0">
                <a:latin typeface="Arial (Body)"/>
              </a:rPr>
              <a:t> </a:t>
            </a:r>
            <a:r>
              <a:rPr lang="en-US" dirty="0" err="1" smtClean="0">
                <a:latin typeface="Arial (Body)"/>
              </a:rPr>
              <a:t>chứng</a:t>
            </a:r>
            <a:r>
              <a:rPr lang="en-US" dirty="0" smtClean="0">
                <a:latin typeface="Arial (Body)"/>
              </a:rPr>
              <a:t> </a:t>
            </a:r>
            <a:r>
              <a:rPr lang="en-US" dirty="0" err="1" smtClean="0">
                <a:latin typeface="Arial (Body)"/>
              </a:rPr>
              <a:t>khoán</a:t>
            </a:r>
            <a:r>
              <a:rPr lang="vi-VN" dirty="0" smtClean="0">
                <a:latin typeface="Arial (Body)"/>
              </a:rPr>
              <a:t>)</a:t>
            </a:r>
            <a:r>
              <a:rPr lang="nl-NL" dirty="0" smtClean="0">
                <a:latin typeface="Arial (Body)"/>
              </a:rPr>
              <a:t>:</a:t>
            </a:r>
            <a:endParaRPr lang="en-US" dirty="0" smtClean="0">
              <a:latin typeface="Arial (Body)"/>
            </a:endParaRPr>
          </a:p>
          <a:p>
            <a:pPr marL="266700" indent="-266700" algn="just">
              <a:buFont typeface="Wingdings" pitchFamily="2" charset="2"/>
              <a:buChar char="ü"/>
            </a:pPr>
            <a:r>
              <a:rPr lang="it-IT" dirty="0" smtClean="0">
                <a:latin typeface="Arial (Body)"/>
              </a:rPr>
              <a:t>Cổ tức, lợi nhuận được chia bằng tiền cho giai đoạn sau ngày đầu tư được hạch toán vào doanh thu hoạt động tài chính;</a:t>
            </a:r>
            <a:endParaRPr lang="en-US" dirty="0" smtClean="0">
              <a:latin typeface="Arial (Body)"/>
            </a:endParaRPr>
          </a:p>
          <a:p>
            <a:pPr marL="266700" indent="-266700" algn="just">
              <a:buFont typeface="Wingdings" pitchFamily="2" charset="2"/>
              <a:buChar char="ü"/>
            </a:pPr>
            <a:r>
              <a:rPr lang="it-IT" dirty="0" smtClean="0">
                <a:latin typeface="Arial (Body)"/>
              </a:rPr>
              <a:t>C</a:t>
            </a:r>
            <a:r>
              <a:rPr lang="vi-VN" dirty="0" smtClean="0">
                <a:latin typeface="Arial (Body)"/>
              </a:rPr>
              <a:t>ổ tức, lợi nhuận được </a:t>
            </a:r>
            <a:r>
              <a:rPr lang="it-IT" dirty="0" smtClean="0">
                <a:latin typeface="Arial (Body)"/>
              </a:rPr>
              <a:t>chia cho giai đoạn trước ngày đầu tư không được hạch toán vào doanh thu hoạt động tài chính mà hạch toán giảm giá trị khoản đầu tư</a:t>
            </a:r>
            <a:r>
              <a:rPr lang="vi-VN" dirty="0" smtClean="0">
                <a:latin typeface="Arial (Body)"/>
              </a:rPr>
              <a:t>.</a:t>
            </a:r>
            <a:endParaRPr lang="en-US" dirty="0" smtClean="0">
              <a:latin typeface="Arial (Body)"/>
            </a:endParaRPr>
          </a:p>
          <a:p>
            <a:pPr algn="just"/>
            <a:endParaRPr lang="en-US" dirty="0" smtClean="0">
              <a:latin typeface="Arial (Body)"/>
            </a:endParaRPr>
          </a:p>
          <a:p>
            <a:pPr marL="266700" indent="-266700" algn="just"/>
            <a:r>
              <a:rPr lang="vi-VN" dirty="0" smtClean="0">
                <a:latin typeface="Arial (Body)"/>
              </a:rPr>
              <a:t>b) </a:t>
            </a:r>
            <a:r>
              <a:rPr lang="en-US" dirty="0" err="1" smtClean="0">
                <a:latin typeface="Arial (Body)"/>
              </a:rPr>
              <a:t>Đối</a:t>
            </a:r>
            <a:r>
              <a:rPr lang="en-US" dirty="0" smtClean="0">
                <a:latin typeface="Arial (Body)"/>
              </a:rPr>
              <a:t> </a:t>
            </a:r>
            <a:r>
              <a:rPr lang="en-US" dirty="0" err="1" smtClean="0">
                <a:latin typeface="Arial (Body)"/>
              </a:rPr>
              <a:t>với</a:t>
            </a:r>
            <a:r>
              <a:rPr lang="en-US" dirty="0" smtClean="0">
                <a:latin typeface="Arial (Body)"/>
              </a:rPr>
              <a:t> c</a:t>
            </a:r>
            <a:r>
              <a:rPr lang="nl-NL" dirty="0" smtClean="0">
                <a:latin typeface="Arial (Body)"/>
              </a:rPr>
              <a:t>ổ tức bằng cổ phiếu hoặc  các trường hợp tương tự: Nhà đầu tư chỉ theo dõi số lượng cổ phiếu trên thuyết minh BCTC, </a:t>
            </a:r>
            <a:r>
              <a:rPr lang="vi-VN" dirty="0" smtClean="0">
                <a:latin typeface="Arial (Body)"/>
              </a:rPr>
              <a:t>không ghi nhận tăng giá trị khoản đầu tư vào doanh thu hoạt động tài chính.</a:t>
            </a:r>
            <a:endParaRPr lang="en-US" dirty="0" smtClean="0">
              <a:latin typeface="Arial (Body)"/>
            </a:endParaRPr>
          </a:p>
          <a:p>
            <a:pPr algn="just"/>
            <a:endParaRPr lang="en-US" dirty="0" smtClean="0">
              <a:latin typeface="Arial (Body)"/>
            </a:endParaRPr>
          </a:p>
          <a:p>
            <a:pPr algn="just"/>
            <a:r>
              <a:rPr lang="nl-NL" dirty="0" smtClean="0">
                <a:latin typeface="Arial (Body)"/>
              </a:rPr>
              <a:t>Đối với nhà đầu tư là DNNN, việc kế toán các khoản cổ tức, lợi nhuận được chia bằng cổ phiếu nếu có quy định khác với nguyên tắc trên thì thực hiện theo quy định của pháp luật đối với DNNN.</a:t>
            </a:r>
            <a:endParaRPr lang="en-US"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73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5531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it-IT" dirty="0" smtClean="0">
              <a:latin typeface="Arial (Body)"/>
            </a:endParaRPr>
          </a:p>
          <a:p>
            <a:pPr marL="266700" indent="-266700" algn="just"/>
            <a:r>
              <a:rPr lang="en-US" dirty="0" smtClean="0">
                <a:latin typeface="Arial (Body)"/>
              </a:rPr>
              <a:t>7. </a:t>
            </a:r>
            <a:r>
              <a:rPr lang="vi-VN" dirty="0" smtClean="0">
                <a:latin typeface="Arial (Body)"/>
              </a:rPr>
              <a:t>Giá vốn các khoản đầu tư tài chính khi thanh lý, nhượng bán được xác định theo phương pháp bình quân gia quyền. Khi thanh lý, nhượng bán, thu hồi vốn góp vào công ty con, công ty liên doanh, liên kết, căn cứ vào giá trị tài sản thu hồi được, doanh nghiệp ghi giảm giá trị ghi sổ của khoản đầu tư. Phần chênh lệch giữa </a:t>
            </a:r>
            <a:r>
              <a:rPr lang="en-US" dirty="0" smtClean="0">
                <a:latin typeface="Arial (Body)"/>
              </a:rPr>
              <a:t>FV </a:t>
            </a:r>
            <a:r>
              <a:rPr lang="vi-VN" dirty="0" smtClean="0">
                <a:latin typeface="Arial (Body)"/>
              </a:rPr>
              <a:t>của tài sản thu hồi được so với </a:t>
            </a:r>
            <a:r>
              <a:rPr lang="en-US" dirty="0" smtClean="0">
                <a:latin typeface="Arial (Body)"/>
              </a:rPr>
              <a:t>NBV</a:t>
            </a:r>
            <a:r>
              <a:rPr lang="vi-VN" dirty="0" smtClean="0">
                <a:latin typeface="Arial (Body)"/>
              </a:rPr>
              <a:t> của khoản đầu tư được ghi nhận là doanh thu hoạt động tài chính hoặc chi phí tài chính.</a:t>
            </a:r>
            <a:endParaRPr lang="en-US" dirty="0" smtClean="0">
              <a:latin typeface="Arial (Body)"/>
            </a:endParaRPr>
          </a:p>
          <a:p>
            <a:pPr marL="266700" indent="-266700" algn="just"/>
            <a:endParaRPr lang="en-US" dirty="0" smtClean="0">
              <a:latin typeface="Arial (Body)"/>
            </a:endParaRPr>
          </a:p>
          <a:p>
            <a:pPr marL="266700" indent="-266700" algn="just"/>
            <a:r>
              <a:rPr lang="en-US" dirty="0" smtClean="0">
                <a:latin typeface="Arial (Body)"/>
              </a:rPr>
              <a:t>8</a:t>
            </a:r>
            <a:r>
              <a:rPr lang="vi-VN" dirty="0" smtClean="0">
                <a:latin typeface="Arial (Body)"/>
              </a:rPr>
              <a:t>. </a:t>
            </a:r>
            <a:r>
              <a:rPr lang="en-US" dirty="0" smtClean="0">
                <a:latin typeface="Arial (Body)"/>
              </a:rPr>
              <a:t>K</a:t>
            </a:r>
            <a:r>
              <a:rPr lang="vi-VN" dirty="0" smtClean="0">
                <a:latin typeface="Arial (Body)"/>
              </a:rPr>
              <a:t>hông được phân loại lại khoản đầu tư vào công ty con, công ty liên doanh, liên kết thành chứng khoán kinh doanh trừ khi đã thực sự thanh lý, nhượng bán khoản đầu tư, dẫn đến mất quyền kiểm soát đối với công ty con, mất quyền đồng kiểm soát đối với công ty liên doanh và không còn ảnh hưởng đáng kể đối với công ty liên kết.</a:t>
            </a:r>
            <a:endParaRPr lang="en-US" dirty="0" smtClean="0">
              <a:latin typeface="Arial (Body)"/>
            </a:endParaRPr>
          </a:p>
          <a:p>
            <a:pPr marL="266700" indent="-266700" algn="just"/>
            <a:endParaRPr lang="en-US" dirty="0" smtClean="0">
              <a:latin typeface="Arial (Body)"/>
            </a:endParaRPr>
          </a:p>
          <a:p>
            <a:pPr marL="266700" indent="-266700" algn="just"/>
            <a:r>
              <a:rPr lang="en-US" dirty="0" smtClean="0">
                <a:latin typeface="Arial (Body)"/>
              </a:rPr>
              <a:t>9</a:t>
            </a:r>
            <a:r>
              <a:rPr lang="vi-VN" dirty="0" smtClean="0">
                <a:latin typeface="Arial (Body)"/>
              </a:rPr>
              <a:t>. Trường hợp quyền kiểm soát, đồng kiểm soát, ảnh hưởng đáng kể là tạm thời thì phải được xác định tại thời điểm ghi nhận ban đầu khoản đầu tư. Trong trường hợp này, doanh nghiệp ghi nhận khoản đầu tư là đầu tư góp vốn vào đơn vị khác hoặc chứng khoán kinh doanh, không ghi nhận khoản đầu tư vào công ty con, công ty liên doanh, liên kết. </a:t>
            </a:r>
            <a:endParaRPr lang="en-US"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74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44764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400" b="1" dirty="0" smtClean="0">
                <a:latin typeface="Arial (Body)"/>
              </a:rPr>
              <a:t>Đầu tư vào công ty con</a:t>
            </a:r>
          </a:p>
          <a:p>
            <a:pPr marL="266700" indent="-266700" algn="just"/>
            <a:endParaRPr lang="en-US" dirty="0" smtClean="0">
              <a:latin typeface="Arial (Body)"/>
            </a:endParaRPr>
          </a:p>
          <a:p>
            <a:endParaRPr lang="en-US" sz="800" dirty="0" smtClean="0">
              <a:latin typeface="Arial (Body)"/>
            </a:endParaRPr>
          </a:p>
          <a:p>
            <a:pPr algn="just"/>
            <a:r>
              <a:rPr lang="it-IT" sz="1600" dirty="0" smtClean="0">
                <a:latin typeface="Arial (Body)"/>
              </a:rPr>
              <a:t>1. Cho</a:t>
            </a:r>
            <a:r>
              <a:rPr lang="vi-VN" sz="1600" dirty="0" smtClean="0">
                <a:latin typeface="Arial (Body)"/>
              </a:rPr>
              <a:t> mục đích lập Báo cáo tài chính</a:t>
            </a:r>
            <a:r>
              <a:rPr lang="en-US" sz="1600" dirty="0" smtClean="0">
                <a:latin typeface="Arial (Body)"/>
              </a:rPr>
              <a:t>:</a:t>
            </a:r>
          </a:p>
          <a:p>
            <a:pPr marL="266700" indent="-266700" algn="just"/>
            <a:r>
              <a:rPr lang="it-IT" sz="1600" dirty="0" smtClean="0">
                <a:latin typeface="Arial (Body)"/>
              </a:rPr>
              <a:t>a. Công ty con là công ty do nhà đầu tư nắm giữ trên 50% quyền biểu quyết và có quyền chi phối chính sách tài chính, chính sách hoạt động. </a:t>
            </a:r>
          </a:p>
          <a:p>
            <a:pPr marL="266700" indent="-266700" algn="just"/>
            <a:r>
              <a:rPr lang="it-IT" sz="1600" dirty="0" smtClean="0">
                <a:latin typeface="Arial (Body)"/>
              </a:rPr>
              <a:t>b.  </a:t>
            </a:r>
            <a:r>
              <a:rPr lang="vi-VN" sz="1600" dirty="0" smtClean="0">
                <a:latin typeface="Arial (Body)"/>
              </a:rPr>
              <a:t>Việc </a:t>
            </a:r>
            <a:r>
              <a:rPr lang="en-US" sz="1600" dirty="0" err="1" smtClean="0">
                <a:latin typeface="Arial (Body)"/>
              </a:rPr>
              <a:t>công</a:t>
            </a:r>
            <a:r>
              <a:rPr lang="en-US" sz="1600" dirty="0" smtClean="0">
                <a:latin typeface="Arial (Body)"/>
              </a:rPr>
              <a:t> ty </a:t>
            </a:r>
            <a:r>
              <a:rPr lang="en-US" sz="1600" dirty="0" err="1" smtClean="0">
                <a:latin typeface="Arial (Body)"/>
              </a:rPr>
              <a:t>mẹ</a:t>
            </a:r>
            <a:r>
              <a:rPr lang="en-US" sz="1600" dirty="0" smtClean="0">
                <a:latin typeface="Arial (Body)"/>
              </a:rPr>
              <a:t> </a:t>
            </a:r>
            <a:r>
              <a:rPr lang="vi-VN" sz="1600" dirty="0" smtClean="0"/>
              <a:t>có ý định thanh lý công ty con trong tương lai không được coi là công ty mẹ có quyền kiểm soát tạm thời đối với công ty con.</a:t>
            </a:r>
            <a:r>
              <a:rPr lang="it-IT" sz="1600" dirty="0" smtClean="0"/>
              <a:t> </a:t>
            </a:r>
            <a:endParaRPr lang="en-US" sz="1600" dirty="0" smtClean="0"/>
          </a:p>
          <a:p>
            <a:pPr marL="266700" indent="-266700" algn="just"/>
            <a:r>
              <a:rPr lang="it-IT" sz="1600" dirty="0" smtClean="0">
                <a:latin typeface="Arial (Body)"/>
              </a:rPr>
              <a:t>c. Trường hợp nhà đầu tư tạm thời nắm giữ trên 50% quyền biểu quyết tại đơn vị nhưng không dự định thực thi quyền biểu quyết do mục đích đầu tư là mua - bán công cụ vốn để kiếm lời (quyền kiểm soát chỉ là tạm thời) thì không hạch toán khoản đầu tư vào tài khoản này mà hạch toán là chứng</a:t>
            </a:r>
            <a:r>
              <a:rPr lang="vi-VN" sz="1600" dirty="0" smtClean="0">
                <a:latin typeface="Arial (Body)"/>
              </a:rPr>
              <a:t> khoán kinh doanh</a:t>
            </a:r>
            <a:r>
              <a:rPr lang="it-IT" sz="1600" dirty="0" smtClean="0">
                <a:latin typeface="Arial (Body)"/>
              </a:rPr>
              <a:t>.</a:t>
            </a:r>
            <a:endParaRPr lang="en-US" sz="1600" dirty="0" smtClean="0">
              <a:latin typeface="Arial (Body)"/>
            </a:endParaRPr>
          </a:p>
          <a:p>
            <a:pPr marL="266700" indent="-266700" algn="just"/>
            <a:r>
              <a:rPr lang="en-US" sz="1600" dirty="0" smtClean="0">
                <a:latin typeface="Arial (Body)"/>
              </a:rPr>
              <a:t>d. K</a:t>
            </a:r>
            <a:r>
              <a:rPr lang="it-IT" sz="1600" dirty="0" smtClean="0">
                <a:latin typeface="Arial (Body)"/>
              </a:rPr>
              <a:t>hi</a:t>
            </a:r>
            <a:r>
              <a:rPr lang="vi-VN" sz="1600" dirty="0" smtClean="0">
                <a:latin typeface="Arial (Body)"/>
              </a:rPr>
              <a:t> </a:t>
            </a:r>
            <a:r>
              <a:rPr lang="it-IT" sz="1600" dirty="0" smtClean="0">
                <a:latin typeface="Arial (Body)"/>
              </a:rPr>
              <a:t>nắm giữ ít hơn 50% quyền biểu quyết nhưng có thỏa thuận khác</a:t>
            </a:r>
            <a:r>
              <a:rPr lang="vi-VN" sz="1600" dirty="0" smtClean="0">
                <a:latin typeface="Arial (Body)"/>
              </a:rPr>
              <a:t> sau đây thì </a:t>
            </a:r>
            <a:r>
              <a:rPr lang="it-IT" sz="1600" dirty="0" smtClean="0">
                <a:latin typeface="Arial (Body)"/>
              </a:rPr>
              <a:t>khoản đầu tư vẫn được hạch toán là Đầu tư vào công ty con</a:t>
            </a:r>
            <a:r>
              <a:rPr lang="vi-VN" sz="1600" dirty="0" smtClean="0">
                <a:latin typeface="Arial (Body)"/>
              </a:rPr>
              <a:t>:</a:t>
            </a:r>
            <a:endParaRPr lang="en-US" sz="1600" dirty="0" smtClean="0">
              <a:latin typeface="Arial (Body)"/>
            </a:endParaRPr>
          </a:p>
          <a:p>
            <a:pPr marL="266700" indent="-266700" algn="just">
              <a:buFont typeface="Wingdings" pitchFamily="2" charset="2"/>
              <a:buChar char="ü"/>
            </a:pPr>
            <a:r>
              <a:rPr lang="it-IT" sz="1600" dirty="0" smtClean="0">
                <a:latin typeface="Arial (Body)"/>
              </a:rPr>
              <a:t>Các nhà đầu tư khác thoả thuận dành cho nhà</a:t>
            </a:r>
            <a:r>
              <a:rPr lang="vi-VN" sz="1600" dirty="0" smtClean="0">
                <a:latin typeface="Arial (Body)"/>
              </a:rPr>
              <a:t> đầu tư</a:t>
            </a:r>
            <a:r>
              <a:rPr lang="it-IT" sz="1600" dirty="0" smtClean="0">
                <a:latin typeface="Arial (Body)"/>
              </a:rPr>
              <a:t> hơn 50% quyền biểu quyết;</a:t>
            </a:r>
            <a:endParaRPr lang="en-US" sz="1600" dirty="0" smtClean="0">
              <a:latin typeface="Arial (Body)"/>
            </a:endParaRPr>
          </a:p>
          <a:p>
            <a:pPr marL="266700" indent="-266700" algn="just">
              <a:buFont typeface="Wingdings" pitchFamily="2" charset="2"/>
              <a:buChar char="ü"/>
            </a:pPr>
            <a:r>
              <a:rPr lang="it-IT" sz="1600" dirty="0" smtClean="0">
                <a:latin typeface="Arial (Body)"/>
              </a:rPr>
              <a:t>Nhà</a:t>
            </a:r>
            <a:r>
              <a:rPr lang="vi-VN" sz="1600" dirty="0" smtClean="0">
                <a:latin typeface="Arial (Body)"/>
              </a:rPr>
              <a:t> đầu tư </a:t>
            </a:r>
            <a:r>
              <a:rPr lang="it-IT" sz="1600" dirty="0" smtClean="0">
                <a:latin typeface="Arial (Body)"/>
              </a:rPr>
              <a:t>có quyền chi phối các chính sách tài chính và hoạt động theo quy chế thoả thuận;</a:t>
            </a:r>
            <a:endParaRPr lang="en-US" sz="1600" dirty="0" smtClean="0">
              <a:latin typeface="Arial (Body)"/>
            </a:endParaRPr>
          </a:p>
          <a:p>
            <a:pPr marL="266700" indent="-266700" algn="just">
              <a:buFont typeface="Wingdings" pitchFamily="2" charset="2"/>
              <a:buChar char="ü"/>
            </a:pPr>
            <a:r>
              <a:rPr lang="it-IT" sz="1600" dirty="0" smtClean="0">
                <a:latin typeface="Arial (Body)"/>
              </a:rPr>
              <a:t>Nhà</a:t>
            </a:r>
            <a:r>
              <a:rPr lang="vi-VN" sz="1600" dirty="0" smtClean="0">
                <a:latin typeface="Arial (Body)"/>
              </a:rPr>
              <a:t> đầu tư </a:t>
            </a:r>
            <a:r>
              <a:rPr lang="it-IT" sz="1600" dirty="0" smtClean="0">
                <a:latin typeface="Arial (Body)"/>
              </a:rPr>
              <a:t>có quyền bổ nhiệm hoặc bãi miễn đa số các thành viên Hội đồng quản trị hoặc cấp quản lý tương đương;</a:t>
            </a:r>
            <a:endParaRPr lang="en-US" sz="1600" dirty="0" smtClean="0">
              <a:latin typeface="Arial (Body)"/>
            </a:endParaRPr>
          </a:p>
          <a:p>
            <a:pPr marL="266700" indent="-266700" algn="just">
              <a:buFont typeface="Wingdings" pitchFamily="2" charset="2"/>
              <a:buChar char="ü"/>
            </a:pPr>
            <a:r>
              <a:rPr lang="it-IT" sz="1600" dirty="0" smtClean="0">
                <a:latin typeface="Arial (Body)"/>
              </a:rPr>
              <a:t>Nhà</a:t>
            </a:r>
            <a:r>
              <a:rPr lang="vi-VN" sz="1600" dirty="0" smtClean="0">
                <a:latin typeface="Arial (Body)"/>
              </a:rPr>
              <a:t> đầu tư </a:t>
            </a:r>
            <a:r>
              <a:rPr lang="it-IT" sz="1600" dirty="0" smtClean="0">
                <a:latin typeface="Arial (Body)"/>
              </a:rPr>
              <a:t>có quyền bỏ đa số phiếu tại các cuộc họp của Hội đồng quản trị hoặc cấp quản lý tương đương.</a:t>
            </a:r>
            <a:endParaRPr lang="en-US" sz="1600"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75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5531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r>
              <a:rPr lang="it-IT" dirty="0" smtClean="0">
                <a:latin typeface="Arial (Body)"/>
              </a:rPr>
              <a:t>2. Nhà đầu tư có thể không có quyền chi phối hoặc kiểm soát ngay cả khi nhà đầu tư nắm giữ phần lớn quyền biểu quyết đối với bên được đầu tư đó nếu các quyền biểu quyết đó không có ý nghĩa thực chất. </a:t>
            </a:r>
          </a:p>
          <a:p>
            <a:pPr marL="266700" indent="-266700" algn="just"/>
            <a:endParaRPr lang="it-IT" dirty="0" smtClean="0">
              <a:latin typeface="Arial (Body)"/>
            </a:endParaRPr>
          </a:p>
          <a:p>
            <a:pPr marL="266700" indent="-266700" algn="just"/>
            <a:r>
              <a:rPr lang="it-IT" dirty="0" smtClean="0">
                <a:latin typeface="Arial (Body)"/>
              </a:rPr>
              <a:t>    Ví dụ, một nhà đầu tư nắm giữ hơn một nửa quyền biểu quyết tại một bên được đầu tư có thể không còn quyền chi phối hoặc kiểm soát đối với bên được đầu tư đó nếu các hoạt động liên quan của bên được đầu tư đó chịu sự điều hành, giám sát của Chính phủ, tòa án, cơ quan quản lý, quản tài viên hoặc các bên khác (ví dụ sau khi cơ quan có thẩm quyền có quyết định mở thủ tục phá sản đối với bên được đầu tư đó,…). Trong các trường hợp này, doanh nghiệp phải căn cứ vào tình hình thực tế để xem xét, đánh giá về việc nhà đầu tư thực chất có còn quyền chi phối hoặc kiểm soát đối với bên được đầu tư nữa hay không. </a:t>
            </a:r>
            <a:endParaRPr lang="en-US" dirty="0" smtClean="0">
              <a:latin typeface="Arial (Body)"/>
            </a:endParaRPr>
          </a:p>
          <a:p>
            <a:pPr marL="266700" indent="-266700" algn="just"/>
            <a:endParaRPr lang="en-US" dirty="0" smtClean="0">
              <a:latin typeface="Arial (Body)"/>
            </a:endParaRPr>
          </a:p>
          <a:p>
            <a:pPr marL="266700" indent="-266700" algn="just"/>
            <a:r>
              <a:rPr lang="en-US" dirty="0" smtClean="0">
                <a:latin typeface="Arial (Body)"/>
              </a:rPr>
              <a:t>3</a:t>
            </a:r>
            <a:r>
              <a:rPr lang="vi-VN" dirty="0" smtClean="0">
                <a:latin typeface="Arial (Body)"/>
              </a:rPr>
              <a:t>. </a:t>
            </a:r>
            <a:r>
              <a:rPr lang="it-IT" dirty="0" smtClean="0">
                <a:latin typeface="Arial (Body)"/>
              </a:rPr>
              <a:t>Trường hợp mua khoản đầu tư vào công ty con trong giao dịch hợp nhất kinh doanh, bên mua phải xác định ngày mua, giá phí khoản đầu tư và thực hiện các thủ tục</a:t>
            </a:r>
            <a:r>
              <a:rPr lang="vi-VN" dirty="0" smtClean="0">
                <a:latin typeface="Arial (Body)"/>
              </a:rPr>
              <a:t> ghi sổ</a:t>
            </a:r>
            <a:r>
              <a:rPr lang="it-IT" dirty="0" smtClean="0">
                <a:latin typeface="Arial (Body)"/>
              </a:rPr>
              <a:t> kế toán theo đúng quy định của Chuẩn mực kế toán Việt Nam số 11 - Hợp nhất kinh doanh.</a:t>
            </a:r>
          </a:p>
          <a:p>
            <a:pPr marL="266700" indent="-266700" algn="just"/>
            <a:endParaRPr lang="en-US" dirty="0" smtClean="0">
              <a:latin typeface="Arial (Body)"/>
            </a:endParaRPr>
          </a:p>
          <a:p>
            <a:pPr marL="266700" indent="-266700" algn="just"/>
            <a:r>
              <a:rPr lang="en-US" dirty="0" smtClean="0">
                <a:latin typeface="Arial (Body)"/>
              </a:rPr>
              <a:t>4. </a:t>
            </a:r>
            <a:r>
              <a:rPr lang="en-US" dirty="0" smtClean="0">
                <a:solidFill>
                  <a:srgbClr val="FF0000"/>
                </a:solidFill>
                <a:latin typeface="Arial (Body)"/>
              </a:rPr>
              <a:t>Công ty con </a:t>
            </a:r>
            <a:r>
              <a:rPr lang="en-US" dirty="0" err="1" smtClean="0">
                <a:solidFill>
                  <a:srgbClr val="FF0000"/>
                </a:solidFill>
                <a:latin typeface="Arial (Body)"/>
              </a:rPr>
              <a:t>sáp</a:t>
            </a:r>
            <a:r>
              <a:rPr lang="en-US" dirty="0" smtClean="0">
                <a:solidFill>
                  <a:srgbClr val="FF0000"/>
                </a:solidFill>
                <a:latin typeface="Arial (Body)"/>
              </a:rPr>
              <a:t> </a:t>
            </a:r>
            <a:r>
              <a:rPr lang="en-US" dirty="0" err="1" smtClean="0">
                <a:solidFill>
                  <a:srgbClr val="FF0000"/>
                </a:solidFill>
                <a:latin typeface="Arial (Body)"/>
              </a:rPr>
              <a:t>nhập</a:t>
            </a:r>
            <a:r>
              <a:rPr lang="en-US" dirty="0" smtClean="0">
                <a:solidFill>
                  <a:srgbClr val="FF0000"/>
                </a:solidFill>
                <a:latin typeface="Arial (Body)"/>
              </a:rPr>
              <a:t> </a:t>
            </a:r>
            <a:r>
              <a:rPr lang="en-US" dirty="0" err="1" smtClean="0">
                <a:solidFill>
                  <a:srgbClr val="FF0000"/>
                </a:solidFill>
                <a:latin typeface="Arial (Body)"/>
              </a:rPr>
              <a:t>vào</a:t>
            </a:r>
            <a:r>
              <a:rPr lang="en-US" dirty="0" smtClean="0">
                <a:solidFill>
                  <a:srgbClr val="FF0000"/>
                </a:solidFill>
                <a:latin typeface="Arial (Body)"/>
              </a:rPr>
              <a:t> </a:t>
            </a:r>
            <a:r>
              <a:rPr lang="en-US" dirty="0" err="1" smtClean="0">
                <a:solidFill>
                  <a:srgbClr val="FF0000"/>
                </a:solidFill>
                <a:latin typeface="Arial (Body)"/>
              </a:rPr>
              <a:t>công</a:t>
            </a:r>
            <a:r>
              <a:rPr lang="en-US" dirty="0" smtClean="0">
                <a:solidFill>
                  <a:srgbClr val="FF0000"/>
                </a:solidFill>
                <a:latin typeface="Arial (Body)"/>
              </a:rPr>
              <a:t> ty </a:t>
            </a:r>
            <a:r>
              <a:rPr lang="en-US" dirty="0" err="1" smtClean="0">
                <a:solidFill>
                  <a:srgbClr val="FF0000"/>
                </a:solidFill>
                <a:latin typeface="Arial (Body)"/>
              </a:rPr>
              <a:t>mẹ</a:t>
            </a:r>
            <a:r>
              <a:rPr lang="en-US" dirty="0" smtClean="0">
                <a:solidFill>
                  <a:srgbClr val="FF0000"/>
                </a:solidFill>
                <a:latin typeface="Arial (Body)"/>
              </a:rPr>
              <a:t>: Theo NBV </a:t>
            </a:r>
            <a:r>
              <a:rPr lang="en-US" dirty="0" err="1" smtClean="0">
                <a:solidFill>
                  <a:srgbClr val="FF0000"/>
                </a:solidFill>
                <a:latin typeface="Arial (Body)"/>
              </a:rPr>
              <a:t>chứ</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theo</a:t>
            </a:r>
            <a:r>
              <a:rPr lang="en-US" dirty="0" smtClean="0">
                <a:solidFill>
                  <a:srgbClr val="FF0000"/>
                </a:solidFill>
                <a:latin typeface="Arial (Body)"/>
              </a:rPr>
              <a:t> FV</a:t>
            </a: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76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53997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ctr"/>
            <a:r>
              <a:rPr lang="en-US" sz="2400" b="1" dirty="0" err="1" smtClean="0">
                <a:latin typeface="Arial (Body)"/>
              </a:rPr>
              <a:t>Đầu</a:t>
            </a:r>
            <a:r>
              <a:rPr lang="en-US" sz="2400" b="1" dirty="0" smtClean="0">
                <a:latin typeface="Arial (Body)"/>
              </a:rPr>
              <a:t> </a:t>
            </a:r>
            <a:r>
              <a:rPr lang="en-US" sz="2400" b="1" dirty="0" err="1" smtClean="0">
                <a:latin typeface="Arial (Body)"/>
              </a:rPr>
              <a:t>tư</a:t>
            </a:r>
            <a:r>
              <a:rPr lang="en-US" sz="2400" b="1" dirty="0" smtClean="0">
                <a:latin typeface="Arial (Body)"/>
              </a:rPr>
              <a:t> </a:t>
            </a:r>
            <a:r>
              <a:rPr lang="en-US" sz="2400" b="1" dirty="0" err="1" smtClean="0">
                <a:latin typeface="Arial (Body)"/>
              </a:rPr>
              <a:t>khác</a:t>
            </a:r>
            <a:endParaRPr lang="en-US" sz="2400" b="1" dirty="0" smtClean="0">
              <a:latin typeface="Arial (Body)"/>
            </a:endParaRPr>
          </a:p>
          <a:p>
            <a:pPr marL="266700" indent="-266700" algn="just"/>
            <a:endParaRPr lang="en-US" dirty="0" smtClean="0">
              <a:latin typeface="Arial (Body)"/>
            </a:endParaRPr>
          </a:p>
          <a:p>
            <a:pPr marL="342900" indent="-342900" algn="just"/>
            <a:r>
              <a:rPr lang="en-US" sz="2000" dirty="0" smtClean="0">
                <a:latin typeface="Arial (Body)"/>
              </a:rPr>
              <a:t>1. C</a:t>
            </a:r>
            <a:r>
              <a:rPr lang="vi-VN" sz="2000" dirty="0" smtClean="0">
                <a:latin typeface="Arial (Body)"/>
              </a:rPr>
              <a:t>ác khoản đầu tư khác </a:t>
            </a:r>
            <a:r>
              <a:rPr lang="en-US" sz="2000" dirty="0" err="1" smtClean="0">
                <a:latin typeface="Arial (Body)"/>
              </a:rPr>
              <a:t>gồm</a:t>
            </a:r>
            <a:r>
              <a:rPr lang="vi-VN" sz="2000" dirty="0" smtClean="0">
                <a:latin typeface="Arial (Body)"/>
              </a:rPr>
              <a:t>: </a:t>
            </a:r>
            <a:endParaRPr lang="en-US" sz="2000" dirty="0" smtClean="0">
              <a:latin typeface="Arial (Body)"/>
            </a:endParaRPr>
          </a:p>
          <a:p>
            <a:pPr marL="342900" indent="-342900" algn="just"/>
            <a:endParaRPr lang="en-US" sz="800" dirty="0" smtClean="0">
              <a:latin typeface="Arial (Body)"/>
            </a:endParaRPr>
          </a:p>
          <a:p>
            <a:pPr marL="266700" indent="-266700" algn="just">
              <a:buFont typeface="Wingdings" pitchFamily="2" charset="2"/>
              <a:buChar char="ü"/>
            </a:pPr>
            <a:r>
              <a:rPr lang="vi-VN" sz="2000" dirty="0" smtClean="0">
                <a:latin typeface="Arial (Body)"/>
              </a:rPr>
              <a:t>Các khoản đầu tư vào công cụ vốn của đơn vị khác nhưng không có quyền kiểm soát hoặc đồng kiểm soát, không có ảnh hưởng đáng kể đối với bên được đầu tư;</a:t>
            </a:r>
            <a:endParaRPr lang="en-US" sz="2000" dirty="0" smtClean="0">
              <a:latin typeface="Arial (Body)"/>
            </a:endParaRPr>
          </a:p>
          <a:p>
            <a:pPr marL="266700" indent="-266700" algn="just">
              <a:buFont typeface="Wingdings" pitchFamily="2" charset="2"/>
              <a:buChar char="ü"/>
            </a:pPr>
            <a:endParaRPr lang="en-US" sz="800" dirty="0" smtClean="0">
              <a:latin typeface="Arial (Body)"/>
            </a:endParaRPr>
          </a:p>
          <a:p>
            <a:pPr marL="266700" indent="-266700" algn="just">
              <a:buFont typeface="Wingdings" pitchFamily="2" charset="2"/>
              <a:buChar char="ü"/>
            </a:pPr>
            <a:r>
              <a:rPr lang="en-US" sz="2000" dirty="0" err="1" smtClean="0">
                <a:solidFill>
                  <a:srgbClr val="FF0000"/>
                </a:solidFill>
                <a:latin typeface="Arial (Body)"/>
              </a:rPr>
              <a:t>Đầu</a:t>
            </a:r>
            <a:r>
              <a:rPr lang="en-US" sz="2000" dirty="0" smtClean="0">
                <a:solidFill>
                  <a:srgbClr val="FF0000"/>
                </a:solidFill>
                <a:latin typeface="Arial (Body)"/>
              </a:rPr>
              <a:t> </a:t>
            </a:r>
            <a:r>
              <a:rPr lang="en-US" sz="2000" dirty="0" err="1" smtClean="0">
                <a:solidFill>
                  <a:srgbClr val="FF0000"/>
                </a:solidFill>
                <a:latin typeface="Arial (Body)"/>
              </a:rPr>
              <a:t>tư</a:t>
            </a:r>
            <a:r>
              <a:rPr lang="en-US" sz="2000" dirty="0" smtClean="0">
                <a:solidFill>
                  <a:srgbClr val="FF0000"/>
                </a:solidFill>
                <a:latin typeface="Arial (Body)"/>
              </a:rPr>
              <a:t> </a:t>
            </a:r>
            <a:r>
              <a:rPr lang="en-US" sz="2000" dirty="0" err="1" smtClean="0">
                <a:solidFill>
                  <a:srgbClr val="FF0000"/>
                </a:solidFill>
                <a:latin typeface="Arial (Body)"/>
              </a:rPr>
              <a:t>vào</a:t>
            </a:r>
            <a:r>
              <a:rPr lang="en-US" sz="2000" dirty="0" smtClean="0">
                <a:solidFill>
                  <a:srgbClr val="FF0000"/>
                </a:solidFill>
                <a:latin typeface="Arial (Body)"/>
              </a:rPr>
              <a:t> BCC </a:t>
            </a:r>
            <a:r>
              <a:rPr lang="en-US" sz="2000" dirty="0" err="1" smtClean="0">
                <a:solidFill>
                  <a:srgbClr val="FF0000"/>
                </a:solidFill>
                <a:latin typeface="Arial (Body)"/>
              </a:rPr>
              <a:t>mà</a:t>
            </a:r>
            <a:r>
              <a:rPr lang="en-US" sz="2000" dirty="0" smtClean="0">
                <a:solidFill>
                  <a:srgbClr val="FF0000"/>
                </a:solidFill>
                <a:latin typeface="Arial (Body)"/>
              </a:rPr>
              <a:t> </a:t>
            </a:r>
            <a:r>
              <a:rPr lang="en-US" sz="2000" dirty="0" err="1" smtClean="0">
                <a:solidFill>
                  <a:srgbClr val="FF0000"/>
                </a:solidFill>
                <a:latin typeface="Arial (Body)"/>
              </a:rPr>
              <a:t>bên</a:t>
            </a:r>
            <a:r>
              <a:rPr lang="en-US" sz="2000" dirty="0" smtClean="0">
                <a:solidFill>
                  <a:srgbClr val="FF0000"/>
                </a:solidFill>
                <a:latin typeface="Arial (Body)"/>
              </a:rPr>
              <a:t> </a:t>
            </a:r>
            <a:r>
              <a:rPr lang="en-US" sz="2000" dirty="0" err="1" smtClean="0">
                <a:solidFill>
                  <a:srgbClr val="FF0000"/>
                </a:solidFill>
                <a:latin typeface="Arial (Body)"/>
              </a:rPr>
              <a:t>góp</a:t>
            </a:r>
            <a:r>
              <a:rPr lang="en-US" sz="2000" dirty="0" smtClean="0">
                <a:solidFill>
                  <a:srgbClr val="FF0000"/>
                </a:solidFill>
                <a:latin typeface="Arial (Body)"/>
              </a:rPr>
              <a:t> </a:t>
            </a:r>
            <a:r>
              <a:rPr lang="en-US" sz="2000" dirty="0" err="1" smtClean="0">
                <a:solidFill>
                  <a:srgbClr val="FF0000"/>
                </a:solidFill>
                <a:latin typeface="Arial (Body)"/>
              </a:rPr>
              <a:t>vốn</a:t>
            </a:r>
            <a:r>
              <a:rPr lang="en-US" sz="2000" dirty="0" smtClean="0">
                <a:solidFill>
                  <a:srgbClr val="FF0000"/>
                </a:solidFill>
                <a:latin typeface="Arial (Body)"/>
              </a:rPr>
              <a:t> </a:t>
            </a:r>
            <a:r>
              <a:rPr lang="en-US" sz="2000" dirty="0" err="1" smtClean="0">
                <a:solidFill>
                  <a:srgbClr val="FF0000"/>
                </a:solidFill>
                <a:latin typeface="Arial (Body)"/>
              </a:rPr>
              <a:t>không</a:t>
            </a:r>
            <a:r>
              <a:rPr lang="en-US" sz="2000" dirty="0" smtClean="0">
                <a:solidFill>
                  <a:srgbClr val="FF0000"/>
                </a:solidFill>
                <a:latin typeface="Arial (Body)"/>
              </a:rPr>
              <a:t> </a:t>
            </a:r>
            <a:r>
              <a:rPr lang="en-US" sz="2000" dirty="0" err="1" smtClean="0">
                <a:solidFill>
                  <a:srgbClr val="FF0000"/>
                </a:solidFill>
                <a:latin typeface="Arial (Body)"/>
              </a:rPr>
              <a:t>đồng</a:t>
            </a:r>
            <a:r>
              <a:rPr lang="en-US" sz="2000" dirty="0" smtClean="0">
                <a:solidFill>
                  <a:srgbClr val="FF0000"/>
                </a:solidFill>
                <a:latin typeface="Arial (Body)"/>
              </a:rPr>
              <a:t> kiểm soát</a:t>
            </a:r>
            <a:r>
              <a:rPr lang="vi-VN" sz="2000" dirty="0" smtClean="0">
                <a:solidFill>
                  <a:srgbClr val="FF0000"/>
                </a:solidFill>
              </a:rPr>
              <a:t> nhưng được hưởng lợi ích phụ thuộc vào lợi nhuận sau thuế của hợp đồng BCC.</a:t>
            </a:r>
            <a:endParaRPr lang="en-US" sz="2000" dirty="0" smtClean="0">
              <a:solidFill>
                <a:srgbClr val="FF0000"/>
              </a:solidFill>
            </a:endParaRPr>
          </a:p>
          <a:p>
            <a:pPr marL="266700" indent="-266700" algn="just">
              <a:buFont typeface="Wingdings" pitchFamily="2" charset="2"/>
              <a:buChar char="ü"/>
            </a:pPr>
            <a:endParaRPr lang="en-US" sz="800" dirty="0" smtClean="0">
              <a:solidFill>
                <a:srgbClr val="FF0000"/>
              </a:solidFill>
              <a:latin typeface="Arial (Body)"/>
            </a:endParaRPr>
          </a:p>
          <a:p>
            <a:pPr marL="266700" indent="-266700" algn="just">
              <a:buFont typeface="Wingdings" pitchFamily="2" charset="2"/>
              <a:buChar char="ü"/>
            </a:pPr>
            <a:r>
              <a:rPr lang="vi-VN" sz="2000" dirty="0" smtClean="0">
                <a:latin typeface="Arial (Body)"/>
              </a:rPr>
              <a:t>Các khoản kim loại quý, đá quý không sử dụng như nguyên vật liệu để sản xuất sản phẩm hoặc mua vào - bán ra như hàng hóa; Tranh, ảnh, tài liệu, vật phẩm có giá trị không tham gia vào hoạt động sản xuất kinh doanh thông thường. Trường hợp có bằng chứng chắc chắn cho thấy các khoản đầu tư này bị giảm giá so với giá trị thị trường và khoản giảm giá được xác định một cách đáng tin cậy thì doanh nghiệp được ghi giảm giá trị khoản đầu tư và ghi nhận tổn thất vào chi phí tài chính. </a:t>
            </a:r>
            <a:endParaRPr lang="en-US" sz="2000" dirty="0" smtClean="0">
              <a:latin typeface="Arial (Body)"/>
            </a:endParaRPr>
          </a:p>
          <a:p>
            <a:pPr marL="266700" indent="-266700" algn="just">
              <a:buFont typeface="Wingdings" pitchFamily="2" charset="2"/>
              <a:buChar char="ü"/>
            </a:pPr>
            <a:endParaRPr lang="en-US" sz="800" b="1" dirty="0" smtClean="0">
              <a:latin typeface="Arial (Body)"/>
            </a:endParaRPr>
          </a:p>
          <a:p>
            <a:pPr marL="266700" indent="-266700" algn="just">
              <a:buFont typeface="Wingdings" pitchFamily="2" charset="2"/>
              <a:buChar char="ü"/>
            </a:pPr>
            <a:r>
              <a:rPr lang="vi-VN" sz="2000" dirty="0" smtClean="0">
                <a:latin typeface="Arial (Body)"/>
              </a:rPr>
              <a:t>Các khoản đầu tư khác.</a:t>
            </a:r>
            <a:endParaRPr lang="en-US" sz="20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77</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29375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vi-VN" sz="2000" b="1" dirty="0" smtClean="0">
                <a:latin typeface="Arial (Body)"/>
              </a:rPr>
              <a:t>KẾ TOÁN </a:t>
            </a:r>
            <a:r>
              <a:rPr lang="en-US" sz="2000" b="1" dirty="0" smtClean="0">
                <a:latin typeface="Arial (Body)"/>
              </a:rPr>
              <a:t>HỢP ĐỒNG HỢP TÁC KINH DOANH</a:t>
            </a:r>
            <a:endParaRPr lang="en-US" sz="2000" dirty="0" smtClean="0">
              <a:latin typeface="Arial (Body)"/>
            </a:endParaRPr>
          </a:p>
          <a:p>
            <a:pPr algn="just"/>
            <a:endParaRPr lang="en-US" sz="2400" dirty="0" smtClean="0">
              <a:latin typeface="Arial (Body)"/>
            </a:endParaRPr>
          </a:p>
          <a:p>
            <a:pPr marL="342900" indent="-342900" algn="just">
              <a:buAutoNum type="arabicPeriod"/>
            </a:pPr>
            <a:r>
              <a:rPr lang="vi-VN" dirty="0" smtClean="0"/>
              <a:t>Hợp đồng hợp tác kinh doanh (BCC) là thỏa thuận bằng hợp đồng của hai hoặc nhiều bên để cùng thực hiện hoạt động kinh tế nhưng không hình thành pháp nhân độc lập. Hoạt động này có thể được đồng kiểm soát hoặc không được đồng kiểm soát bởi các bên tham gia hợp đồng.</a:t>
            </a:r>
            <a:endParaRPr lang="en-US" dirty="0" smtClean="0"/>
          </a:p>
          <a:p>
            <a:pPr marL="342900" indent="-342900" algn="just">
              <a:buAutoNum type="arabicPeriod"/>
            </a:pPr>
            <a:endParaRPr lang="en-US" sz="800" dirty="0" smtClean="0"/>
          </a:p>
          <a:p>
            <a:pPr marL="342900" indent="-342900" algn="just">
              <a:buAutoNum type="arabicPeriod"/>
            </a:pPr>
            <a:r>
              <a:rPr lang="vi-VN" dirty="0" smtClean="0"/>
              <a:t>Hợp đồng BCC có thể được thực hiện dưới hình thức cùng nhau xây dựng tài sản hoặc hợp tác trong một số hoạt động kinh doanh. Các bên tham gia trong BCC có thể thỏa thuận chia doanh thu, chia sản phẩm hoặc chia </a:t>
            </a:r>
            <a:r>
              <a:rPr lang="en-US" dirty="0" smtClean="0"/>
              <a:t>LNST </a:t>
            </a:r>
            <a:r>
              <a:rPr lang="vi-VN" dirty="0" smtClean="0"/>
              <a:t>theo kết quả của hoạt động BCC hoặc chia lợi ích cố định không phụ thuộc vào kết quả hoạt động của BCC.</a:t>
            </a:r>
            <a:endParaRPr lang="en-US" dirty="0" smtClean="0"/>
          </a:p>
          <a:p>
            <a:pPr marL="342900" indent="-342900" algn="just">
              <a:buAutoNum type="arabicPeriod"/>
            </a:pPr>
            <a:endParaRPr lang="en-US" sz="800" dirty="0" smtClean="0"/>
          </a:p>
          <a:p>
            <a:pPr marL="342900" indent="-342900" algn="just">
              <a:buAutoNum type="arabicPeriod"/>
            </a:pPr>
            <a:r>
              <a:rPr lang="vi-VN" dirty="0" smtClean="0"/>
              <a:t>Trong mọi trường hợp, khi nhận tiền, tài sản của các bên khác đóng góp cho BCC, bên nhận phải kế toán là nợ phải trả</a:t>
            </a:r>
            <a:r>
              <a:rPr lang="en-US" dirty="0" smtClean="0"/>
              <a:t> </a:t>
            </a:r>
            <a:r>
              <a:rPr lang="en-US" dirty="0" smtClean="0">
                <a:latin typeface="Arial (Body)"/>
              </a:rPr>
              <a:t>(TK338)</a:t>
            </a:r>
            <a:r>
              <a:rPr lang="vi-VN" dirty="0" smtClean="0"/>
              <a:t>, không được ghi nhận vào vốn chủ sở hữu.</a:t>
            </a:r>
            <a:endParaRPr lang="en-US" dirty="0" smtClean="0"/>
          </a:p>
          <a:p>
            <a:pPr marL="342900" indent="-342900" algn="just">
              <a:buAutoNum type="arabicPeriod"/>
            </a:pPr>
            <a:endParaRPr lang="en-US" sz="800" dirty="0" smtClean="0"/>
          </a:p>
          <a:p>
            <a:pPr marL="342900" indent="-342900" algn="just">
              <a:buAutoNum type="arabicPeriod"/>
            </a:pPr>
            <a:r>
              <a:rPr lang="vi-VN" dirty="0" smtClean="0"/>
              <a:t>Doanh nghiệp cần căn cứ vào điều khoản, bản chất của hợp đồng BCC để xác định doanh nghiệp có quyền đồng kiểm soát hay không đồng kiểm soát đối với hợp đồng BCC để thực hiện hạch toán kế toán cho phù hợp.</a:t>
            </a:r>
            <a:endParaRPr lang="en-US" sz="2000" dirty="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78</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07831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dirty="0" smtClean="0">
              <a:latin typeface="Arial (Body)"/>
            </a:endParaRPr>
          </a:p>
          <a:p>
            <a:pPr algn="just"/>
            <a:r>
              <a:rPr lang="en-US" dirty="0" smtClean="0">
                <a:latin typeface="Arial (Body)"/>
              </a:rPr>
              <a:t>5. Kế toán đ</a:t>
            </a:r>
            <a:r>
              <a:rPr lang="vi-VN" dirty="0" smtClean="0">
                <a:latin typeface="Arial (Body)"/>
              </a:rPr>
              <a:t>ối với bên có quyền đồng kiểm soát BCC</a:t>
            </a:r>
            <a:endParaRPr lang="en-US" dirty="0" smtClean="0">
              <a:latin typeface="Arial (Body)"/>
            </a:endParaRPr>
          </a:p>
          <a:p>
            <a:pPr algn="just"/>
            <a:endParaRPr lang="en-US" dirty="0" smtClean="0">
              <a:latin typeface="Arial (Body)"/>
            </a:endParaRPr>
          </a:p>
          <a:p>
            <a:pPr algn="just"/>
            <a:r>
              <a:rPr lang="vi-VN" dirty="0" smtClean="0">
                <a:latin typeface="Arial (Body)"/>
              </a:rPr>
              <a:t>5.1. Đối với BCC theo hình thức tài sản đồng kiểm soát</a:t>
            </a:r>
            <a:endParaRPr lang="en-US" dirty="0" smtClean="0">
              <a:latin typeface="Arial (Body)"/>
            </a:endParaRPr>
          </a:p>
          <a:p>
            <a:pPr algn="just"/>
            <a:endParaRPr lang="en-US" dirty="0" smtClean="0">
              <a:latin typeface="Arial (Body)"/>
            </a:endParaRPr>
          </a:p>
          <a:p>
            <a:pPr marL="342900" indent="-342900" algn="just">
              <a:buAutoNum type="alphaLcParenR"/>
            </a:pPr>
            <a:r>
              <a:rPr lang="vi-VN" dirty="0" smtClean="0">
                <a:latin typeface="Arial (Body)"/>
              </a:rPr>
              <a:t>Các bên tham gia BCC được ghi nhận phần giá trị tài sản đồng kiểm soát mà mình được hưởng là tài sản trên Báo cáo tài chính của đơn vị mình.</a:t>
            </a:r>
            <a:endParaRPr lang="en-US" dirty="0" smtClean="0">
              <a:latin typeface="Arial (Body)"/>
            </a:endParaRPr>
          </a:p>
          <a:p>
            <a:pPr marL="342900" indent="-342900" algn="just"/>
            <a:endParaRPr lang="en-US" dirty="0" smtClean="0">
              <a:latin typeface="Arial (Body)"/>
            </a:endParaRPr>
          </a:p>
          <a:p>
            <a:pPr marL="342900" indent="-342900" algn="just">
              <a:buAutoNum type="alphaLcParenR"/>
            </a:pPr>
            <a:r>
              <a:rPr lang="vi-VN" dirty="0" smtClean="0">
                <a:latin typeface="Arial (Body)"/>
              </a:rPr>
              <a:t>Các bên tham gia BCC phải mở sổ kế toán chi tiết trên cùng hệ thống sổ kế toán của mình để ghi chép và phản ánh trong B</a:t>
            </a:r>
            <a:r>
              <a:rPr lang="en-US" dirty="0" smtClean="0">
                <a:latin typeface="Arial (Body)"/>
              </a:rPr>
              <a:t>CTC</a:t>
            </a:r>
            <a:r>
              <a:rPr lang="vi-VN" dirty="0" smtClean="0">
                <a:latin typeface="Arial (Body)"/>
              </a:rPr>
              <a:t> của mình những nội dung sau đây:</a:t>
            </a:r>
            <a:endParaRPr lang="en-US" dirty="0" smtClean="0">
              <a:latin typeface="Arial (Body)"/>
            </a:endParaRPr>
          </a:p>
          <a:p>
            <a:pPr marL="266700" indent="-266700" algn="just">
              <a:buFont typeface="Wingdings" pitchFamily="2" charset="2"/>
              <a:buChar char="ü"/>
            </a:pPr>
            <a:r>
              <a:rPr lang="vi-VN" dirty="0" smtClean="0">
                <a:latin typeface="Arial (Body)"/>
              </a:rPr>
              <a:t>Phần vốn góp vào tài sản đồng kiểm soát, phân loại theo tính chất của tài sản;</a:t>
            </a:r>
            <a:endParaRPr lang="en-US" dirty="0" smtClean="0">
              <a:latin typeface="Arial (Body)"/>
            </a:endParaRPr>
          </a:p>
          <a:p>
            <a:pPr marL="266700" indent="-266700" algn="just">
              <a:buFont typeface="Wingdings" pitchFamily="2" charset="2"/>
              <a:buChar char="ü"/>
            </a:pPr>
            <a:r>
              <a:rPr lang="vi-VN" dirty="0" smtClean="0">
                <a:latin typeface="Arial (Body)"/>
              </a:rPr>
              <a:t>Các khoản nợ phải trả phát sinh riêng của mỗi bên tham gia góp vốn vào BCC;</a:t>
            </a:r>
            <a:endParaRPr lang="en-US" dirty="0" smtClean="0">
              <a:latin typeface="Arial (Body)"/>
            </a:endParaRPr>
          </a:p>
          <a:p>
            <a:pPr marL="266700" indent="-266700" algn="just">
              <a:buFont typeface="Wingdings" pitchFamily="2" charset="2"/>
              <a:buChar char="ü"/>
            </a:pPr>
            <a:r>
              <a:rPr lang="vi-VN" dirty="0" smtClean="0">
                <a:latin typeface="Arial (Body)"/>
              </a:rPr>
              <a:t>Phần nợ phải trả phát sinh chung mà các bên tham gia BCC phải gánh chịu từ hoạt động của BCC;</a:t>
            </a:r>
            <a:endParaRPr lang="en-US" dirty="0" smtClean="0">
              <a:latin typeface="Arial (Body)"/>
            </a:endParaRPr>
          </a:p>
          <a:p>
            <a:pPr marL="266700" indent="-266700" algn="just">
              <a:buFont typeface="Wingdings" pitchFamily="2" charset="2"/>
              <a:buChar char="ü"/>
            </a:pPr>
            <a:r>
              <a:rPr lang="vi-VN" dirty="0" smtClean="0">
                <a:latin typeface="Arial (Body)"/>
              </a:rPr>
              <a:t>Các khoản thu nhập từ việc bán hoặc sử dụng phần sản phẩm được chia cùng với phần chi phí phát sinh được phân chia từ BCC;</a:t>
            </a:r>
            <a:endParaRPr lang="en-US" dirty="0" smtClean="0">
              <a:latin typeface="Arial (Body)"/>
            </a:endParaRPr>
          </a:p>
          <a:p>
            <a:pPr marL="266700" indent="-266700" algn="just">
              <a:buFont typeface="Wingdings" pitchFamily="2" charset="2"/>
              <a:buChar char="ü"/>
            </a:pPr>
            <a:r>
              <a:rPr lang="vi-VN" dirty="0" smtClean="0">
                <a:latin typeface="Arial (Body)"/>
              </a:rPr>
              <a:t>Các khoản chi phí phát sinh liên quan đến việc góp vốn vào BCC.</a:t>
            </a:r>
            <a:endParaRPr lang="en-US"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79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2000" dirty="0" smtClean="0">
              <a:latin typeface="Arial (Body)"/>
            </a:endParaRPr>
          </a:p>
          <a:p>
            <a:pPr marL="266700" indent="-266700" algn="just"/>
            <a:r>
              <a:rPr lang="en-US" sz="2000" dirty="0" smtClean="0">
                <a:latin typeface="Arial (Body)"/>
              </a:rPr>
              <a:t>c</a:t>
            </a:r>
            <a:r>
              <a:rPr lang="vi-VN" sz="2000" dirty="0" smtClean="0">
                <a:latin typeface="Arial (Body)"/>
              </a:rPr>
              <a:t>) Mỗi bên tham gia BCC được nhận sản phẩm hoặc doanh thu từ việc sử dụng và khai thác tài sản đồng kiểm soát và chịu một phần chi phí phát sinh theo thỏa thuận trong hợp đồng.</a:t>
            </a:r>
            <a:endParaRPr lang="en-US" sz="2000" dirty="0" smtClean="0">
              <a:latin typeface="Arial (Body)"/>
            </a:endParaRPr>
          </a:p>
          <a:p>
            <a:pPr marL="266700" indent="-266700" algn="just"/>
            <a:endParaRPr lang="en-US" sz="800" dirty="0" smtClean="0">
              <a:latin typeface="Arial (Body)"/>
            </a:endParaRPr>
          </a:p>
          <a:p>
            <a:pPr marL="266700" indent="-266700" algn="just"/>
            <a:r>
              <a:rPr lang="en-US" sz="2000" dirty="0" smtClean="0">
                <a:latin typeface="Arial (Body)"/>
              </a:rPr>
              <a:t>d. </a:t>
            </a:r>
            <a:r>
              <a:rPr lang="vi-VN" sz="2000" dirty="0" smtClean="0">
                <a:latin typeface="Arial (Body)"/>
              </a:rPr>
              <a:t>Đối với TSCĐ, BĐSĐT khi mang đi góp vốn vào BCC và không chuyển quyền sở hữu từ bên góp vốn thành sở hữu chung của các bên thì bên nhận tài sản theo dõi như tài sản nhận giữ hộ, không hạch toán tăng tài sản và vốn góp của chủ sở hữu; Bên góp tài sản không ghi giảm tài sản trên sổ kế toán mà chỉ theo dõi chi tiết địa điểm, vị trí, nơi đặt tài sản, bên quản lý, sử dụng tài sản.</a:t>
            </a:r>
            <a:endParaRPr lang="en-US" sz="2000" dirty="0" smtClean="0">
              <a:latin typeface="Arial (Body)"/>
            </a:endParaRPr>
          </a:p>
          <a:p>
            <a:pPr marL="266700" indent="-266700" algn="just"/>
            <a:endParaRPr lang="en-US" sz="800" dirty="0" smtClean="0">
              <a:latin typeface="Arial (Body)"/>
            </a:endParaRPr>
          </a:p>
          <a:p>
            <a:pPr marL="266700" indent="-266700" algn="just"/>
            <a:r>
              <a:rPr lang="it-IT" sz="2000" dirty="0" smtClean="0">
                <a:latin typeface="Arial (Body)"/>
              </a:rPr>
              <a:t>e. Đối với TSCĐ, BĐSĐT mang đi góp vốn có chuyển quyền sở hữu từ bên góp vốn thành quyền sở hữu chung, trong quá trình đang xây dựng tài sản đồng kiểm soát, bên mang tài sản đi góp phải ghi giảm tài sản trên sổ kế toán. Sau khi tài sản đồng kiểm soát hoàn thành, bàn giao, đưa vào sử dụng, căn cứ vào giá trị tài sản được chia, các bên ghi nhận tăng tài sản của mình phù hợp với mục đích sử dụng.</a:t>
            </a:r>
            <a:endParaRPr lang="en-US" sz="20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80</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dirty="0" smtClean="0">
                <a:latin typeface="Arial (Body)"/>
              </a:rPr>
              <a:t>5</a:t>
            </a:r>
            <a:r>
              <a:rPr lang="vi-VN" dirty="0" smtClean="0">
                <a:latin typeface="Arial (Body)"/>
              </a:rPr>
              <a:t>.2. Đối với BCC dưới hình thức hoạt động kinh doanh đồng kiểm soát</a:t>
            </a:r>
            <a:endParaRPr lang="en-US" dirty="0" smtClean="0">
              <a:latin typeface="Arial (Body)"/>
            </a:endParaRPr>
          </a:p>
          <a:p>
            <a:pPr algn="just"/>
            <a:endParaRPr lang="en-US" dirty="0" smtClean="0">
              <a:latin typeface="Arial (Body)"/>
            </a:endParaRPr>
          </a:p>
          <a:p>
            <a:pPr marL="266700" indent="-266700" algn="just"/>
            <a:r>
              <a:rPr lang="vi-VN" dirty="0" smtClean="0">
                <a:latin typeface="Arial (Body)"/>
              </a:rPr>
              <a:t>a) Hợp đồng hợp tác kinh doanh dưới hình thức hoạt động kinh doanh đồng kiểm soát là hoạt động </a:t>
            </a:r>
            <a:r>
              <a:rPr lang="it-IT" dirty="0" smtClean="0">
                <a:latin typeface="Arial (Body)"/>
              </a:rPr>
              <a:t>hợp tác kinh doanh</a:t>
            </a:r>
            <a:r>
              <a:rPr lang="vi-VN" dirty="0" smtClean="0">
                <a:latin typeface="Arial (Body)"/>
              </a:rPr>
              <a:t> không thành lập một cơ sở kinh doanh mới. Các bên tham gia BCC có nghĩa vụ và được hưởng quyền lợi theo thỏa thuận trong hợp đồng. Hoạt động của BCC được các bên góp vốn thực hiện cùng với các hoạt động kinh doanh thông thường khác của từng bên.</a:t>
            </a:r>
            <a:endParaRPr lang="en-US" dirty="0" smtClean="0">
              <a:latin typeface="Arial (Body)"/>
            </a:endParaRPr>
          </a:p>
          <a:p>
            <a:pPr marL="266700" indent="-266700" algn="just"/>
            <a:endParaRPr lang="en-US" sz="800" dirty="0" smtClean="0">
              <a:latin typeface="Arial (Body)"/>
            </a:endParaRPr>
          </a:p>
          <a:p>
            <a:pPr marL="266700" indent="-266700" algn="just"/>
            <a:r>
              <a:rPr lang="vi-VN" dirty="0" smtClean="0">
                <a:latin typeface="Arial (Body)"/>
              </a:rPr>
              <a:t>b) Hợp đồng hợp tác kinh doanh quy định các khoản chi phí phát sinh riêng cho hoạt động kinh doanh đồng kiểm soát do mỗi bên tham gia BCC bỏ ra thì bên đó phải gánh chịu. Đối với các khoản chi phí chung (nếu có) thì căn cứ vào các thỏa thuận trong hợp đồng để phân chia cho các bên góp vốn.</a:t>
            </a:r>
            <a:endParaRPr lang="en-US" dirty="0" smtClean="0">
              <a:latin typeface="Arial (Body)"/>
            </a:endParaRPr>
          </a:p>
          <a:p>
            <a:pPr algn="just"/>
            <a:endParaRPr lang="en-US" sz="800" dirty="0" smtClean="0">
              <a:latin typeface="Arial (Body)"/>
            </a:endParaRPr>
          </a:p>
          <a:p>
            <a:pPr marL="266700" indent="-266700" algn="just"/>
            <a:r>
              <a:rPr lang="vi-VN" dirty="0" smtClean="0">
                <a:latin typeface="Arial (Body)"/>
              </a:rPr>
              <a:t>c) Các bên tham gia BCC phải mở sổ kế toán để ghi chép và phản ánh trong Báo cáo tài chính của mình các nội dung sau đây:</a:t>
            </a:r>
            <a:endParaRPr lang="en-US" dirty="0" smtClean="0">
              <a:latin typeface="Arial (Body)"/>
            </a:endParaRPr>
          </a:p>
          <a:p>
            <a:pPr marL="266700" indent="-266700" algn="just">
              <a:buFont typeface="Wingdings" pitchFamily="2" charset="2"/>
              <a:buChar char="ü"/>
            </a:pPr>
            <a:r>
              <a:rPr lang="vi-VN" dirty="0" smtClean="0">
                <a:latin typeface="Arial (Body)"/>
              </a:rPr>
              <a:t>Tài sản góp vốn vào hợp đồng BCC và chịu sự kiểm soát của bên góp vốn vào BCC;</a:t>
            </a:r>
            <a:endParaRPr lang="en-US" dirty="0" smtClean="0">
              <a:latin typeface="Arial (Body)"/>
            </a:endParaRPr>
          </a:p>
          <a:p>
            <a:pPr marL="266700" indent="-266700" algn="just">
              <a:buFont typeface="Wingdings" pitchFamily="2" charset="2"/>
              <a:buChar char="ü"/>
            </a:pPr>
            <a:r>
              <a:rPr lang="vi-VN" dirty="0" smtClean="0">
                <a:latin typeface="Arial (Body)"/>
              </a:rPr>
              <a:t>Các khoản nợ phải trả phải gánh chịu;</a:t>
            </a:r>
            <a:endParaRPr lang="en-US" dirty="0" smtClean="0">
              <a:latin typeface="Arial (Body)"/>
            </a:endParaRPr>
          </a:p>
          <a:p>
            <a:pPr marL="266700" indent="-266700" algn="just">
              <a:buFont typeface="Wingdings" pitchFamily="2" charset="2"/>
              <a:buChar char="ü"/>
            </a:pPr>
            <a:r>
              <a:rPr lang="vi-VN" dirty="0" smtClean="0">
                <a:latin typeface="Arial (Body)"/>
              </a:rPr>
              <a:t>Doanh thu được chia từ việc bán hàng hoặc cung cấp dịch vụ của BCC;</a:t>
            </a:r>
            <a:endParaRPr lang="en-US" dirty="0" smtClean="0">
              <a:latin typeface="Arial (Body)"/>
            </a:endParaRPr>
          </a:p>
          <a:p>
            <a:pPr marL="266700" indent="-266700" algn="just">
              <a:buFont typeface="Wingdings" pitchFamily="2" charset="2"/>
              <a:buChar char="ü"/>
            </a:pPr>
            <a:r>
              <a:rPr lang="vi-VN" dirty="0" smtClean="0">
                <a:latin typeface="Arial (Body)"/>
              </a:rPr>
              <a:t>Chi phí phải gánh chịu.</a:t>
            </a:r>
            <a:endParaRPr lang="en-US"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81</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5531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r>
              <a:rPr lang="vi-VN" dirty="0" smtClean="0">
                <a:latin typeface="Arial (Body)"/>
              </a:rPr>
              <a:t>d) Khi bên tham gia BCC có phát sinh chi phí chung phải mở sổ kế toán để ghi chép, tập hợp toàn bộ các chi phí chung đó. Định kỳ căn cứ vào các thỏa thuận trong BCC về việc phân bổ các chi phí chung, bên kế toán cho BCC lập Bảng phân bổ chi phí chung, được các bên tham gia BCC xác nhận, giao cho mỗi bên giữ một bản (bản chính). Bảng phân bổ chi phí chung kèm theo các chứng từ gốc hợp pháp là căn cứ để mỗi bên tham gia BCC kế toán chi phí chung được phân bổ từ hợp đồng.</a:t>
            </a:r>
            <a:endParaRPr lang="en-US" dirty="0" smtClean="0">
              <a:latin typeface="Arial (Body)"/>
            </a:endParaRPr>
          </a:p>
          <a:p>
            <a:pPr marL="266700" indent="-266700" algn="just"/>
            <a:endParaRPr lang="en-US" dirty="0" smtClean="0">
              <a:latin typeface="Arial (Body)"/>
            </a:endParaRPr>
          </a:p>
          <a:p>
            <a:pPr marL="266700" indent="-266700" algn="just"/>
            <a:r>
              <a:rPr lang="vi-VN" dirty="0" smtClean="0">
                <a:latin typeface="Arial (Body)"/>
              </a:rPr>
              <a:t>đ) Trường hợp hợp đồng BCC quy định chia sản phẩm, định kỳ theo thỏa thuận trong hợp đồng, bên kế toán cho BCC phải lập Bảng phân chia sản phẩm cho các bên góp vốn và được các bên xác nhận số lượng, quy cách sản phẩm được chia từ hợp đồng, giao cho các bên. Khi thực giao sản phẩm, bên kế toán cho BCC phải lập Phiếu giao nhận sản phẩm để làm căn cứ cho các bên tham gia BCC ghi sổ kế toán, theo dõi và là căn cứ thanh lý hợp đồng.</a:t>
            </a:r>
            <a:endParaRPr lang="en-US" dirty="0" smtClean="0">
              <a:latin typeface="Arial (Body)"/>
            </a:endParaRPr>
          </a:p>
          <a:p>
            <a:pPr marL="266700" indent="-266700" algn="just"/>
            <a:endParaRPr lang="en-US" dirty="0" smtClean="0">
              <a:latin typeface="Arial (Body)"/>
            </a:endParaRPr>
          </a:p>
          <a:p>
            <a:pPr marL="266700" indent="-266700" algn="just"/>
            <a:r>
              <a:rPr lang="vi-VN" dirty="0" smtClean="0">
                <a:latin typeface="Arial (Body)"/>
              </a:rPr>
              <a:t>e) Trường hợp BCC phát sinh các chi phí, doanh thu chung mà các bên tham gia hợp đồng BCC phải gánh chịu hoặc được hưởng thì các bên tham gia BCC căn cứ vào Bảng phân bổ doanh thu, chi phí chung do bên kế toán cho hợp đồng BCC thông báo để ghi nhận vào doanh thu, chi phí của đơn vị.</a:t>
            </a:r>
            <a:endParaRPr lang="en-US"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82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44764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2400" dirty="0" smtClean="0">
              <a:latin typeface="Arial (Body)"/>
            </a:endParaRPr>
          </a:p>
          <a:p>
            <a:pPr algn="just"/>
            <a:r>
              <a:rPr lang="vi-VN" dirty="0" smtClean="0"/>
              <a:t>5.3. Đối với BCC dưới hình thức chia lợi nhuận sau thuế</a:t>
            </a:r>
            <a:endParaRPr lang="en-US" dirty="0" smtClean="0"/>
          </a:p>
          <a:p>
            <a:pPr algn="just"/>
            <a:endParaRPr lang="en-US" dirty="0" smtClean="0"/>
          </a:p>
          <a:p>
            <a:pPr marL="342900" indent="-342900" algn="just">
              <a:buAutoNum type="alphaLcParenR"/>
            </a:pPr>
            <a:r>
              <a:rPr lang="vi-VN" dirty="0" smtClean="0"/>
              <a:t>Hợp đồng BCC trong trường hợp này quy định các bên tham gia chỉ được phân chia lợi nhuận nếu kết quả hoạt động của BCC có lãi, đồng thời phải gánh chịu lỗ nếu kết quả hoạt động của BCC bị lỗ. Các bên phải cử ra một bên để kế toán toàn bộ các giao dịch của BCC, ghi nhận doanh thu, chi phí, theo dõi riêng kết quả kinh doanh của BCC và phát hành hóa đơn, khai thuế theo quy định của hợp đồng và pháp luật thuế. </a:t>
            </a:r>
            <a:endParaRPr lang="en-US" dirty="0" smtClean="0"/>
          </a:p>
          <a:p>
            <a:pPr marL="342900" indent="-342900" algn="just">
              <a:buAutoNum type="alphaLcParenR"/>
            </a:pPr>
            <a:endParaRPr lang="en-US" dirty="0" smtClean="0"/>
          </a:p>
          <a:p>
            <a:pPr marL="266700" indent="-266700" algn="just"/>
            <a:r>
              <a:rPr lang="vi-VN" dirty="0" smtClean="0"/>
              <a:t>b) Bên kế toán và quyết toán thuế cho BCC ghi nhận toàn bộ doanh thu, chi phí phát sinh của BCC vào sổ kế toán các tài khoản liên quan để làm căn cứ đối chiếu, xác định doanh thu, chi phí tính thuế của BCC. Tuy nhiên, chỉ những khoản doanh thu, chi phí tương ứng với phần doanh nghiệp được hưởng hoặc gánh chịu mới được ghi nhận và trình bày vào các chỉ tiêu doanh thu, chi phí liên quan trên Báo cáo kết quả kinh doanh của doanh nghiệp.</a:t>
            </a:r>
            <a:endParaRPr lang="en-US" dirty="0" smtClean="0"/>
          </a:p>
          <a:p>
            <a:pPr marL="266700" indent="-266700" algn="just"/>
            <a:endParaRPr lang="en-US" dirty="0" smtClean="0"/>
          </a:p>
          <a:p>
            <a:pPr marL="266700" indent="-266700" algn="just"/>
            <a:r>
              <a:rPr lang="vi-VN" dirty="0" smtClean="0"/>
              <a:t>c) Các bên tham gia hợp đồng BCC thực hiện quy định về kế toán tương tự như trường hợp hoạt động kinh doanh đồng kiểm soát.</a:t>
            </a:r>
            <a:endParaRPr lang="en-US" dirty="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83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0167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2000" dirty="0" smtClean="0"/>
          </a:p>
          <a:p>
            <a:pPr algn="just"/>
            <a:r>
              <a:rPr lang="vi-VN" sz="2000" dirty="0" smtClean="0">
                <a:solidFill>
                  <a:schemeClr val="tx1"/>
                </a:solidFill>
              </a:rPr>
              <a:t>6. Đối với bên không có quyền đồng kiểm soát BCC</a:t>
            </a:r>
            <a:endParaRPr lang="en-US" sz="2000" dirty="0" smtClean="0">
              <a:solidFill>
                <a:schemeClr val="tx1"/>
              </a:solidFill>
            </a:endParaRPr>
          </a:p>
          <a:p>
            <a:pPr algn="just"/>
            <a:endParaRPr lang="en-US" sz="2000" dirty="0" smtClean="0">
              <a:solidFill>
                <a:schemeClr val="tx1"/>
              </a:solidFill>
            </a:endParaRPr>
          </a:p>
          <a:p>
            <a:pPr marL="358775" indent="-358775" algn="just">
              <a:buAutoNum type="alphaLcParenR"/>
            </a:pPr>
            <a:r>
              <a:rPr lang="vi-VN" sz="2000" dirty="0" smtClean="0">
                <a:solidFill>
                  <a:schemeClr val="tx1"/>
                </a:solidFill>
              </a:rPr>
              <a:t>Doanh nghiệp cần căn cứ vào nội dung các điều khoản, bản chất của hợp đồng BCC để xác định doanh nghiệp không có quyền đồng kiểm soát BCC thì được hưởng lợi ích phụ thuộc vào kết quả kinh doanh của BCC hay được hưởng lợi ích cố định mà không phụ thuộc vào kết quả kinh doanh của BCC để từ đó thực hiện hạch toán kế toán cho phù hợp. </a:t>
            </a:r>
            <a:endParaRPr lang="en-US" sz="2000" dirty="0" smtClean="0">
              <a:solidFill>
                <a:schemeClr val="tx1"/>
              </a:solidFill>
            </a:endParaRPr>
          </a:p>
          <a:p>
            <a:pPr marL="457200" indent="-457200" algn="just">
              <a:buAutoNum type="alphaLcParenR"/>
            </a:pPr>
            <a:endParaRPr lang="en-US" sz="2000" dirty="0" smtClean="0"/>
          </a:p>
          <a:p>
            <a:pPr marL="358775" indent="-358775" algn="just"/>
            <a:r>
              <a:rPr lang="vi-VN" sz="2000" dirty="0" smtClean="0"/>
              <a:t>b) </a:t>
            </a:r>
            <a:r>
              <a:rPr lang="vi-VN" sz="2000" dirty="0" smtClean="0">
                <a:solidFill>
                  <a:srgbClr val="FF0000"/>
                </a:solidFill>
              </a:rPr>
              <a:t>Trường hợp hợp đồng BCC quy định các bên tham gia BCC được hưởng lợi ích phụ thuộc vào kết quả kinh doanh của BCC thì các khoản vốn góp vào hợp đồng BCC và các khoản lợi ích mà nhà đầu tư nhận được từ hợp đồng BCC được thực hiện theo hướng dẫn tại Tài khoản 2281 - Đầu tư vào đơn vị khác. </a:t>
            </a:r>
            <a:endParaRPr lang="en-US" sz="2000" dirty="0" smtClean="0">
              <a:solidFill>
                <a:srgbClr val="FF0000"/>
              </a:solidFill>
            </a:endParaRPr>
          </a:p>
          <a:p>
            <a:pPr algn="just"/>
            <a:endParaRPr lang="en-US" sz="2000" dirty="0" smtClean="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84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07831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vi-VN" dirty="0" smtClean="0">
                <a:latin typeface="Arial (Body)"/>
              </a:rPr>
              <a:t>c) Trường hợp hợp đồng BCC quy định các bên tham gia được hưởng lợi ích cố định mà không phụ thuộc vào kết quả kinh doanh của BCC thì tùy theo bản chất của hợp đồng để kế toán như sau:</a:t>
            </a:r>
            <a:endParaRPr lang="en-US" dirty="0" smtClean="0">
              <a:latin typeface="Arial (Body)"/>
            </a:endParaRPr>
          </a:p>
          <a:p>
            <a:pPr algn="just"/>
            <a:endParaRPr lang="en-US" dirty="0" smtClean="0">
              <a:latin typeface="Arial (Body)"/>
            </a:endParaRPr>
          </a:p>
          <a:p>
            <a:pPr algn="just"/>
            <a:r>
              <a:rPr lang="en-US" dirty="0" smtClean="0">
                <a:latin typeface="Arial (Body)"/>
              </a:rPr>
              <a:t>c1. </a:t>
            </a:r>
            <a:r>
              <a:rPr lang="vi-VN" dirty="0" smtClean="0">
                <a:latin typeface="Arial (Body)"/>
              </a:rPr>
              <a:t>Đối với bên kế toán cho BCC:</a:t>
            </a:r>
            <a:endParaRPr lang="en-US" dirty="0" smtClean="0">
              <a:latin typeface="Arial (Body)"/>
            </a:endParaRPr>
          </a:p>
          <a:p>
            <a:pPr marL="266700" indent="-266700" algn="just">
              <a:buFont typeface="Wingdings" pitchFamily="2" charset="2"/>
              <a:buChar char="ü"/>
            </a:pPr>
            <a:r>
              <a:rPr lang="vi-VN" dirty="0" smtClean="0">
                <a:latin typeface="Arial (Body)"/>
              </a:rPr>
              <a:t>Ghi nhận toàn bộ doanh thu, chi phí và lợi nhuận sau thuế của BCC trên </a:t>
            </a:r>
            <a:r>
              <a:rPr lang="en-US" dirty="0" smtClean="0">
                <a:latin typeface="Arial (Body)"/>
              </a:rPr>
              <a:t>P/L</a:t>
            </a:r>
            <a:r>
              <a:rPr lang="vi-VN" dirty="0" smtClean="0">
                <a:latin typeface="Arial (Body)"/>
              </a:rPr>
              <a:t> của mình; Lãi trên cổ phiếu và các chỉ tiêu phân tích tài chính được tính đối với toàn bộ doanh thu, chi phí và lợi nhuận của BCC;</a:t>
            </a:r>
            <a:endParaRPr lang="en-US" dirty="0" smtClean="0">
              <a:latin typeface="Arial (Body)"/>
            </a:endParaRPr>
          </a:p>
          <a:p>
            <a:pPr marL="266700" indent="-266700" algn="just">
              <a:buFont typeface="Wingdings" pitchFamily="2" charset="2"/>
              <a:buChar char="ü"/>
            </a:pPr>
            <a:r>
              <a:rPr lang="vi-VN" dirty="0" smtClean="0">
                <a:latin typeface="Arial (Body)"/>
              </a:rPr>
              <a:t>Ghi nhận toàn bộ Lợi nhuận sau thuế của BCC vào chỉ tiêu “Lợi nhuận sau thuế chưa phân phối” trên</a:t>
            </a:r>
            <a:r>
              <a:rPr lang="en-US" dirty="0" smtClean="0">
                <a:latin typeface="Arial (Body)"/>
              </a:rPr>
              <a:t> SOFP</a:t>
            </a:r>
            <a:r>
              <a:rPr lang="vi-VN" dirty="0" smtClean="0">
                <a:latin typeface="Arial (Body)"/>
              </a:rPr>
              <a:t>, các chỉ tiêu tài chính liên quan đến tỷ suất lợi nhuận sau thuế được xác định bao gồm toàn bộ kết quả của BCC.</a:t>
            </a:r>
            <a:endParaRPr lang="en-US" dirty="0" smtClean="0">
              <a:latin typeface="Arial (Body)"/>
            </a:endParaRPr>
          </a:p>
          <a:p>
            <a:pPr marL="266700" indent="-266700" algn="just">
              <a:buFont typeface="Wingdings" pitchFamily="2" charset="2"/>
              <a:buChar char="ü"/>
            </a:pPr>
            <a:endParaRPr lang="en-US" dirty="0" smtClean="0">
              <a:latin typeface="Arial (Body)"/>
            </a:endParaRPr>
          </a:p>
          <a:p>
            <a:pPr algn="just"/>
            <a:r>
              <a:rPr lang="en-US" dirty="0" smtClean="0">
                <a:latin typeface="Arial (Body)"/>
              </a:rPr>
              <a:t>c2.</a:t>
            </a:r>
            <a:r>
              <a:rPr lang="vi-VN" dirty="0" smtClean="0">
                <a:latin typeface="Arial (Body)"/>
              </a:rPr>
              <a:t> Đối với các bên tham gia BCC ghi nhận doanh thu cho thuê tài sản hoặc lãi cho vay vốn đối với khoản được chia từ BCC. Trong đó:</a:t>
            </a:r>
            <a:endParaRPr lang="en-US" dirty="0" smtClean="0">
              <a:latin typeface="Arial (Body)"/>
            </a:endParaRPr>
          </a:p>
          <a:p>
            <a:pPr marL="266700" indent="-266700" algn="just">
              <a:buFont typeface="Wingdings" pitchFamily="2" charset="2"/>
              <a:buChar char="ü"/>
            </a:pPr>
            <a:r>
              <a:rPr lang="vi-VN" dirty="0" smtClean="0">
                <a:latin typeface="Arial (Body)"/>
              </a:rPr>
              <a:t>Nếu bản chất là thuê tài sản (doanh nghiệp góp vào BCC bằng tài sản phi tiền tệ) thì doanh nghiệp kế toán như giao dịch cho thuê tài sản</a:t>
            </a:r>
            <a:endParaRPr lang="en-US" dirty="0" smtClean="0">
              <a:latin typeface="Arial (Body)"/>
            </a:endParaRPr>
          </a:p>
          <a:p>
            <a:pPr marL="266700" indent="-266700" algn="just">
              <a:buFont typeface="Wingdings" pitchFamily="2" charset="2"/>
              <a:buChar char="ü"/>
            </a:pPr>
            <a:r>
              <a:rPr lang="vi-VN" dirty="0" smtClean="0">
                <a:solidFill>
                  <a:srgbClr val="FF0000"/>
                </a:solidFill>
                <a:latin typeface="Arial (Body)"/>
              </a:rPr>
              <a:t>Nếu bản chất là giao dịch cho vay (doanh nghiệp góp vào BCC bằng tiền) thì doanh nghiệp kế toán như giao dịch cho vay.</a:t>
            </a: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85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44764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vi-VN" sz="2000" b="1" dirty="0" smtClean="0">
                <a:latin typeface="Arial (Body)"/>
              </a:rPr>
              <a:t>NGUYÊN TẮC KẾ TOÁN CÁC KHOẢN NỢ PHẢI THU</a:t>
            </a:r>
            <a:endParaRPr lang="en-US" sz="2000" dirty="0" smtClean="0">
              <a:latin typeface="Arial (Body)"/>
            </a:endParaRPr>
          </a:p>
          <a:p>
            <a:pPr algn="just"/>
            <a:endParaRPr lang="en-US" sz="2400" dirty="0" smtClean="0">
              <a:latin typeface="Arial (Body)"/>
            </a:endParaRPr>
          </a:p>
          <a:p>
            <a:pPr algn="just"/>
            <a:r>
              <a:rPr lang="vi-VN" sz="1600" dirty="0" smtClean="0">
                <a:latin typeface="Arial (Body)"/>
              </a:rPr>
              <a:t>1. </a:t>
            </a:r>
            <a:r>
              <a:rPr lang="en-US" sz="1600" dirty="0" smtClean="0">
                <a:latin typeface="Arial (Body)"/>
              </a:rPr>
              <a:t>P</a:t>
            </a:r>
            <a:r>
              <a:rPr lang="vi-VN" sz="1600" dirty="0" smtClean="0">
                <a:latin typeface="Arial (Body)"/>
              </a:rPr>
              <a:t>hải theo dõi chi tiết các khoản nợ phải thu theo từng kỳ hạn, đối tượng</a:t>
            </a:r>
            <a:r>
              <a:rPr lang="en-US" sz="1600" dirty="0" smtClean="0">
                <a:latin typeface="Arial (Body)"/>
              </a:rPr>
              <a:t>,</a:t>
            </a:r>
            <a:r>
              <a:rPr lang="vi-VN" sz="1600" dirty="0" smtClean="0">
                <a:latin typeface="Arial (Body)"/>
              </a:rPr>
              <a:t> nguyên tệ phải thu và các yếu tố khác phù hợp với đặc điểm hoạt động </a:t>
            </a:r>
            <a:r>
              <a:rPr lang="en-US" sz="1600" dirty="0" smtClean="0">
                <a:latin typeface="Arial (Body)"/>
              </a:rPr>
              <a:t>SXKD</a:t>
            </a:r>
            <a:r>
              <a:rPr lang="vi-VN" sz="1600" dirty="0" smtClean="0">
                <a:latin typeface="Arial (Body)"/>
              </a:rPr>
              <a:t> và yêu cầu quản lý.</a:t>
            </a:r>
            <a:r>
              <a:rPr lang="en-US" sz="1600" dirty="0" smtClean="0">
                <a:latin typeface="Arial (Body)"/>
              </a:rPr>
              <a:t> </a:t>
            </a:r>
            <a:r>
              <a:rPr lang="en-US" sz="1600" dirty="0" err="1" smtClean="0">
                <a:solidFill>
                  <a:srgbClr val="FF0000"/>
                </a:solidFill>
                <a:latin typeface="Arial (Body)"/>
              </a:rPr>
              <a:t>Khoản</a:t>
            </a:r>
            <a:r>
              <a:rPr lang="en-US" sz="1600" dirty="0" smtClean="0">
                <a:solidFill>
                  <a:srgbClr val="FF0000"/>
                </a:solidFill>
                <a:latin typeface="Arial (Body)"/>
              </a:rPr>
              <a:t> </a:t>
            </a:r>
            <a:r>
              <a:rPr lang="en-US" sz="1600" dirty="0" err="1" smtClean="0">
                <a:solidFill>
                  <a:srgbClr val="FF0000"/>
                </a:solidFill>
                <a:latin typeface="Arial (Body)"/>
              </a:rPr>
              <a:t>cho</a:t>
            </a:r>
            <a:r>
              <a:rPr lang="en-US" sz="1600" dirty="0" smtClean="0">
                <a:solidFill>
                  <a:srgbClr val="FF0000"/>
                </a:solidFill>
                <a:latin typeface="Arial (Body)"/>
              </a:rPr>
              <a:t> </a:t>
            </a:r>
            <a:r>
              <a:rPr lang="en-US" sz="1600" dirty="0" err="1" smtClean="0">
                <a:solidFill>
                  <a:srgbClr val="FF0000"/>
                </a:solidFill>
                <a:latin typeface="Arial (Body)"/>
              </a:rPr>
              <a:t>vay</a:t>
            </a:r>
            <a:r>
              <a:rPr lang="en-US" sz="1600" dirty="0" smtClean="0">
                <a:solidFill>
                  <a:srgbClr val="FF0000"/>
                </a:solidFill>
                <a:latin typeface="Arial (Body)"/>
              </a:rPr>
              <a:t> </a:t>
            </a:r>
            <a:r>
              <a:rPr lang="en-US" sz="1600" dirty="0" err="1" smtClean="0">
                <a:solidFill>
                  <a:srgbClr val="FF0000"/>
                </a:solidFill>
                <a:latin typeface="Arial (Body)"/>
              </a:rPr>
              <a:t>không</a:t>
            </a:r>
            <a:r>
              <a:rPr lang="en-US" sz="1600" dirty="0" smtClean="0">
                <a:solidFill>
                  <a:srgbClr val="FF0000"/>
                </a:solidFill>
                <a:latin typeface="Arial (Body)"/>
              </a:rPr>
              <a:t> </a:t>
            </a:r>
            <a:r>
              <a:rPr lang="en-US" sz="1600" dirty="0" err="1" smtClean="0">
                <a:solidFill>
                  <a:srgbClr val="FF0000"/>
                </a:solidFill>
                <a:latin typeface="Arial (Body)"/>
              </a:rPr>
              <a:t>phân</a:t>
            </a:r>
            <a:r>
              <a:rPr lang="en-US" sz="1600" dirty="0" smtClean="0">
                <a:solidFill>
                  <a:srgbClr val="FF0000"/>
                </a:solidFill>
                <a:latin typeface="Arial (Body)"/>
              </a:rPr>
              <a:t> </a:t>
            </a:r>
            <a:r>
              <a:rPr lang="en-US" sz="1600" dirty="0" err="1" smtClean="0">
                <a:solidFill>
                  <a:srgbClr val="FF0000"/>
                </a:solidFill>
                <a:latin typeface="Arial (Body)"/>
              </a:rPr>
              <a:t>loại</a:t>
            </a:r>
            <a:r>
              <a:rPr lang="en-US" sz="1600" dirty="0" smtClean="0">
                <a:solidFill>
                  <a:srgbClr val="FF0000"/>
                </a:solidFill>
                <a:latin typeface="Arial (Body)"/>
              </a:rPr>
              <a:t> </a:t>
            </a:r>
            <a:r>
              <a:rPr lang="en-US" sz="1600" dirty="0" err="1" smtClean="0">
                <a:solidFill>
                  <a:srgbClr val="FF0000"/>
                </a:solidFill>
                <a:latin typeface="Arial (Body)"/>
              </a:rPr>
              <a:t>là</a:t>
            </a:r>
            <a:r>
              <a:rPr lang="en-US" sz="1600" dirty="0" smtClean="0">
                <a:solidFill>
                  <a:srgbClr val="FF0000"/>
                </a:solidFill>
                <a:latin typeface="Arial (Body)"/>
              </a:rPr>
              <a:t> </a:t>
            </a:r>
            <a:r>
              <a:rPr lang="en-US" sz="1600" dirty="0" err="1" smtClean="0">
                <a:solidFill>
                  <a:srgbClr val="FF0000"/>
                </a:solidFill>
                <a:latin typeface="Arial (Body)"/>
              </a:rPr>
              <a:t>phải</a:t>
            </a:r>
            <a:r>
              <a:rPr lang="en-US" sz="1600" dirty="0" smtClean="0">
                <a:solidFill>
                  <a:srgbClr val="FF0000"/>
                </a:solidFill>
                <a:latin typeface="Arial (Body)"/>
              </a:rPr>
              <a:t> thu </a:t>
            </a:r>
            <a:r>
              <a:rPr lang="en-US" sz="1600" dirty="0" err="1" smtClean="0">
                <a:solidFill>
                  <a:srgbClr val="FF0000"/>
                </a:solidFill>
                <a:latin typeface="Arial (Body)"/>
              </a:rPr>
              <a:t>mà</a:t>
            </a:r>
            <a:r>
              <a:rPr lang="en-US" sz="1600" dirty="0" smtClean="0">
                <a:solidFill>
                  <a:srgbClr val="FF0000"/>
                </a:solidFill>
                <a:latin typeface="Arial (Body)"/>
              </a:rPr>
              <a:t> </a:t>
            </a:r>
            <a:r>
              <a:rPr lang="en-US" sz="1600" dirty="0" err="1" smtClean="0">
                <a:solidFill>
                  <a:srgbClr val="FF0000"/>
                </a:solidFill>
                <a:latin typeface="Arial (Body)"/>
              </a:rPr>
              <a:t>phân</a:t>
            </a:r>
            <a:r>
              <a:rPr lang="en-US" sz="1600" dirty="0" smtClean="0">
                <a:solidFill>
                  <a:srgbClr val="FF0000"/>
                </a:solidFill>
                <a:latin typeface="Arial (Body)"/>
              </a:rPr>
              <a:t> </a:t>
            </a:r>
            <a:r>
              <a:rPr lang="en-US" sz="1600" dirty="0" err="1" smtClean="0">
                <a:solidFill>
                  <a:srgbClr val="FF0000"/>
                </a:solidFill>
                <a:latin typeface="Arial (Body)"/>
              </a:rPr>
              <a:t>loại</a:t>
            </a:r>
            <a:r>
              <a:rPr lang="en-US" sz="1600" dirty="0" smtClean="0">
                <a:solidFill>
                  <a:srgbClr val="FF0000"/>
                </a:solidFill>
                <a:latin typeface="Arial (Body)"/>
              </a:rPr>
              <a:t> </a:t>
            </a:r>
            <a:r>
              <a:rPr lang="en-US" sz="1600" dirty="0" err="1" smtClean="0">
                <a:solidFill>
                  <a:srgbClr val="FF0000"/>
                </a:solidFill>
                <a:latin typeface="Arial (Body)"/>
              </a:rPr>
              <a:t>là</a:t>
            </a:r>
            <a:r>
              <a:rPr lang="en-US" sz="1600" dirty="0" smtClean="0">
                <a:solidFill>
                  <a:srgbClr val="FF0000"/>
                </a:solidFill>
                <a:latin typeface="Arial (Body)"/>
              </a:rPr>
              <a:t> HTM</a:t>
            </a:r>
            <a:r>
              <a:rPr lang="vi-VN" sz="1600" dirty="0" smtClean="0">
                <a:latin typeface="Arial (Body)"/>
              </a:rPr>
              <a:t> </a:t>
            </a:r>
            <a:endParaRPr lang="en-US" sz="1600" dirty="0" smtClean="0">
              <a:latin typeface="Arial (Body)"/>
            </a:endParaRPr>
          </a:p>
          <a:p>
            <a:pPr algn="just"/>
            <a:endParaRPr lang="en-US" sz="1600" dirty="0" smtClean="0">
              <a:latin typeface="Arial (Body)"/>
            </a:endParaRPr>
          </a:p>
          <a:p>
            <a:pPr algn="just"/>
            <a:r>
              <a:rPr lang="vi-VN" sz="1600" dirty="0" smtClean="0">
                <a:latin typeface="Arial (Body)"/>
              </a:rPr>
              <a:t>2. Việc phân loại các khoản nợ phải thu là phải thu của khách hàng, phải thu nội bộ, phải thu khác được thực hiện theo nguyên tắc:</a:t>
            </a:r>
            <a:endParaRPr lang="en-US" sz="1600" dirty="0" smtClean="0">
              <a:latin typeface="Arial (Body)"/>
            </a:endParaRPr>
          </a:p>
          <a:p>
            <a:pPr marL="266700" indent="-266700" algn="just">
              <a:buAutoNum type="alphaLcParenR"/>
            </a:pPr>
            <a:r>
              <a:rPr lang="vi-VN" sz="1600" dirty="0" smtClean="0">
                <a:latin typeface="Arial (Body)"/>
              </a:rPr>
              <a:t>Phải thu của khách hàng gồm các khoản phải thu mang tính chất thương mại phát sinh từ giao dịch có tính chất mua – bán</a:t>
            </a:r>
            <a:r>
              <a:rPr lang="en-US" sz="1600" dirty="0" smtClean="0">
                <a:latin typeface="Arial (Body)"/>
              </a:rPr>
              <a:t>;</a:t>
            </a:r>
          </a:p>
          <a:p>
            <a:pPr marL="266700" indent="-266700" algn="just">
              <a:buAutoNum type="alphaLcParenR"/>
            </a:pPr>
            <a:r>
              <a:rPr lang="vi-VN" sz="1600" dirty="0" smtClean="0">
                <a:latin typeface="Arial (Body)"/>
              </a:rPr>
              <a:t>Phải thu nội bộ gồm các khoản phải thu giữa doanh nghiệp và đơn vị trực thuộc hoặc giữa các đơn vị trực thuộc với nhau;</a:t>
            </a:r>
            <a:endParaRPr lang="en-US" sz="1600" dirty="0" smtClean="0">
              <a:latin typeface="Arial (Body)"/>
            </a:endParaRPr>
          </a:p>
          <a:p>
            <a:pPr marL="266700" indent="-266700" algn="just"/>
            <a:r>
              <a:rPr lang="en-US" sz="1600" dirty="0" smtClean="0">
                <a:latin typeface="Arial (Body)"/>
              </a:rPr>
              <a:t>c</a:t>
            </a:r>
            <a:r>
              <a:rPr lang="vi-VN" sz="1600" dirty="0" smtClean="0">
                <a:latin typeface="Arial (Body)"/>
              </a:rPr>
              <a:t>) Phải thu khác gồm các khoản phải thu không có tính chất thương mại, không liên quan đến giao dịch mua - bán: khoản phải thu về cổ tức và lợi nhuận</a:t>
            </a:r>
            <a:r>
              <a:rPr lang="en-US" sz="1600" dirty="0" smtClean="0">
                <a:latin typeface="Arial (Body)"/>
              </a:rPr>
              <a:t>,</a:t>
            </a:r>
            <a:r>
              <a:rPr lang="vi-VN" sz="1600" dirty="0" smtClean="0">
                <a:latin typeface="Arial (Body)"/>
              </a:rPr>
              <a:t> các khoản đã chi hộ, các khoản cho mượn tài sản phi tiền tệ, tiền phạt, bồi thường, tài sản thiếu chờ xử lý,…	</a:t>
            </a:r>
            <a:endParaRPr lang="en-US" sz="1600" dirty="0" smtClean="0">
              <a:latin typeface="Arial (Body)"/>
            </a:endParaRPr>
          </a:p>
          <a:p>
            <a:pPr algn="just"/>
            <a:endParaRPr lang="nl-NL" sz="1600" dirty="0" smtClean="0">
              <a:latin typeface="Arial (Body)"/>
            </a:endParaRPr>
          </a:p>
          <a:p>
            <a:pPr algn="just"/>
            <a:r>
              <a:rPr lang="nl-NL" sz="1600" dirty="0" smtClean="0">
                <a:latin typeface="Arial (Body)"/>
              </a:rPr>
              <a:t>3. Kế toán các khoản phải thu bằng ngoại tệ: Xem phần kế toán chênh lệch tỷ giá</a:t>
            </a:r>
          </a:p>
          <a:p>
            <a:pPr algn="just"/>
            <a:endParaRPr lang="nl-NL" sz="1600" dirty="0" smtClean="0">
              <a:latin typeface="Arial (Body)"/>
            </a:endParaRPr>
          </a:p>
          <a:p>
            <a:pPr algn="just"/>
            <a:r>
              <a:rPr lang="nl-NL" sz="1600" dirty="0" smtClean="0">
                <a:latin typeface="Arial (Body)"/>
              </a:rPr>
              <a:t>4</a:t>
            </a:r>
            <a:r>
              <a:rPr lang="vi-VN" sz="1600" dirty="0" smtClean="0">
                <a:latin typeface="Arial (Body)"/>
              </a:rPr>
              <a:t>. Khi lập B</a:t>
            </a:r>
            <a:r>
              <a:rPr lang="en-US" sz="1600" dirty="0" smtClean="0">
                <a:latin typeface="Arial (Body)"/>
              </a:rPr>
              <a:t>CTC </a:t>
            </a:r>
            <a:r>
              <a:rPr lang="en-US" sz="1600" dirty="0" err="1" smtClean="0">
                <a:latin typeface="Arial (Body)"/>
              </a:rPr>
              <a:t>phải</a:t>
            </a:r>
            <a:r>
              <a:rPr lang="en-US" sz="1600" dirty="0" smtClean="0">
                <a:latin typeface="Arial (Body)"/>
              </a:rPr>
              <a:t> </a:t>
            </a:r>
            <a:r>
              <a:rPr lang="vi-VN" sz="1600" dirty="0" smtClean="0">
                <a:latin typeface="Arial (Body)"/>
              </a:rPr>
              <a:t>trình bày là tài sản ngắn hạn hoặc dài hạn</a:t>
            </a:r>
            <a:r>
              <a:rPr lang="en-US" sz="1600" dirty="0" smtClean="0">
                <a:latin typeface="Arial (Body)"/>
              </a:rPr>
              <a:t> </a:t>
            </a:r>
            <a:r>
              <a:rPr lang="en-US" sz="1600" dirty="0" err="1" smtClean="0">
                <a:latin typeface="Arial (Body)"/>
              </a:rPr>
              <a:t>theo</a:t>
            </a:r>
            <a:r>
              <a:rPr lang="en-US" sz="1600" dirty="0" smtClean="0">
                <a:latin typeface="Arial (Body)"/>
              </a:rPr>
              <a:t> </a:t>
            </a:r>
            <a:r>
              <a:rPr lang="en-US" sz="1600" dirty="0" err="1" smtClean="0">
                <a:latin typeface="Arial (Body)"/>
              </a:rPr>
              <a:t>quy</a:t>
            </a:r>
            <a:r>
              <a:rPr lang="en-US" sz="1600" dirty="0" smtClean="0">
                <a:latin typeface="Arial (Body)"/>
              </a:rPr>
              <a:t> </a:t>
            </a:r>
            <a:r>
              <a:rPr lang="en-US" sz="1600" dirty="0" err="1" smtClean="0">
                <a:latin typeface="Arial (Body)"/>
              </a:rPr>
              <a:t>định</a:t>
            </a:r>
            <a:r>
              <a:rPr lang="vi-VN" sz="1600" dirty="0" smtClean="0">
                <a:latin typeface="Arial (Body)"/>
              </a:rPr>
              <a:t>. Khi có dấu hiệu hoặc bằng chứng cho thấy không hoặc khó có khả năng thu hồi các khoản nợ phải thu thì phải trích lập dự phòng. </a:t>
            </a:r>
            <a:endParaRPr lang="en-US" sz="16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86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44764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2400" dirty="0" smtClean="0">
              <a:latin typeface="Arial (Body)"/>
            </a:endParaRPr>
          </a:p>
          <a:p>
            <a:pPr marL="266700" indent="-266700" algn="just"/>
            <a:r>
              <a:rPr lang="en-US" dirty="0" smtClean="0">
                <a:latin typeface="Arial (Body)"/>
              </a:rPr>
              <a:t>5. </a:t>
            </a:r>
            <a:r>
              <a:rPr lang="en-US" dirty="0" err="1" smtClean="0">
                <a:latin typeface="Arial (Body)"/>
              </a:rPr>
              <a:t>Khi</a:t>
            </a:r>
            <a:r>
              <a:rPr lang="vi-VN" dirty="0" smtClean="0">
                <a:latin typeface="Arial (Body)"/>
              </a:rPr>
              <a:t> phát hiện thiếu tài sản phải truy tìm nguyên nhân. Chỉ hạch toán vào T</a:t>
            </a:r>
            <a:r>
              <a:rPr lang="en-US" dirty="0" smtClean="0">
                <a:latin typeface="Arial (Body)"/>
              </a:rPr>
              <a:t>K</a:t>
            </a:r>
            <a:r>
              <a:rPr lang="vi-VN" dirty="0" smtClean="0">
                <a:latin typeface="Arial (Body)"/>
              </a:rPr>
              <a:t> 1381 - Tài sản thiếu chờ xử lý đối với các tài sản chưa xác định được nguyên nhân về thiếu, mất mát, hư hỏng phải chờ xử lý. Trường hợp tài sản thiếu đã xác định được nguyên nhân và đã có biên bản xử lý ngay trong kỳ thì ghi vào các tài khoản liên quan, không hạch toán qua T</a:t>
            </a:r>
            <a:r>
              <a:rPr lang="en-US" dirty="0" smtClean="0">
                <a:latin typeface="Arial (Body)"/>
              </a:rPr>
              <a:t>K</a:t>
            </a:r>
            <a:r>
              <a:rPr lang="vi-VN" dirty="0" smtClean="0">
                <a:latin typeface="Arial (Body)"/>
              </a:rPr>
              <a:t> 1381.</a:t>
            </a:r>
            <a:endParaRPr lang="en-US" dirty="0" smtClean="0">
              <a:latin typeface="Arial (Body)"/>
            </a:endParaRPr>
          </a:p>
          <a:p>
            <a:pPr marL="266700" indent="-266700" algn="just"/>
            <a:endParaRPr lang="en-US" dirty="0" smtClean="0">
              <a:latin typeface="Arial (Body)"/>
            </a:endParaRPr>
          </a:p>
          <a:p>
            <a:pPr marL="266700" indent="-266700" algn="just"/>
            <a:r>
              <a:rPr lang="en-US" dirty="0" smtClean="0">
                <a:solidFill>
                  <a:srgbClr val="FF0000"/>
                </a:solidFill>
                <a:latin typeface="Arial (Body)"/>
              </a:rPr>
              <a:t>    K</a:t>
            </a:r>
            <a:r>
              <a:rPr lang="vi-VN" dirty="0" smtClean="0">
                <a:solidFill>
                  <a:srgbClr val="FF0000"/>
                </a:solidFill>
                <a:latin typeface="Arial (Body)"/>
              </a:rPr>
              <a:t>hi lập </a:t>
            </a:r>
            <a:r>
              <a:rPr lang="en-US" dirty="0" smtClean="0">
                <a:solidFill>
                  <a:srgbClr val="FF0000"/>
                </a:solidFill>
                <a:latin typeface="Arial (Body)"/>
              </a:rPr>
              <a:t>BCTC</a:t>
            </a:r>
            <a:r>
              <a:rPr lang="vi-VN" dirty="0" smtClean="0">
                <a:solidFill>
                  <a:srgbClr val="FF0000"/>
                </a:solidFill>
                <a:latin typeface="Arial (Body)"/>
              </a:rPr>
              <a:t>, nếu không có bằng chứng chắc chắn cho thấy tài sản thiếu chờ xử lý có khả năng thu hồi thì doanh nghiệp phải ghi nhận giá trị tài sản thiếu đó vào chi phí để xác định kết quả kinh doanh trong kỳ</a:t>
            </a:r>
            <a:r>
              <a:rPr lang="en-US" dirty="0" smtClean="0">
                <a:solidFill>
                  <a:srgbClr val="FF0000"/>
                </a:solidFill>
                <a:latin typeface="Arial (Body)"/>
              </a:rPr>
              <a:t> và</a:t>
            </a:r>
            <a:r>
              <a:rPr lang="vi-VN" dirty="0" smtClean="0">
                <a:solidFill>
                  <a:srgbClr val="FF0000"/>
                </a:solidFill>
                <a:latin typeface="Arial (Body)"/>
              </a:rPr>
              <a:t> phải thuyết minh trên B</a:t>
            </a:r>
            <a:r>
              <a:rPr lang="en-US" dirty="0" smtClean="0">
                <a:solidFill>
                  <a:srgbClr val="FF0000"/>
                </a:solidFill>
                <a:latin typeface="Arial (Body)"/>
              </a:rPr>
              <a:t>CTC</a:t>
            </a:r>
          </a:p>
          <a:p>
            <a:pPr marL="173038" indent="-173038" algn="just"/>
            <a:endParaRPr lang="en-US" dirty="0" smtClean="0">
              <a:solidFill>
                <a:srgbClr val="FF0000"/>
              </a:solidFill>
              <a:latin typeface="Arial (Body)"/>
            </a:endParaRPr>
          </a:p>
          <a:p>
            <a:pPr marL="266700" indent="-266700" algn="just"/>
            <a:r>
              <a:rPr lang="en-US" dirty="0" smtClean="0">
                <a:solidFill>
                  <a:srgbClr val="FF0000"/>
                </a:solidFill>
                <a:latin typeface="Arial (Body)"/>
              </a:rPr>
              <a:t>6.</a:t>
            </a:r>
            <a:r>
              <a:rPr lang="vi-VN" dirty="0" smtClean="0">
                <a:solidFill>
                  <a:srgbClr val="FF0000"/>
                </a:solidFill>
                <a:latin typeface="Arial (Body)"/>
              </a:rPr>
              <a:t> Tài khoản 1383 - Thuế TTĐB của hàng nhập khẩu: Phản ánh số thuế </a:t>
            </a:r>
            <a:r>
              <a:rPr lang="en-US" dirty="0" smtClean="0">
                <a:solidFill>
                  <a:srgbClr val="FF0000"/>
                </a:solidFill>
                <a:latin typeface="Arial (Body)"/>
              </a:rPr>
              <a:t>TTĐB</a:t>
            </a:r>
            <a:r>
              <a:rPr lang="vi-VN" dirty="0" smtClean="0">
                <a:solidFill>
                  <a:srgbClr val="FF0000"/>
                </a:solidFill>
                <a:latin typeface="Arial (Body)"/>
              </a:rPr>
              <a:t> của hàng nhập khẩu (ví dụ xăng nhập khẩu,…)</a:t>
            </a:r>
            <a:r>
              <a:rPr lang="en-US" dirty="0" smtClean="0">
                <a:solidFill>
                  <a:srgbClr val="FF0000"/>
                </a:solidFill>
                <a:latin typeface="Arial (Body)"/>
              </a:rPr>
              <a:t>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khấu</a:t>
            </a:r>
            <a:r>
              <a:rPr lang="en-US" dirty="0" smtClean="0">
                <a:solidFill>
                  <a:srgbClr val="FF0000"/>
                </a:solidFill>
                <a:latin typeface="Arial (Body)"/>
              </a:rPr>
              <a:t> </a:t>
            </a:r>
            <a:r>
              <a:rPr lang="en-US" dirty="0" err="1" smtClean="0">
                <a:solidFill>
                  <a:srgbClr val="FF0000"/>
                </a:solidFill>
                <a:latin typeface="Arial (Body)"/>
              </a:rPr>
              <a:t>trừ</a:t>
            </a:r>
            <a:r>
              <a:rPr lang="vi-VN" dirty="0" smtClean="0">
                <a:solidFill>
                  <a:srgbClr val="FF0000"/>
                </a:solidFill>
                <a:latin typeface="Arial (Body)"/>
              </a:rPr>
              <a:t>, trừ trường hợp thuế TTĐB của hàng </a:t>
            </a:r>
            <a:r>
              <a:rPr lang="nl-NL" dirty="0" smtClean="0">
                <a:solidFill>
                  <a:srgbClr val="FF0000"/>
                </a:solidFill>
                <a:latin typeface="Arial (Body)"/>
              </a:rPr>
              <a:t>tạm nhập - tái xuất </a:t>
            </a:r>
            <a:r>
              <a:rPr lang="vi-VN" dirty="0" smtClean="0">
                <a:solidFill>
                  <a:srgbClr val="FF0000"/>
                </a:solidFill>
                <a:latin typeface="Arial (Body)"/>
              </a:rPr>
              <a:t>đã nộp, được khấu trừ hoặc hoàn theo quy định của pháp luật thuế.</a:t>
            </a:r>
            <a:endParaRPr lang="en-US" dirty="0" smtClean="0">
              <a:solidFill>
                <a:srgbClr val="FF0000"/>
              </a:solidFill>
              <a:latin typeface="Arial (Body)"/>
            </a:endParaRPr>
          </a:p>
          <a:p>
            <a:pPr marL="266700" indent="-266700" algn="just"/>
            <a:endParaRPr lang="en-US" dirty="0" smtClean="0">
              <a:latin typeface="Arial (Body)"/>
            </a:endParaRPr>
          </a:p>
          <a:p>
            <a:pPr marL="266700" indent="-266700" algn="just"/>
            <a:r>
              <a:rPr lang="en-US" dirty="0" smtClean="0">
                <a:latin typeface="Arial (Body)"/>
              </a:rPr>
              <a:t>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nội</a:t>
            </a:r>
            <a:r>
              <a:rPr lang="en-US" dirty="0" smtClean="0">
                <a:solidFill>
                  <a:srgbClr val="FF0000"/>
                </a:solidFill>
                <a:latin typeface="Arial (Body)"/>
              </a:rPr>
              <a:t> dung </a:t>
            </a:r>
            <a:r>
              <a:rPr lang="en-US" dirty="0" err="1" smtClean="0">
                <a:solidFill>
                  <a:srgbClr val="FF0000"/>
                </a:solidFill>
                <a:latin typeface="Arial (Body)"/>
              </a:rPr>
              <a:t>khác</a:t>
            </a:r>
            <a:r>
              <a:rPr lang="en-US" dirty="0" smtClean="0">
                <a:solidFill>
                  <a:srgbClr val="FF0000"/>
                </a:solidFill>
                <a:latin typeface="Arial (Body)"/>
              </a:rPr>
              <a:t> </a:t>
            </a:r>
            <a:r>
              <a:rPr lang="en-US" dirty="0" err="1" smtClean="0">
                <a:solidFill>
                  <a:srgbClr val="FF0000"/>
                </a:solidFill>
                <a:latin typeface="Arial (Body)"/>
              </a:rPr>
              <a:t>đối</a:t>
            </a:r>
            <a:r>
              <a:rPr lang="en-US" dirty="0" smtClean="0">
                <a:solidFill>
                  <a:srgbClr val="FF0000"/>
                </a:solidFill>
                <a:latin typeface="Arial (Body)"/>
              </a:rPr>
              <a:t> </a:t>
            </a:r>
            <a:r>
              <a:rPr lang="en-US" dirty="0" err="1" smtClean="0">
                <a:solidFill>
                  <a:srgbClr val="FF0000"/>
                </a:solidFill>
                <a:latin typeface="Arial (Body)"/>
              </a:rPr>
              <a:t>với</a:t>
            </a:r>
            <a:r>
              <a:rPr lang="en-US" dirty="0" smtClean="0">
                <a:solidFill>
                  <a:srgbClr val="FF0000"/>
                </a:solidFill>
                <a:latin typeface="Arial (Body)"/>
              </a:rPr>
              <a:t>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khoản</a:t>
            </a:r>
            <a:r>
              <a:rPr lang="en-US" dirty="0" smtClean="0">
                <a:solidFill>
                  <a:srgbClr val="FF0000"/>
                </a:solidFill>
                <a:latin typeface="Arial (Body)"/>
              </a:rPr>
              <a:t> </a:t>
            </a:r>
            <a:r>
              <a:rPr lang="en-US" dirty="0" err="1" smtClean="0">
                <a:solidFill>
                  <a:srgbClr val="FF0000"/>
                </a:solidFill>
                <a:latin typeface="Arial (Body)"/>
              </a:rPr>
              <a:t>phải</a:t>
            </a:r>
            <a:r>
              <a:rPr lang="en-US" dirty="0" smtClean="0">
                <a:solidFill>
                  <a:srgbClr val="FF0000"/>
                </a:solidFill>
                <a:latin typeface="Arial (Body)"/>
              </a:rPr>
              <a:t> thu </a:t>
            </a:r>
            <a:r>
              <a:rPr lang="en-US" dirty="0" err="1" smtClean="0">
                <a:solidFill>
                  <a:srgbClr val="FF0000"/>
                </a:solidFill>
                <a:latin typeface="Arial (Body)"/>
              </a:rPr>
              <a:t>căn</a:t>
            </a:r>
            <a:r>
              <a:rPr lang="en-US" dirty="0" smtClean="0">
                <a:solidFill>
                  <a:srgbClr val="FF0000"/>
                </a:solidFill>
                <a:latin typeface="Arial (Body)"/>
              </a:rPr>
              <a:t> </a:t>
            </a:r>
            <a:r>
              <a:rPr lang="en-US" dirty="0" err="1" smtClean="0">
                <a:solidFill>
                  <a:srgbClr val="FF0000"/>
                </a:solidFill>
                <a:latin typeface="Arial (Body)"/>
              </a:rPr>
              <a:t>bản</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khác</a:t>
            </a:r>
            <a:r>
              <a:rPr lang="en-US" dirty="0" smtClean="0">
                <a:solidFill>
                  <a:srgbClr val="FF0000"/>
                </a:solidFill>
                <a:latin typeface="Arial (Body)"/>
              </a:rPr>
              <a:t> </a:t>
            </a:r>
            <a:r>
              <a:rPr lang="en-US" dirty="0" err="1" smtClean="0">
                <a:solidFill>
                  <a:srgbClr val="FF0000"/>
                </a:solidFill>
                <a:latin typeface="Arial (Body)"/>
              </a:rPr>
              <a:t>biệt</a:t>
            </a:r>
            <a:r>
              <a:rPr lang="en-US" dirty="0" smtClean="0">
                <a:solidFill>
                  <a:srgbClr val="FF0000"/>
                </a:solidFill>
                <a:latin typeface="Arial (Body)"/>
              </a:rPr>
              <a:t> so </a:t>
            </a:r>
            <a:r>
              <a:rPr lang="en-US" dirty="0" err="1" smtClean="0">
                <a:solidFill>
                  <a:srgbClr val="FF0000"/>
                </a:solidFill>
                <a:latin typeface="Arial (Body)"/>
              </a:rPr>
              <a:t>với</a:t>
            </a:r>
            <a:r>
              <a:rPr lang="en-US" dirty="0" smtClean="0">
                <a:solidFill>
                  <a:srgbClr val="FF0000"/>
                </a:solidFill>
                <a:latin typeface="Arial (Body)"/>
              </a:rPr>
              <a:t> TT200</a:t>
            </a: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31988"/>
            <a:ext cx="9144000" cy="3346450"/>
          </a:xfrm>
        </p:spPr>
        <p:txBody>
          <a:bodyPr>
            <a:normAutofit/>
          </a:bodyPr>
          <a:lstStyle/>
          <a:p>
            <a:pPr algn="ctr">
              <a:defRPr/>
            </a:pPr>
            <a:endParaRPr lang="vi-VN" dirty="0"/>
          </a:p>
        </p:txBody>
      </p:sp>
      <p:sp>
        <p:nvSpPr>
          <p:cNvPr id="77827" name="Slide Number Placeholder 5"/>
          <p:cNvSpPr>
            <a:spLocks noGrp="1"/>
          </p:cNvSpPr>
          <p:nvPr>
            <p:ph type="sldNum" sz="quarter" idx="12"/>
          </p:nvPr>
        </p:nvSpPr>
        <p:spPr>
          <a:noFill/>
        </p:spPr>
        <p:txBody>
          <a:bodyPr/>
          <a:lstStyle/>
          <a:p>
            <a:fld id="{1B1BBC1A-E196-40B5-840D-F260B0E17AC5}" type="slidenum">
              <a:rPr lang="en-US" sz="1200" smtClean="0">
                <a:solidFill>
                  <a:srgbClr val="FFFFFF"/>
                </a:solidFill>
                <a:latin typeface="Calibri" pitchFamily="34" charset="0"/>
              </a:rPr>
              <a:pPr/>
              <a:t>87</a:t>
            </a:fld>
            <a:endParaRPr lang="vi-VN" sz="1200" smtClean="0">
              <a:solidFill>
                <a:srgbClr val="FFFFFF"/>
              </a:solidFill>
              <a:latin typeface="Arial" charset="0"/>
              <a:cs typeface="Arial" charset="0"/>
            </a:endParaRPr>
          </a:p>
        </p:txBody>
      </p:sp>
      <p:sp>
        <p:nvSpPr>
          <p:cNvPr id="4" name="Rectangle 2"/>
          <p:cNvSpPr txBox="1">
            <a:spLocks noChangeArrowheads="1"/>
          </p:cNvSpPr>
          <p:nvPr/>
        </p:nvSpPr>
        <p:spPr bwMode="auto">
          <a:xfrm>
            <a:off x="3124200" y="1066800"/>
            <a:ext cx="2819400" cy="609600"/>
          </a:xfrm>
          <a:prstGeom prst="rect">
            <a:avLst/>
          </a:prstGeom>
          <a:noFill/>
          <a:ln w="9525">
            <a:noFill/>
            <a:miter lim="800000"/>
            <a:headEnd/>
            <a:tailEnd/>
          </a:ln>
          <a:effectLst/>
        </p:spPr>
        <p:txBody>
          <a:bodyPr lIns="92075" tIns="46038" rIns="92075" bIns="46038"/>
          <a:lstStyle/>
          <a:p>
            <a:pPr algn="ctr">
              <a:defRPr/>
            </a:pPr>
            <a:r>
              <a:rPr lang="en-US" sz="1800" b="1"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VnHelvetInsH" pitchFamily="34" charset="0"/>
                <a:ea typeface="+mj-ea"/>
                <a:cs typeface="+mj-cs"/>
              </a:rPr>
              <a:t>MINISTRY OF FINANCE</a:t>
            </a:r>
          </a:p>
        </p:txBody>
      </p:sp>
      <p:pic>
        <p:nvPicPr>
          <p:cNvPr id="77829" name="Picture 3"/>
          <p:cNvPicPr>
            <a:picLocks noChangeAspect="1" noChangeArrowheads="1"/>
          </p:cNvPicPr>
          <p:nvPr/>
        </p:nvPicPr>
        <p:blipFill>
          <a:blip r:embed="rId2" cstate="print"/>
          <a:srcRect/>
          <a:stretch>
            <a:fillRect/>
          </a:stretch>
        </p:blipFill>
        <p:spPr bwMode="auto">
          <a:xfrm>
            <a:off x="4114800" y="152400"/>
            <a:ext cx="833438" cy="844550"/>
          </a:xfrm>
          <a:prstGeom prst="rect">
            <a:avLst/>
          </a:prstGeom>
          <a:noFill/>
          <a:ln w="9525">
            <a:noFill/>
            <a:miter lim="800000"/>
            <a:headEnd/>
            <a:tailEnd/>
          </a:ln>
        </p:spPr>
      </p:pic>
      <p:pic>
        <p:nvPicPr>
          <p:cNvPr id="77830" name="Picture 6" descr="6aa68ef8-2d75-bf25-dac6-39fdb011c232.jpg"/>
          <p:cNvPicPr>
            <a:picLocks noChangeAspect="1"/>
          </p:cNvPicPr>
          <p:nvPr/>
        </p:nvPicPr>
        <p:blipFill>
          <a:blip r:embed="rId3" cstate="print"/>
          <a:srcRect/>
          <a:stretch>
            <a:fillRect/>
          </a:stretch>
        </p:blipFill>
        <p:spPr bwMode="auto">
          <a:xfrm>
            <a:off x="0" y="1752600"/>
            <a:ext cx="9144000" cy="5105400"/>
          </a:xfrm>
          <a:prstGeom prst="rect">
            <a:avLst/>
          </a:prstGeom>
          <a:noFill/>
          <a:ln w="9525">
            <a:noFill/>
            <a:miter lim="800000"/>
            <a:headEnd/>
            <a:tailEnd/>
          </a:ln>
        </p:spPr>
      </p:pic>
      <p:sp>
        <p:nvSpPr>
          <p:cNvPr id="77831" name="TextBox 6"/>
          <p:cNvSpPr txBox="1">
            <a:spLocks noChangeArrowheads="1"/>
          </p:cNvSpPr>
          <p:nvPr/>
        </p:nvSpPr>
        <p:spPr bwMode="auto">
          <a:xfrm>
            <a:off x="0" y="2209800"/>
            <a:ext cx="8991600" cy="1754188"/>
          </a:xfrm>
          <a:prstGeom prst="rect">
            <a:avLst/>
          </a:prstGeom>
          <a:noFill/>
          <a:ln w="9525">
            <a:noFill/>
            <a:miter lim="800000"/>
            <a:headEnd/>
            <a:tailEnd/>
          </a:ln>
        </p:spPr>
        <p:txBody>
          <a:bodyPr>
            <a:spAutoFit/>
          </a:bodyPr>
          <a:lstStyle/>
          <a:p>
            <a:pPr algn="ctr"/>
            <a:r>
              <a:rPr lang="en-US" sz="5400" b="1">
                <a:solidFill>
                  <a:srgbClr val="FFFF00"/>
                </a:solidFill>
                <a:latin typeface="Arial" charset="0"/>
                <a:cs typeface="Arial" charset="0"/>
              </a:rPr>
              <a:t>KẾ TOÁN HÀNG TỒN KHO</a:t>
            </a:r>
            <a:r>
              <a:rPr lang="en-US" sz="5400" b="1">
                <a:solidFill>
                  <a:srgbClr val="FFFF00"/>
                </a:solidFill>
              </a:rPr>
              <a:t/>
            </a:r>
            <a:br>
              <a:rPr lang="en-US" sz="5400" b="1">
                <a:solidFill>
                  <a:srgbClr val="FFFF00"/>
                </a:solidFill>
              </a:rPr>
            </a:br>
            <a:endParaRPr lang="en-US" sz="5400" b="1">
              <a:solidFill>
                <a:srgbClr val="FFFF00"/>
              </a:solidFill>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1828800" y="228600"/>
            <a:ext cx="6629400" cy="609600"/>
          </a:xfrm>
        </p:spPr>
        <p:txBody>
          <a:bodyPr/>
          <a:lstStyle/>
          <a:p>
            <a:pPr eaLnBrk="1" hangingPunct="1">
              <a:defRPr/>
            </a:pPr>
            <a:r>
              <a:rPr lang="en-US" sz="2000" b="1" dirty="0" smtClean="0">
                <a:solidFill>
                  <a:srgbClr val="FF0000"/>
                </a:solidFill>
                <a:latin typeface="Arial"/>
                <a:cs typeface="Arial"/>
              </a:rPr>
              <a:t>KẾ TOÁN HÀNG TỒN KHO</a:t>
            </a:r>
            <a:endParaRPr lang="en-US" sz="2200" b="1" dirty="0" smtClean="0">
              <a:solidFill>
                <a:srgbClr val="FF0000"/>
              </a:solidFill>
              <a:latin typeface=".VnHelvetInsH" pitchFamily="34" charset="0"/>
            </a:endParaRPr>
          </a:p>
        </p:txBody>
      </p:sp>
      <p:sp>
        <p:nvSpPr>
          <p:cNvPr id="78851" name="Rectangle 3"/>
          <p:cNvSpPr>
            <a:spLocks noGrp="1" noChangeArrowheads="1"/>
          </p:cNvSpPr>
          <p:nvPr>
            <p:ph idx="1"/>
          </p:nvPr>
        </p:nvSpPr>
        <p:spPr>
          <a:xfrm>
            <a:off x="381000" y="838200"/>
            <a:ext cx="8458200" cy="5715000"/>
          </a:xfrm>
        </p:spPr>
        <p:txBody>
          <a:bodyPr/>
          <a:lstStyle/>
          <a:p>
            <a:pPr algn="just">
              <a:buClr>
                <a:schemeClr val="tx1"/>
              </a:buClr>
              <a:buNone/>
            </a:pPr>
            <a:endParaRPr lang="en-US" sz="800" dirty="0" smtClean="0">
              <a:latin typeface="Arial" charset="0"/>
              <a:cs typeface="Arial" charset="0"/>
            </a:endParaRPr>
          </a:p>
        </p:txBody>
      </p:sp>
      <p:sp>
        <p:nvSpPr>
          <p:cNvPr id="78852" name="Line 4"/>
          <p:cNvSpPr>
            <a:spLocks noChangeShapeType="1"/>
          </p:cNvSpPr>
          <p:nvPr/>
        </p:nvSpPr>
        <p:spPr bwMode="auto">
          <a:xfrm>
            <a:off x="1905000" y="762000"/>
            <a:ext cx="6705600" cy="0"/>
          </a:xfrm>
          <a:prstGeom prst="line">
            <a:avLst/>
          </a:prstGeom>
          <a:noFill/>
          <a:ln w="9525">
            <a:solidFill>
              <a:schemeClr val="tx1"/>
            </a:solidFill>
            <a:round/>
            <a:headEnd/>
            <a:tailEnd/>
          </a:ln>
        </p:spPr>
        <p:txBody>
          <a:bodyPr wrap="none"/>
          <a:lstStyle/>
          <a:p>
            <a:endParaRPr lang="en-US"/>
          </a:p>
        </p:txBody>
      </p:sp>
      <p:pic>
        <p:nvPicPr>
          <p:cNvPr id="78854" name="Picture 3"/>
          <p:cNvPicPr>
            <a:picLocks noChangeAspect="1" noChangeArrowheads="1"/>
          </p:cNvPicPr>
          <p:nvPr/>
        </p:nvPicPr>
        <p:blipFill>
          <a:blip r:embed="rId2" cstate="print"/>
          <a:srcRect/>
          <a:stretch>
            <a:fillRect/>
          </a:stretch>
        </p:blipFill>
        <p:spPr bwMode="auto">
          <a:xfrm>
            <a:off x="533400" y="0"/>
            <a:ext cx="762000" cy="685800"/>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pPr>
              <a:defRPr/>
            </a:pPr>
            <a:fld id="{01278397-8350-44A9-8D1C-FD9C4E746EDE}" type="slidenum">
              <a:rPr lang="en-US" smtClean="0"/>
              <a:pPr>
                <a:defRPr/>
              </a:pPr>
              <a:t>88</a:t>
            </a:fld>
            <a:endParaRPr lang="en-US" dirty="0"/>
          </a:p>
        </p:txBody>
      </p:sp>
      <p:sp>
        <p:nvSpPr>
          <p:cNvPr id="78856" name="TextBox 9"/>
          <p:cNvSpPr txBox="1">
            <a:spLocks noChangeArrowheads="1"/>
          </p:cNvSpPr>
          <p:nvPr/>
        </p:nvSpPr>
        <p:spPr bwMode="auto">
          <a:xfrm>
            <a:off x="395536" y="2492896"/>
            <a:ext cx="3962400" cy="3816429"/>
          </a:xfrm>
          <a:prstGeom prst="rect">
            <a:avLst/>
          </a:prstGeom>
          <a:solidFill>
            <a:srgbClr val="00B0F0"/>
          </a:solidFill>
          <a:ln w="9525">
            <a:noFill/>
            <a:miter lim="800000"/>
            <a:headEnd/>
            <a:tailEnd/>
          </a:ln>
        </p:spPr>
        <p:txBody>
          <a:bodyPr>
            <a:spAutoFit/>
          </a:bodyPr>
          <a:lstStyle/>
          <a:p>
            <a:pPr algn="just"/>
            <a:r>
              <a:rPr lang="vi-VN" sz="2200" dirty="0">
                <a:latin typeface="Arial" charset="0"/>
                <a:cs typeface="Arial" charset="0"/>
              </a:rPr>
              <a:t>Hàng tồn kho: Là những tài sản:</a:t>
            </a:r>
          </a:p>
          <a:p>
            <a:pPr algn="just"/>
            <a:r>
              <a:rPr lang="vi-VN" sz="2200" dirty="0">
                <a:latin typeface="Arial" charset="0"/>
                <a:cs typeface="Arial" charset="0"/>
              </a:rPr>
              <a:t>(a) Được giữ để bán trong kỳ sản xuất, kinh doanh bình thường;</a:t>
            </a:r>
          </a:p>
          <a:p>
            <a:pPr algn="just"/>
            <a:r>
              <a:rPr lang="vi-VN" sz="2200" dirty="0">
                <a:latin typeface="Arial" charset="0"/>
                <a:cs typeface="Arial" charset="0"/>
              </a:rPr>
              <a:t>(b) Đang trong quá trình sản xuất, kinh doanh dở dang;</a:t>
            </a:r>
          </a:p>
          <a:p>
            <a:pPr algn="just"/>
            <a:r>
              <a:rPr lang="vi-VN" sz="2200" dirty="0">
                <a:latin typeface="Arial" charset="0"/>
                <a:cs typeface="Arial" charset="0"/>
              </a:rPr>
              <a:t>(c) Nguyên liệu, vật liệu, công cụ, dụng cụ để sử dụng trong quá trình sản xuất, kinh doanh hoặc cung cấp dịch vụ.</a:t>
            </a:r>
            <a:endParaRPr lang="en-US" sz="2200" dirty="0"/>
          </a:p>
        </p:txBody>
      </p:sp>
      <p:sp>
        <p:nvSpPr>
          <p:cNvPr id="12" name="TextBox 11"/>
          <p:cNvSpPr txBox="1"/>
          <p:nvPr/>
        </p:nvSpPr>
        <p:spPr>
          <a:xfrm>
            <a:off x="5076056" y="2492896"/>
            <a:ext cx="3657600" cy="3785652"/>
          </a:xfrm>
          <a:prstGeom prst="rect">
            <a:avLst/>
          </a:prstGeom>
          <a:solidFill>
            <a:srgbClr val="FFFF00"/>
          </a:solidFill>
        </p:spPr>
        <p:txBody>
          <a:bodyPr>
            <a:spAutoFit/>
          </a:bodyPr>
          <a:lstStyle/>
          <a:p>
            <a:pPr marL="231775" indent="-231775" algn="just">
              <a:buFont typeface="Wingdings" pitchFamily="2" charset="2"/>
              <a:buChar char="ü"/>
              <a:defRPr/>
            </a:pPr>
            <a:r>
              <a:rPr lang="en-US" sz="2400" dirty="0" smtClean="0">
                <a:solidFill>
                  <a:srgbClr val="FF0000"/>
                </a:solidFill>
                <a:latin typeface="Arial" pitchFamily="34" charset="0"/>
                <a:cs typeface="Arial" pitchFamily="34" charset="0"/>
              </a:rPr>
              <a:t>Nguyên </a:t>
            </a:r>
            <a:r>
              <a:rPr lang="en-US" sz="2400" dirty="0" err="1">
                <a:solidFill>
                  <a:srgbClr val="FF0000"/>
                </a:solidFill>
                <a:latin typeface="Arial" pitchFamily="34" charset="0"/>
                <a:cs typeface="Arial" pitchFamily="34" charset="0"/>
              </a:rPr>
              <a:t>liệu</a:t>
            </a:r>
            <a:r>
              <a:rPr lang="en-US" sz="2400" dirty="0">
                <a:solidFill>
                  <a:srgbClr val="FF0000"/>
                </a:solidFill>
                <a:latin typeface="Arial" pitchFamily="34" charset="0"/>
                <a:cs typeface="Arial" pitchFamily="34" charset="0"/>
              </a:rPr>
              <a:t>, </a:t>
            </a:r>
            <a:r>
              <a:rPr lang="en-US" sz="2400" dirty="0" err="1">
                <a:solidFill>
                  <a:srgbClr val="FF0000"/>
                </a:solidFill>
                <a:latin typeface="Arial" pitchFamily="34" charset="0"/>
                <a:cs typeface="Arial" pitchFamily="34" charset="0"/>
              </a:rPr>
              <a:t>vật</a:t>
            </a:r>
            <a:r>
              <a:rPr lang="en-US" sz="2400" dirty="0">
                <a:solidFill>
                  <a:srgbClr val="FF0000"/>
                </a:solidFill>
                <a:latin typeface="Arial" pitchFamily="34" charset="0"/>
                <a:cs typeface="Arial" pitchFamily="34" charset="0"/>
              </a:rPr>
              <a:t> </a:t>
            </a:r>
            <a:r>
              <a:rPr lang="en-US" sz="2400" dirty="0" err="1">
                <a:solidFill>
                  <a:srgbClr val="FF0000"/>
                </a:solidFill>
                <a:latin typeface="Arial" pitchFamily="34" charset="0"/>
                <a:cs typeface="Arial" pitchFamily="34" charset="0"/>
              </a:rPr>
              <a:t>liệu</a:t>
            </a:r>
            <a:r>
              <a:rPr lang="en-US" sz="2400" dirty="0">
                <a:solidFill>
                  <a:srgbClr val="FF0000"/>
                </a:solidFill>
                <a:latin typeface="Arial" pitchFamily="34" charset="0"/>
                <a:cs typeface="Arial" pitchFamily="34" charset="0"/>
              </a:rPr>
              <a:t>;</a:t>
            </a:r>
          </a:p>
          <a:p>
            <a:pPr marL="231775" indent="-231775" algn="just">
              <a:buFont typeface="Wingdings" pitchFamily="2" charset="2"/>
              <a:buChar char="ü"/>
              <a:defRPr/>
            </a:pPr>
            <a:r>
              <a:rPr lang="en-US" sz="2400" dirty="0">
                <a:solidFill>
                  <a:srgbClr val="FF0000"/>
                </a:solidFill>
                <a:latin typeface="Arial" pitchFamily="34" charset="0"/>
                <a:cs typeface="Arial" pitchFamily="34" charset="0"/>
              </a:rPr>
              <a:t>C</a:t>
            </a:r>
            <a:r>
              <a:rPr lang="vi-VN" sz="2400" dirty="0">
                <a:solidFill>
                  <a:srgbClr val="FF0000"/>
                </a:solidFill>
                <a:latin typeface="Arial" pitchFamily="34" charset="0"/>
                <a:cs typeface="Arial" pitchFamily="34" charset="0"/>
              </a:rPr>
              <a:t>ông cụ, dụng cụ</a:t>
            </a:r>
            <a:r>
              <a:rPr lang="en-US" sz="2400" dirty="0">
                <a:solidFill>
                  <a:srgbClr val="FF0000"/>
                </a:solidFill>
                <a:latin typeface="Arial" pitchFamily="34" charset="0"/>
                <a:cs typeface="Arial" pitchFamily="34" charset="0"/>
              </a:rPr>
              <a:t>;</a:t>
            </a:r>
          </a:p>
          <a:p>
            <a:pPr marL="231775" indent="-231775" algn="just">
              <a:buFont typeface="Wingdings" pitchFamily="2" charset="2"/>
              <a:buChar char="ü"/>
              <a:defRPr/>
            </a:pPr>
            <a:r>
              <a:rPr lang="vi-VN" sz="2400" dirty="0">
                <a:solidFill>
                  <a:srgbClr val="FF0000"/>
                </a:solidFill>
                <a:latin typeface="Arial" pitchFamily="34" charset="0"/>
                <a:cs typeface="Arial" pitchFamily="34" charset="0"/>
              </a:rPr>
              <a:t>Chi phí </a:t>
            </a:r>
            <a:r>
              <a:rPr lang="en-US" sz="2400" dirty="0" err="1">
                <a:solidFill>
                  <a:srgbClr val="FF0000"/>
                </a:solidFill>
                <a:latin typeface="Arial" pitchFamily="34" charset="0"/>
                <a:cs typeface="Arial" pitchFamily="34" charset="0"/>
              </a:rPr>
              <a:t>sản</a:t>
            </a:r>
            <a:r>
              <a:rPr lang="en-US" sz="2400" dirty="0">
                <a:solidFill>
                  <a:srgbClr val="FF0000"/>
                </a:solidFill>
                <a:latin typeface="Arial" pitchFamily="34" charset="0"/>
                <a:cs typeface="Arial" pitchFamily="34" charset="0"/>
              </a:rPr>
              <a:t> </a:t>
            </a:r>
            <a:r>
              <a:rPr lang="en-US" sz="2400" dirty="0" err="1">
                <a:solidFill>
                  <a:srgbClr val="FF0000"/>
                </a:solidFill>
                <a:latin typeface="Arial" pitchFamily="34" charset="0"/>
                <a:cs typeface="Arial" pitchFamily="34" charset="0"/>
              </a:rPr>
              <a:t>phẩm</a:t>
            </a:r>
            <a:r>
              <a:rPr lang="en-US" sz="2400" dirty="0">
                <a:solidFill>
                  <a:srgbClr val="FF0000"/>
                </a:solidFill>
                <a:latin typeface="Arial" pitchFamily="34" charset="0"/>
                <a:cs typeface="Arial" pitchFamily="34" charset="0"/>
              </a:rPr>
              <a:t>, </a:t>
            </a:r>
            <a:r>
              <a:rPr lang="vi-VN" sz="2400" dirty="0">
                <a:solidFill>
                  <a:srgbClr val="FF0000"/>
                </a:solidFill>
                <a:latin typeface="Arial" pitchFamily="34" charset="0"/>
                <a:cs typeface="Arial" pitchFamily="34" charset="0"/>
              </a:rPr>
              <a:t>dịch vụ dở dang</a:t>
            </a:r>
            <a:endParaRPr lang="en-US" sz="2400" dirty="0">
              <a:solidFill>
                <a:srgbClr val="FF0000"/>
              </a:solidFill>
            </a:endParaRPr>
          </a:p>
          <a:p>
            <a:pPr marL="231775" indent="-231775" algn="just">
              <a:buFont typeface="Wingdings" pitchFamily="2" charset="2"/>
              <a:buChar char="ü"/>
              <a:defRPr/>
            </a:pPr>
            <a:r>
              <a:rPr lang="en-US" sz="2400" dirty="0" err="1">
                <a:solidFill>
                  <a:srgbClr val="FF0000"/>
                </a:solidFill>
                <a:latin typeface="Arial" pitchFamily="34" charset="0"/>
                <a:cs typeface="Arial" pitchFamily="34" charset="0"/>
              </a:rPr>
              <a:t>Thành</a:t>
            </a:r>
            <a:r>
              <a:rPr lang="en-US" sz="2400" dirty="0">
                <a:solidFill>
                  <a:srgbClr val="FF0000"/>
                </a:solidFill>
                <a:latin typeface="Arial" pitchFamily="34" charset="0"/>
                <a:cs typeface="Arial" pitchFamily="34" charset="0"/>
              </a:rPr>
              <a:t> </a:t>
            </a:r>
            <a:r>
              <a:rPr lang="en-US" sz="2400" dirty="0" err="1">
                <a:solidFill>
                  <a:srgbClr val="FF0000"/>
                </a:solidFill>
                <a:latin typeface="Arial" pitchFamily="34" charset="0"/>
                <a:cs typeface="Arial" pitchFamily="34" charset="0"/>
              </a:rPr>
              <a:t>phẩm</a:t>
            </a:r>
            <a:r>
              <a:rPr lang="en-US" sz="2400" dirty="0">
                <a:solidFill>
                  <a:srgbClr val="FF0000"/>
                </a:solidFill>
                <a:latin typeface="Arial" pitchFamily="34" charset="0"/>
                <a:cs typeface="Arial" pitchFamily="34" charset="0"/>
              </a:rPr>
              <a:t>, </a:t>
            </a:r>
            <a:r>
              <a:rPr lang="vi-VN" sz="2400" dirty="0">
                <a:solidFill>
                  <a:srgbClr val="FF0000"/>
                </a:solidFill>
                <a:latin typeface="Arial" pitchFamily="34" charset="0"/>
                <a:cs typeface="Arial" pitchFamily="34" charset="0"/>
              </a:rPr>
              <a:t>Hàng hóa</a:t>
            </a:r>
            <a:endParaRPr lang="en-US" sz="2400" dirty="0">
              <a:solidFill>
                <a:srgbClr val="FF0000"/>
              </a:solidFill>
              <a:latin typeface="Arial" pitchFamily="34" charset="0"/>
              <a:cs typeface="Arial" pitchFamily="34" charset="0"/>
            </a:endParaRPr>
          </a:p>
          <a:p>
            <a:pPr algn="just">
              <a:defRPr/>
            </a:pPr>
            <a:endParaRPr lang="en-US" sz="2400" dirty="0">
              <a:solidFill>
                <a:srgbClr val="FF0000"/>
              </a:solidFill>
              <a:latin typeface="Arial" pitchFamily="34" charset="0"/>
              <a:cs typeface="Arial" pitchFamily="34" charset="0"/>
            </a:endParaRPr>
          </a:p>
          <a:p>
            <a:pPr algn="just">
              <a:defRPr/>
            </a:pPr>
            <a:r>
              <a:rPr lang="en-US" sz="2400" dirty="0" err="1">
                <a:solidFill>
                  <a:srgbClr val="FF0000"/>
                </a:solidFill>
                <a:latin typeface="Arial" pitchFamily="34" charset="0"/>
                <a:cs typeface="Arial" pitchFamily="34" charset="0"/>
              </a:rPr>
              <a:t>Kể</a:t>
            </a:r>
            <a:r>
              <a:rPr lang="en-US" sz="2400" dirty="0">
                <a:solidFill>
                  <a:srgbClr val="FF0000"/>
                </a:solidFill>
                <a:latin typeface="Arial" pitchFamily="34" charset="0"/>
                <a:cs typeface="Arial" pitchFamily="34" charset="0"/>
              </a:rPr>
              <a:t> </a:t>
            </a:r>
            <a:r>
              <a:rPr lang="en-US" sz="2400" dirty="0" err="1">
                <a:solidFill>
                  <a:srgbClr val="FF0000"/>
                </a:solidFill>
                <a:latin typeface="Arial" pitchFamily="34" charset="0"/>
                <a:cs typeface="Arial" pitchFamily="34" charset="0"/>
              </a:rPr>
              <a:t>cả</a:t>
            </a:r>
            <a:r>
              <a:rPr lang="en-US" sz="2400" dirty="0">
                <a:solidFill>
                  <a:srgbClr val="FF0000"/>
                </a:solidFill>
                <a:latin typeface="Arial" pitchFamily="34" charset="0"/>
                <a:cs typeface="Arial" pitchFamily="34" charset="0"/>
              </a:rPr>
              <a:t> </a:t>
            </a:r>
            <a:r>
              <a:rPr lang="en-US" sz="2400" dirty="0" err="1">
                <a:solidFill>
                  <a:srgbClr val="FF0000"/>
                </a:solidFill>
                <a:latin typeface="Arial" pitchFamily="34" charset="0"/>
                <a:cs typeface="Arial" pitchFamily="34" charset="0"/>
              </a:rPr>
              <a:t>các</a:t>
            </a:r>
            <a:r>
              <a:rPr lang="en-US" sz="2400" dirty="0">
                <a:solidFill>
                  <a:srgbClr val="FF0000"/>
                </a:solidFill>
                <a:latin typeface="Arial" pitchFamily="34" charset="0"/>
                <a:cs typeface="Arial" pitchFamily="34" charset="0"/>
              </a:rPr>
              <a:t> </a:t>
            </a:r>
            <a:r>
              <a:rPr lang="en-US" sz="2400" dirty="0" err="1">
                <a:solidFill>
                  <a:srgbClr val="FF0000"/>
                </a:solidFill>
                <a:latin typeface="Arial" pitchFamily="34" charset="0"/>
                <a:cs typeface="Arial" pitchFamily="34" charset="0"/>
              </a:rPr>
              <a:t>loại</a:t>
            </a:r>
            <a:r>
              <a:rPr lang="en-US" sz="2400" dirty="0">
                <a:solidFill>
                  <a:srgbClr val="FF0000"/>
                </a:solidFill>
                <a:latin typeface="Arial" pitchFamily="34" charset="0"/>
                <a:cs typeface="Arial" pitchFamily="34" charset="0"/>
              </a:rPr>
              <a:t> </a:t>
            </a:r>
            <a:r>
              <a:rPr lang="vi-VN" sz="2400" dirty="0">
                <a:solidFill>
                  <a:srgbClr val="FF0000"/>
                </a:solidFill>
                <a:latin typeface="Arial" pitchFamily="34" charset="0"/>
                <a:cs typeface="Arial" pitchFamily="34" charset="0"/>
              </a:rPr>
              <a:t>đang đi trên đường, </a:t>
            </a:r>
            <a:r>
              <a:rPr lang="en-US" sz="2400" dirty="0" err="1">
                <a:solidFill>
                  <a:srgbClr val="FF0000"/>
                </a:solidFill>
                <a:latin typeface="Arial" pitchFamily="34" charset="0"/>
                <a:cs typeface="Arial" pitchFamily="34" charset="0"/>
              </a:rPr>
              <a:t>đang</a:t>
            </a:r>
            <a:r>
              <a:rPr lang="vi-VN" sz="2400" dirty="0">
                <a:solidFill>
                  <a:srgbClr val="FF0000"/>
                </a:solidFill>
                <a:latin typeface="Arial" pitchFamily="34" charset="0"/>
                <a:cs typeface="Arial" pitchFamily="34" charset="0"/>
              </a:rPr>
              <a:t> gửi đi bán, gửi đi gia công chế </a:t>
            </a:r>
            <a:r>
              <a:rPr lang="vi-VN" sz="2400" dirty="0" smtClean="0">
                <a:solidFill>
                  <a:srgbClr val="FF0000"/>
                </a:solidFill>
                <a:latin typeface="Arial" pitchFamily="34" charset="0"/>
                <a:cs typeface="Arial" pitchFamily="34" charset="0"/>
              </a:rPr>
              <a:t>biến</a:t>
            </a:r>
            <a:endParaRPr lang="vi-VN" sz="800" dirty="0">
              <a:solidFill>
                <a:schemeClr val="bg2"/>
              </a:solidFill>
              <a:latin typeface="Arial" pitchFamily="34" charset="0"/>
              <a:cs typeface="Arial" pitchFamily="34" charset="0"/>
            </a:endParaRPr>
          </a:p>
        </p:txBody>
      </p:sp>
      <p:sp>
        <p:nvSpPr>
          <p:cNvPr id="78858" name="Right Arrow 12"/>
          <p:cNvSpPr>
            <a:spLocks noChangeArrowheads="1"/>
          </p:cNvSpPr>
          <p:nvPr/>
        </p:nvSpPr>
        <p:spPr bwMode="auto">
          <a:xfrm>
            <a:off x="4343400" y="2743200"/>
            <a:ext cx="838200" cy="2819400"/>
          </a:xfrm>
          <a:prstGeom prst="rightArrow">
            <a:avLst>
              <a:gd name="adj1" fmla="val 50000"/>
              <a:gd name="adj2" fmla="val 50000"/>
            </a:avLst>
          </a:prstGeom>
          <a:solidFill>
            <a:srgbClr val="FFFF00"/>
          </a:solidFill>
          <a:ln w="9525" algn="ctr">
            <a:solidFill>
              <a:schemeClr val="tx1"/>
            </a:solidFill>
            <a:round/>
            <a:headEnd/>
            <a:tailEnd/>
          </a:ln>
        </p:spPr>
        <p:txBody>
          <a:bodyPr wrap="none"/>
          <a:lstStyle/>
          <a:p>
            <a:endParaRPr lang="en-US"/>
          </a:p>
        </p:txBody>
      </p:sp>
      <p:sp>
        <p:nvSpPr>
          <p:cNvPr id="78859" name="TextBox 13"/>
          <p:cNvSpPr txBox="1">
            <a:spLocks noChangeArrowheads="1"/>
          </p:cNvSpPr>
          <p:nvPr/>
        </p:nvSpPr>
        <p:spPr bwMode="auto">
          <a:xfrm>
            <a:off x="4267200" y="3962400"/>
            <a:ext cx="990600" cy="461963"/>
          </a:xfrm>
          <a:prstGeom prst="rect">
            <a:avLst/>
          </a:prstGeom>
          <a:noFill/>
          <a:ln w="9525">
            <a:noFill/>
            <a:miter lim="800000"/>
            <a:headEnd/>
            <a:tailEnd/>
          </a:ln>
        </p:spPr>
        <p:txBody>
          <a:bodyPr>
            <a:spAutoFit/>
          </a:bodyPr>
          <a:lstStyle/>
          <a:p>
            <a:r>
              <a:rPr lang="en-US" sz="2400" dirty="0">
                <a:solidFill>
                  <a:srgbClr val="FF0000"/>
                </a:solidFill>
                <a:latin typeface="Arial" charset="0"/>
                <a:cs typeface="Arial" charset="0"/>
              </a:rPr>
              <a:t>GỒM</a:t>
            </a:r>
          </a:p>
        </p:txBody>
      </p:sp>
      <p:sp>
        <p:nvSpPr>
          <p:cNvPr id="13"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
        <p:nvSpPr>
          <p:cNvPr id="14" name="TextBox 13"/>
          <p:cNvSpPr txBox="1"/>
          <p:nvPr/>
        </p:nvSpPr>
        <p:spPr>
          <a:xfrm>
            <a:off x="1979712" y="908720"/>
            <a:ext cx="6840760" cy="1107996"/>
          </a:xfrm>
          <a:prstGeom prst="rect">
            <a:avLst/>
          </a:prstGeom>
          <a:noFill/>
        </p:spPr>
        <p:txBody>
          <a:bodyPr wrap="square" rtlCol="0">
            <a:spAutoFit/>
          </a:bodyPr>
          <a:lstStyle/>
          <a:p>
            <a:pPr algn="ctr"/>
            <a:r>
              <a:rPr lang="en-US" sz="2400" b="1" dirty="0" err="1" smtClean="0">
                <a:solidFill>
                  <a:srgbClr val="FF0000"/>
                </a:solidFill>
                <a:latin typeface="Arial" charset="0"/>
                <a:cs typeface="Arial" charset="0"/>
              </a:rPr>
              <a:t>Không</a:t>
            </a:r>
            <a:r>
              <a:rPr lang="en-US" sz="2400" b="1" dirty="0" smtClean="0">
                <a:solidFill>
                  <a:srgbClr val="FF0000"/>
                </a:solidFill>
                <a:latin typeface="Arial" charset="0"/>
                <a:cs typeface="Arial" charset="0"/>
              </a:rPr>
              <a:t> </a:t>
            </a:r>
            <a:r>
              <a:rPr lang="en-US" sz="2400" b="1" dirty="0" err="1" smtClean="0">
                <a:solidFill>
                  <a:srgbClr val="FF0000"/>
                </a:solidFill>
                <a:latin typeface="Arial" charset="0"/>
                <a:cs typeface="Arial" charset="0"/>
              </a:rPr>
              <a:t>phân</a:t>
            </a:r>
            <a:r>
              <a:rPr lang="en-US" sz="2400" b="1" dirty="0" smtClean="0">
                <a:solidFill>
                  <a:srgbClr val="FF0000"/>
                </a:solidFill>
                <a:latin typeface="Arial" charset="0"/>
                <a:cs typeface="Arial" charset="0"/>
              </a:rPr>
              <a:t> </a:t>
            </a:r>
            <a:r>
              <a:rPr lang="en-US" sz="2400" b="1" dirty="0" err="1" smtClean="0">
                <a:solidFill>
                  <a:srgbClr val="FF0000"/>
                </a:solidFill>
                <a:latin typeface="Arial" charset="0"/>
                <a:cs typeface="Arial" charset="0"/>
              </a:rPr>
              <a:t>biệt</a:t>
            </a:r>
            <a:r>
              <a:rPr lang="en-US" sz="2400" b="1" dirty="0" smtClean="0">
                <a:solidFill>
                  <a:srgbClr val="FF0000"/>
                </a:solidFill>
                <a:latin typeface="Arial" charset="0"/>
                <a:cs typeface="Arial" charset="0"/>
              </a:rPr>
              <a:t> </a:t>
            </a:r>
          </a:p>
          <a:p>
            <a:pPr algn="ctr"/>
            <a:r>
              <a:rPr lang="en-US" sz="2400" b="1" dirty="0" err="1" smtClean="0">
                <a:solidFill>
                  <a:srgbClr val="FF0000"/>
                </a:solidFill>
                <a:latin typeface="Arial" charset="0"/>
                <a:cs typeface="Arial" charset="0"/>
              </a:rPr>
              <a:t>kê</a:t>
            </a:r>
            <a:r>
              <a:rPr lang="en-US" sz="2400" b="1" dirty="0" smtClean="0">
                <a:solidFill>
                  <a:srgbClr val="FF0000"/>
                </a:solidFill>
                <a:latin typeface="Arial" charset="0"/>
                <a:cs typeface="Arial" charset="0"/>
              </a:rPr>
              <a:t> </a:t>
            </a:r>
            <a:r>
              <a:rPr lang="en-US" sz="2400" b="1" dirty="0" err="1" smtClean="0">
                <a:solidFill>
                  <a:srgbClr val="FF0000"/>
                </a:solidFill>
                <a:latin typeface="Arial" charset="0"/>
                <a:cs typeface="Arial" charset="0"/>
              </a:rPr>
              <a:t>khai</a:t>
            </a:r>
            <a:r>
              <a:rPr lang="en-US" sz="2400" b="1" dirty="0" smtClean="0">
                <a:solidFill>
                  <a:srgbClr val="FF0000"/>
                </a:solidFill>
                <a:latin typeface="Arial" charset="0"/>
                <a:cs typeface="Arial" charset="0"/>
              </a:rPr>
              <a:t> </a:t>
            </a:r>
            <a:r>
              <a:rPr lang="en-US" sz="2400" b="1" dirty="0" err="1" smtClean="0">
                <a:solidFill>
                  <a:srgbClr val="FF0000"/>
                </a:solidFill>
                <a:latin typeface="Arial" charset="0"/>
                <a:cs typeface="Arial" charset="0"/>
              </a:rPr>
              <a:t>thường</a:t>
            </a:r>
            <a:r>
              <a:rPr lang="en-US" sz="2400" b="1" dirty="0" smtClean="0">
                <a:solidFill>
                  <a:srgbClr val="FF0000"/>
                </a:solidFill>
                <a:latin typeface="Arial" charset="0"/>
                <a:cs typeface="Arial" charset="0"/>
              </a:rPr>
              <a:t> </a:t>
            </a:r>
            <a:r>
              <a:rPr lang="en-US" sz="2400" b="1" dirty="0" err="1" smtClean="0">
                <a:solidFill>
                  <a:srgbClr val="FF0000"/>
                </a:solidFill>
                <a:latin typeface="Arial" charset="0"/>
                <a:cs typeface="Arial" charset="0"/>
              </a:rPr>
              <a:t>xuyên</a:t>
            </a:r>
            <a:r>
              <a:rPr lang="en-US" sz="2400" b="1" dirty="0" smtClean="0">
                <a:solidFill>
                  <a:srgbClr val="FF0000"/>
                </a:solidFill>
                <a:latin typeface="Arial" charset="0"/>
                <a:cs typeface="Arial" charset="0"/>
              </a:rPr>
              <a:t> hay kiểm </a:t>
            </a:r>
            <a:r>
              <a:rPr lang="en-US" sz="2400" b="1" dirty="0" err="1" smtClean="0">
                <a:solidFill>
                  <a:srgbClr val="FF0000"/>
                </a:solidFill>
                <a:latin typeface="Arial" charset="0"/>
                <a:cs typeface="Arial" charset="0"/>
              </a:rPr>
              <a:t>kê</a:t>
            </a:r>
            <a:r>
              <a:rPr lang="en-US" sz="2400" b="1" dirty="0" smtClean="0">
                <a:solidFill>
                  <a:srgbClr val="FF0000"/>
                </a:solidFill>
                <a:latin typeface="Arial" charset="0"/>
                <a:cs typeface="Arial" charset="0"/>
              </a:rPr>
              <a:t> </a:t>
            </a:r>
            <a:r>
              <a:rPr lang="en-US" sz="2400" b="1" dirty="0" err="1" smtClean="0">
                <a:solidFill>
                  <a:srgbClr val="FF0000"/>
                </a:solidFill>
                <a:latin typeface="Arial" charset="0"/>
                <a:cs typeface="Arial" charset="0"/>
              </a:rPr>
              <a:t>định</a:t>
            </a:r>
            <a:r>
              <a:rPr lang="en-US" sz="2400" b="1" dirty="0" smtClean="0">
                <a:solidFill>
                  <a:srgbClr val="FF0000"/>
                </a:solidFill>
                <a:latin typeface="Arial" charset="0"/>
                <a:cs typeface="Arial" charset="0"/>
              </a:rPr>
              <a:t> </a:t>
            </a:r>
            <a:r>
              <a:rPr lang="en-US" sz="2400" b="1" dirty="0" err="1" smtClean="0">
                <a:solidFill>
                  <a:srgbClr val="FF0000"/>
                </a:solidFill>
                <a:latin typeface="Arial" charset="0"/>
                <a:cs typeface="Arial" charset="0"/>
              </a:rPr>
              <a:t>kỳ</a:t>
            </a:r>
            <a:endParaRPr lang="en-US" sz="2400" dirty="0" smtClean="0">
              <a:latin typeface="Arial" charset="0"/>
              <a:cs typeface="Arial" charset="0"/>
            </a:endParaRPr>
          </a:p>
          <a:p>
            <a:endParaRPr lang="en-US" dirty="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3"/>
          <p:cNvSpPr>
            <a:spLocks noGrp="1" noChangeArrowheads="1"/>
          </p:cNvSpPr>
          <p:nvPr>
            <p:ph idx="1"/>
          </p:nvPr>
        </p:nvSpPr>
        <p:spPr>
          <a:xfrm>
            <a:off x="381000" y="1143000"/>
            <a:ext cx="8458200" cy="5410200"/>
          </a:xfrm>
        </p:spPr>
        <p:txBody>
          <a:bodyPr/>
          <a:lstStyle/>
          <a:p>
            <a:pPr algn="ctr"/>
            <a:r>
              <a:rPr lang="en-US" sz="2800" b="1" smtClean="0">
                <a:solidFill>
                  <a:srgbClr val="FFFF00"/>
                </a:solidFill>
              </a:rPr>
              <a:t>	</a:t>
            </a:r>
            <a:r>
              <a:rPr lang="en-GB" sz="2800" b="1" smtClean="0">
                <a:solidFill>
                  <a:srgbClr val="FFFF00"/>
                </a:solidFill>
              </a:rPr>
              <a:t> </a:t>
            </a:r>
          </a:p>
          <a:p>
            <a:pPr algn="ctr"/>
            <a:endParaRPr lang="en-GB" sz="2800" b="1" smtClean="0">
              <a:solidFill>
                <a:srgbClr val="FFFF00"/>
              </a:solidFill>
              <a:latin typeface="Arial" charset="0"/>
              <a:cs typeface="Arial" charset="0"/>
            </a:endParaRPr>
          </a:p>
          <a:p>
            <a:pPr algn="ctr"/>
            <a:endParaRPr lang="en-GB" sz="2800" b="1" smtClean="0">
              <a:solidFill>
                <a:srgbClr val="FFFF00"/>
              </a:solidFill>
              <a:latin typeface="Arial" charset="0"/>
              <a:cs typeface="Arial" charset="0"/>
            </a:endParaRPr>
          </a:p>
          <a:p>
            <a:pPr algn="just"/>
            <a:endParaRPr lang="en-GB" sz="2800" b="1" smtClean="0">
              <a:solidFill>
                <a:srgbClr val="FFFF00"/>
              </a:solidFill>
              <a:latin typeface="Arial" charset="0"/>
              <a:cs typeface="Arial" charset="0"/>
            </a:endParaRPr>
          </a:p>
          <a:p>
            <a:pPr algn="just"/>
            <a:endParaRPr lang="en-GB" sz="2800" b="1" smtClean="0">
              <a:solidFill>
                <a:srgbClr val="FFFF00"/>
              </a:solidFill>
              <a:latin typeface="Arial" charset="0"/>
              <a:cs typeface="Arial" charset="0"/>
            </a:endParaRPr>
          </a:p>
          <a:p>
            <a:pPr algn="just"/>
            <a:endParaRPr lang="en-GB" sz="2800" b="1" smtClean="0">
              <a:solidFill>
                <a:srgbClr val="FFFF00"/>
              </a:solidFill>
              <a:latin typeface="Arial" charset="0"/>
              <a:cs typeface="Arial" charset="0"/>
            </a:endParaRPr>
          </a:p>
          <a:p>
            <a:pPr algn="just"/>
            <a:endParaRPr lang="en-GB" sz="2800" b="1" smtClean="0">
              <a:solidFill>
                <a:srgbClr val="FFFF00"/>
              </a:solidFill>
              <a:latin typeface="Arial" charset="0"/>
              <a:cs typeface="Arial" charset="0"/>
            </a:endParaRPr>
          </a:p>
          <a:p>
            <a:pPr algn="just"/>
            <a:endParaRPr lang="en-GB" sz="2800" b="1" smtClean="0">
              <a:solidFill>
                <a:srgbClr val="FFFF00"/>
              </a:solidFill>
              <a:latin typeface="Arial" charset="0"/>
              <a:cs typeface="Arial" charset="0"/>
            </a:endParaRPr>
          </a:p>
          <a:p>
            <a:pPr algn="just"/>
            <a:endParaRPr lang="en-GB" sz="2800" b="1" smtClean="0">
              <a:solidFill>
                <a:srgbClr val="FFFF00"/>
              </a:solidFill>
              <a:latin typeface="Arial" charset="0"/>
              <a:cs typeface="Arial" charset="0"/>
            </a:endParaRPr>
          </a:p>
          <a:p>
            <a:pPr algn="just"/>
            <a:endParaRPr lang="en-GB" sz="2800" b="1" smtClean="0">
              <a:solidFill>
                <a:srgbClr val="FFFF00"/>
              </a:solidFill>
              <a:latin typeface="Arial" charset="0"/>
              <a:cs typeface="Arial" charset="0"/>
            </a:endParaRPr>
          </a:p>
        </p:txBody>
      </p:sp>
      <p:sp>
        <p:nvSpPr>
          <p:cNvPr id="89091" name="Line 4"/>
          <p:cNvSpPr>
            <a:spLocks noChangeShapeType="1"/>
          </p:cNvSpPr>
          <p:nvPr/>
        </p:nvSpPr>
        <p:spPr bwMode="auto">
          <a:xfrm>
            <a:off x="1828800" y="838200"/>
            <a:ext cx="6705600" cy="0"/>
          </a:xfrm>
          <a:prstGeom prst="line">
            <a:avLst/>
          </a:prstGeom>
          <a:noFill/>
          <a:ln w="9525">
            <a:solidFill>
              <a:schemeClr val="tx1"/>
            </a:solidFill>
            <a:round/>
            <a:headEnd/>
            <a:tailEnd/>
          </a:ln>
        </p:spPr>
        <p:txBody>
          <a:bodyPr wrap="none"/>
          <a:lstStyle/>
          <a:p>
            <a:endParaRPr lang="en-US"/>
          </a:p>
        </p:txBody>
      </p:sp>
      <p:pic>
        <p:nvPicPr>
          <p:cNvPr id="89093" name="Picture 3"/>
          <p:cNvPicPr>
            <a:picLocks noChangeAspect="1" noChangeArrowheads="1"/>
          </p:cNvPicPr>
          <p:nvPr/>
        </p:nvPicPr>
        <p:blipFill>
          <a:blip r:embed="rId2" cstate="print"/>
          <a:srcRect/>
          <a:stretch>
            <a:fillRect/>
          </a:stretch>
        </p:blipFill>
        <p:spPr bwMode="auto">
          <a:xfrm>
            <a:off x="533400" y="0"/>
            <a:ext cx="762000" cy="685800"/>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pPr>
              <a:defRPr/>
            </a:pPr>
            <a:fld id="{B8A87853-F4AF-42C1-A4F3-F2B4287BAD3D}" type="slidenum">
              <a:rPr lang="en-US" smtClean="0"/>
              <a:pPr>
                <a:defRPr/>
              </a:pPr>
              <a:t>89</a:t>
            </a:fld>
            <a:endParaRPr lang="en-US"/>
          </a:p>
        </p:txBody>
      </p:sp>
      <p:sp>
        <p:nvSpPr>
          <p:cNvPr id="10" name="Rectangle 2"/>
          <p:cNvSpPr>
            <a:spLocks noGrp="1" noChangeArrowheads="1"/>
          </p:cNvSpPr>
          <p:nvPr>
            <p:ph type="title"/>
          </p:nvPr>
        </p:nvSpPr>
        <p:spPr>
          <a:xfrm>
            <a:off x="1981200" y="228600"/>
            <a:ext cx="6477000" cy="609600"/>
          </a:xfrm>
        </p:spPr>
        <p:txBody>
          <a:bodyPr/>
          <a:lstStyle/>
          <a:p>
            <a:pPr>
              <a:defRPr/>
            </a:pPr>
            <a:r>
              <a:rPr lang="en-US" sz="2000" b="1" dirty="0" smtClean="0">
                <a:solidFill>
                  <a:srgbClr val="FF0000"/>
                </a:solidFill>
                <a:latin typeface="Arial"/>
                <a:cs typeface="Arial"/>
              </a:rPr>
              <a:t>KẾ TOÁN HÀNG TỒN KHO</a:t>
            </a:r>
            <a:endParaRPr lang="en-US" sz="2200" b="1" dirty="0" smtClean="0">
              <a:solidFill>
                <a:srgbClr val="FFFF00"/>
              </a:solidFill>
              <a:latin typeface=".VnHelvetInsH" pitchFamily="34" charset="0"/>
            </a:endParaRPr>
          </a:p>
        </p:txBody>
      </p:sp>
      <p:sp>
        <p:nvSpPr>
          <p:cNvPr id="13" name="Rectangle 12"/>
          <p:cNvSpPr/>
          <p:nvPr/>
        </p:nvSpPr>
        <p:spPr bwMode="auto">
          <a:xfrm>
            <a:off x="381000" y="1524000"/>
            <a:ext cx="2057400" cy="4953000"/>
          </a:xfrm>
          <a:prstGeom prst="rect">
            <a:avLst/>
          </a:prstGeom>
          <a:solidFill>
            <a:srgbClr val="92D050"/>
          </a:solidFill>
          <a:ln w="9525" cap="flat" cmpd="sng" algn="ctr">
            <a:solidFill>
              <a:schemeClr val="tx1"/>
            </a:solidFill>
            <a:prstDash val="solid"/>
            <a:round/>
            <a:headEnd type="none" w="med" len="med"/>
            <a:tailEnd type="none" w="med" len="med"/>
          </a:ln>
          <a:effectLst/>
        </p:spPr>
        <p:style>
          <a:lnRef idx="0">
            <a:scrgbClr r="0" g="0" b="0"/>
          </a:lnRef>
          <a:fillRef idx="1001">
            <a:schemeClr val="lt1"/>
          </a:fillRef>
          <a:effectRef idx="0">
            <a:scrgbClr r="0" g="0" b="0"/>
          </a:effectRef>
          <a:fontRef idx="major"/>
        </p:style>
        <p:txBody>
          <a:bodyPr wrap="none"/>
          <a:lstStyle/>
          <a:p>
            <a:pPr>
              <a:defRPr/>
            </a:pPr>
            <a:endParaRPr lang="en-US">
              <a:latin typeface=".VnTime" pitchFamily="34" charset="0"/>
            </a:endParaRPr>
          </a:p>
        </p:txBody>
      </p:sp>
      <p:sp>
        <p:nvSpPr>
          <p:cNvPr id="89097" name="TextBox 13"/>
          <p:cNvSpPr txBox="1">
            <a:spLocks noChangeArrowheads="1"/>
          </p:cNvSpPr>
          <p:nvPr/>
        </p:nvSpPr>
        <p:spPr bwMode="auto">
          <a:xfrm>
            <a:off x="381000" y="2209800"/>
            <a:ext cx="2057400" cy="3416300"/>
          </a:xfrm>
          <a:prstGeom prst="rect">
            <a:avLst/>
          </a:prstGeom>
          <a:noFill/>
          <a:ln w="9525">
            <a:noFill/>
            <a:miter lim="800000"/>
            <a:headEnd/>
            <a:tailEnd/>
          </a:ln>
        </p:spPr>
        <p:txBody>
          <a:bodyPr>
            <a:spAutoFit/>
          </a:bodyPr>
          <a:lstStyle/>
          <a:p>
            <a:pPr algn="ctr"/>
            <a:r>
              <a:rPr lang="en-GB" sz="3600" b="1">
                <a:solidFill>
                  <a:srgbClr val="FF0000"/>
                </a:solidFill>
                <a:latin typeface="Arial" charset="0"/>
                <a:cs typeface="Arial" charset="0"/>
              </a:rPr>
              <a:t>Phương pháp tính </a:t>
            </a:r>
          </a:p>
          <a:p>
            <a:pPr algn="ctr"/>
            <a:r>
              <a:rPr lang="en-GB" sz="3600" b="1">
                <a:solidFill>
                  <a:srgbClr val="FF0000"/>
                </a:solidFill>
                <a:latin typeface="Arial" charset="0"/>
                <a:cs typeface="Arial" charset="0"/>
              </a:rPr>
              <a:t>giá trị hàng tồn kho</a:t>
            </a:r>
          </a:p>
        </p:txBody>
      </p:sp>
      <p:sp>
        <p:nvSpPr>
          <p:cNvPr id="15" name="Rectangle 14"/>
          <p:cNvSpPr/>
          <p:nvPr/>
        </p:nvSpPr>
        <p:spPr bwMode="auto">
          <a:xfrm>
            <a:off x="3276600" y="1524000"/>
            <a:ext cx="5562600" cy="990600"/>
          </a:xfrm>
          <a:prstGeom prst="rect">
            <a:avLst/>
          </a:prstGeom>
          <a:solidFill>
            <a:srgbClr val="FF00FF"/>
          </a:solidFill>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wrap="none"/>
          <a:lstStyle/>
          <a:p>
            <a:pPr>
              <a:defRPr/>
            </a:pPr>
            <a:endParaRPr lang="en-US">
              <a:solidFill>
                <a:schemeClr val="tx1"/>
              </a:solidFill>
              <a:latin typeface=".VnTime" pitchFamily="34" charset="0"/>
            </a:endParaRPr>
          </a:p>
        </p:txBody>
      </p:sp>
      <p:sp>
        <p:nvSpPr>
          <p:cNvPr id="89099" name="TextBox 15"/>
          <p:cNvSpPr txBox="1">
            <a:spLocks noChangeArrowheads="1"/>
          </p:cNvSpPr>
          <p:nvPr/>
        </p:nvSpPr>
        <p:spPr bwMode="auto">
          <a:xfrm>
            <a:off x="3276600" y="1524000"/>
            <a:ext cx="5562600" cy="1016000"/>
          </a:xfrm>
          <a:prstGeom prst="rect">
            <a:avLst/>
          </a:prstGeom>
          <a:noFill/>
          <a:ln w="9525">
            <a:noFill/>
            <a:miter lim="800000"/>
            <a:headEnd/>
            <a:tailEnd/>
          </a:ln>
        </p:spPr>
        <p:txBody>
          <a:bodyPr>
            <a:spAutoFit/>
          </a:bodyPr>
          <a:lstStyle/>
          <a:p>
            <a:pPr algn="ctr"/>
            <a:r>
              <a:rPr lang="en-US" sz="2000" b="1">
                <a:latin typeface="Arial" charset="0"/>
                <a:cs typeface="Arial" charset="0"/>
              </a:rPr>
              <a:t>Thực tế đích danh </a:t>
            </a:r>
          </a:p>
          <a:p>
            <a:pPr algn="ctr"/>
            <a:r>
              <a:rPr lang="en-US" sz="2000" b="1">
                <a:latin typeface="Arial" charset="0"/>
                <a:cs typeface="Arial" charset="0"/>
              </a:rPr>
              <a:t>(</a:t>
            </a:r>
            <a:r>
              <a:rPr lang="vi-VN" sz="2000">
                <a:latin typeface="Arial" charset="0"/>
                <a:cs typeface="Arial" charset="0"/>
              </a:rPr>
              <a:t>được áp dụng đối với doanh nghiệp có ít loại mặt hàng và nhận diện được</a:t>
            </a:r>
            <a:r>
              <a:rPr lang="en-US" sz="2000">
                <a:latin typeface="Arial" charset="0"/>
                <a:cs typeface="Arial" charset="0"/>
              </a:rPr>
              <a:t>)</a:t>
            </a:r>
            <a:endParaRPr lang="en-US" sz="2000" b="1">
              <a:latin typeface="Arial" charset="0"/>
              <a:cs typeface="Arial" charset="0"/>
            </a:endParaRPr>
          </a:p>
        </p:txBody>
      </p:sp>
      <p:sp>
        <p:nvSpPr>
          <p:cNvPr id="17" name="Rectangle 16"/>
          <p:cNvSpPr/>
          <p:nvPr/>
        </p:nvSpPr>
        <p:spPr bwMode="auto">
          <a:xfrm>
            <a:off x="3276600" y="2819400"/>
            <a:ext cx="5562600" cy="990600"/>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lstStyle/>
          <a:p>
            <a:pPr>
              <a:defRPr/>
            </a:pPr>
            <a:endParaRPr lang="en-US">
              <a:solidFill>
                <a:schemeClr val="tx1"/>
              </a:solidFill>
              <a:latin typeface=".VnTime" pitchFamily="34" charset="0"/>
            </a:endParaRPr>
          </a:p>
        </p:txBody>
      </p:sp>
      <p:sp>
        <p:nvSpPr>
          <p:cNvPr id="89101" name="TextBox 17"/>
          <p:cNvSpPr txBox="1">
            <a:spLocks noChangeArrowheads="1"/>
          </p:cNvSpPr>
          <p:nvPr/>
        </p:nvSpPr>
        <p:spPr bwMode="auto">
          <a:xfrm>
            <a:off x="3276600" y="3124200"/>
            <a:ext cx="5638800" cy="400050"/>
          </a:xfrm>
          <a:prstGeom prst="rect">
            <a:avLst/>
          </a:prstGeom>
          <a:noFill/>
          <a:ln w="9525">
            <a:noFill/>
            <a:miter lim="800000"/>
            <a:headEnd/>
            <a:tailEnd/>
          </a:ln>
        </p:spPr>
        <p:txBody>
          <a:bodyPr>
            <a:spAutoFit/>
          </a:bodyPr>
          <a:lstStyle/>
          <a:p>
            <a:pPr algn="ctr"/>
            <a:r>
              <a:rPr lang="en-US" sz="2000" b="1" dirty="0">
                <a:latin typeface="Arial" charset="0"/>
                <a:cs typeface="Arial" charset="0"/>
              </a:rPr>
              <a:t>Bình </a:t>
            </a:r>
            <a:r>
              <a:rPr lang="en-US" sz="2000" b="1" dirty="0" err="1">
                <a:latin typeface="Arial" charset="0"/>
                <a:cs typeface="Arial" charset="0"/>
              </a:rPr>
              <a:t>quân</a:t>
            </a:r>
            <a:r>
              <a:rPr lang="en-US" sz="2000" b="1" dirty="0">
                <a:latin typeface="Arial" charset="0"/>
                <a:cs typeface="Arial" charset="0"/>
              </a:rPr>
              <a:t> </a:t>
            </a:r>
            <a:r>
              <a:rPr lang="en-US" sz="2000" b="1" dirty="0" err="1">
                <a:latin typeface="Arial" charset="0"/>
                <a:cs typeface="Arial" charset="0"/>
              </a:rPr>
              <a:t>gia</a:t>
            </a:r>
            <a:r>
              <a:rPr lang="en-US" sz="2000" b="1" dirty="0">
                <a:latin typeface="Arial" charset="0"/>
                <a:cs typeface="Arial" charset="0"/>
              </a:rPr>
              <a:t> </a:t>
            </a:r>
            <a:r>
              <a:rPr lang="en-US" sz="2000" b="1" dirty="0" err="1">
                <a:latin typeface="Arial" charset="0"/>
                <a:cs typeface="Arial" charset="0"/>
              </a:rPr>
              <a:t>quyền</a:t>
            </a:r>
            <a:endParaRPr lang="vi-VN" sz="2000" b="1" dirty="0">
              <a:latin typeface="Arial" charset="0"/>
              <a:cs typeface="Arial" charset="0"/>
            </a:endParaRPr>
          </a:p>
        </p:txBody>
      </p:sp>
      <p:sp>
        <p:nvSpPr>
          <p:cNvPr id="19" name="Rectangle 18"/>
          <p:cNvSpPr/>
          <p:nvPr/>
        </p:nvSpPr>
        <p:spPr bwMode="auto">
          <a:xfrm>
            <a:off x="3276600" y="5334000"/>
            <a:ext cx="5562600" cy="990600"/>
          </a:xfrm>
          <a:prstGeom prst="rect">
            <a:avLst/>
          </a:prstGeom>
          <a:solidFill>
            <a:srgbClr val="FFFF00"/>
          </a:solidFill>
          <a:ln w="9525" cap="flat" cmpd="sng" algn="ctr">
            <a:solidFill>
              <a:schemeClr val="tx1"/>
            </a:solidFill>
            <a:prstDash val="solid"/>
            <a:round/>
            <a:headEnd type="none" w="med" len="med"/>
            <a:tailEnd type="none" w="med" len="med"/>
          </a:ln>
          <a:effectLst/>
        </p:spPr>
        <p:style>
          <a:lnRef idx="0">
            <a:scrgbClr r="0" g="0" b="0"/>
          </a:lnRef>
          <a:fillRef idx="1001">
            <a:schemeClr val="lt2"/>
          </a:fillRef>
          <a:effectRef idx="0">
            <a:scrgbClr r="0" g="0" b="0"/>
          </a:effectRef>
          <a:fontRef idx="major"/>
        </p:style>
        <p:txBody>
          <a:bodyPr wrap="none"/>
          <a:lstStyle/>
          <a:p>
            <a:pPr>
              <a:defRPr/>
            </a:pPr>
            <a:endParaRPr lang="en-US">
              <a:latin typeface=".VnTime" pitchFamily="34" charset="0"/>
            </a:endParaRPr>
          </a:p>
        </p:txBody>
      </p:sp>
      <p:sp>
        <p:nvSpPr>
          <p:cNvPr id="89103" name="TextBox 19"/>
          <p:cNvSpPr txBox="1">
            <a:spLocks noChangeArrowheads="1"/>
          </p:cNvSpPr>
          <p:nvPr/>
        </p:nvSpPr>
        <p:spPr bwMode="auto">
          <a:xfrm>
            <a:off x="3276600" y="5562600"/>
            <a:ext cx="5638800" cy="400110"/>
          </a:xfrm>
          <a:prstGeom prst="rect">
            <a:avLst/>
          </a:prstGeom>
          <a:noFill/>
          <a:ln w="9525">
            <a:noFill/>
            <a:miter lim="800000"/>
            <a:headEnd/>
            <a:tailEnd/>
          </a:ln>
        </p:spPr>
        <p:txBody>
          <a:bodyPr>
            <a:spAutoFit/>
          </a:bodyPr>
          <a:lstStyle/>
          <a:p>
            <a:pPr algn="ctr"/>
            <a:r>
              <a:rPr lang="en-US" sz="2000" b="1" dirty="0" smtClean="0">
                <a:latin typeface="Arial" charset="0"/>
                <a:cs typeface="Arial" charset="0"/>
              </a:rPr>
              <a:t>Phương </a:t>
            </a:r>
            <a:r>
              <a:rPr lang="en-US" sz="2000" b="1" dirty="0" err="1" smtClean="0">
                <a:latin typeface="Arial" charset="0"/>
                <a:cs typeface="Arial" charset="0"/>
              </a:rPr>
              <a:t>pháp</a:t>
            </a:r>
            <a:r>
              <a:rPr lang="en-US" sz="2000" b="1" dirty="0" smtClean="0">
                <a:latin typeface="Arial" charset="0"/>
                <a:cs typeface="Arial" charset="0"/>
              </a:rPr>
              <a:t> </a:t>
            </a:r>
            <a:r>
              <a:rPr lang="en-US" sz="2000" b="1" dirty="0" err="1" smtClean="0">
                <a:latin typeface="Arial" charset="0"/>
                <a:cs typeface="Arial" charset="0"/>
              </a:rPr>
              <a:t>giá</a:t>
            </a:r>
            <a:r>
              <a:rPr lang="en-US" sz="2000" b="1" dirty="0" smtClean="0">
                <a:latin typeface="Arial" charset="0"/>
                <a:cs typeface="Arial" charset="0"/>
              </a:rPr>
              <a:t> </a:t>
            </a:r>
            <a:r>
              <a:rPr lang="en-US" sz="2000" b="1" dirty="0" err="1" smtClean="0">
                <a:latin typeface="Arial" charset="0"/>
                <a:cs typeface="Arial" charset="0"/>
              </a:rPr>
              <a:t>bán</a:t>
            </a:r>
            <a:r>
              <a:rPr lang="en-US" sz="2000" b="1" dirty="0" smtClean="0">
                <a:latin typeface="Arial" charset="0"/>
                <a:cs typeface="Arial" charset="0"/>
              </a:rPr>
              <a:t> </a:t>
            </a:r>
            <a:r>
              <a:rPr lang="en-US" sz="2000" b="1" dirty="0" err="1" smtClean="0">
                <a:latin typeface="Arial" charset="0"/>
                <a:cs typeface="Arial" charset="0"/>
              </a:rPr>
              <a:t>lẻ</a:t>
            </a:r>
            <a:r>
              <a:rPr lang="en-US" sz="2000" b="1" dirty="0" smtClean="0">
                <a:latin typeface="Arial" charset="0"/>
                <a:cs typeface="Arial" charset="0"/>
              </a:rPr>
              <a:t> </a:t>
            </a:r>
            <a:r>
              <a:rPr lang="en-US" sz="2000" b="1" dirty="0" err="1" smtClean="0">
                <a:latin typeface="Arial" charset="0"/>
                <a:cs typeface="Arial" charset="0"/>
              </a:rPr>
              <a:t>hoặc</a:t>
            </a:r>
            <a:r>
              <a:rPr lang="en-US" sz="2000" b="1" dirty="0" smtClean="0">
                <a:latin typeface="Arial" charset="0"/>
                <a:cs typeface="Arial" charset="0"/>
              </a:rPr>
              <a:t> </a:t>
            </a:r>
            <a:r>
              <a:rPr lang="en-US" sz="2000" b="1" dirty="0" err="1" smtClean="0">
                <a:solidFill>
                  <a:srgbClr val="FF0000"/>
                </a:solidFill>
                <a:latin typeface="Arial" charset="0"/>
                <a:cs typeface="Arial" charset="0"/>
              </a:rPr>
              <a:t>giá</a:t>
            </a:r>
            <a:r>
              <a:rPr lang="en-US" sz="2000" b="1" dirty="0" smtClean="0">
                <a:solidFill>
                  <a:srgbClr val="FF0000"/>
                </a:solidFill>
                <a:latin typeface="Arial" charset="0"/>
                <a:cs typeface="Arial" charset="0"/>
              </a:rPr>
              <a:t> </a:t>
            </a:r>
            <a:r>
              <a:rPr lang="en-US" sz="2000" b="1" dirty="0" err="1" smtClean="0">
                <a:solidFill>
                  <a:srgbClr val="FF0000"/>
                </a:solidFill>
                <a:latin typeface="Arial" charset="0"/>
                <a:cs typeface="Arial" charset="0"/>
              </a:rPr>
              <a:t>tiêu</a:t>
            </a:r>
            <a:r>
              <a:rPr lang="en-US" sz="2000" b="1" dirty="0" smtClean="0">
                <a:solidFill>
                  <a:srgbClr val="FF0000"/>
                </a:solidFill>
                <a:latin typeface="Arial" charset="0"/>
                <a:cs typeface="Arial" charset="0"/>
              </a:rPr>
              <a:t> </a:t>
            </a:r>
            <a:r>
              <a:rPr lang="en-US" sz="2000" b="1" dirty="0" err="1" smtClean="0">
                <a:solidFill>
                  <a:srgbClr val="FF0000"/>
                </a:solidFill>
                <a:latin typeface="Arial" charset="0"/>
                <a:cs typeface="Arial" charset="0"/>
              </a:rPr>
              <a:t>chuẩn</a:t>
            </a:r>
            <a:endParaRPr lang="en-US" sz="2000" b="1" dirty="0">
              <a:solidFill>
                <a:srgbClr val="FF0000"/>
              </a:solidFill>
            </a:endParaRPr>
          </a:p>
        </p:txBody>
      </p:sp>
      <p:sp>
        <p:nvSpPr>
          <p:cNvPr id="21" name="Right Arrow 20"/>
          <p:cNvSpPr/>
          <p:nvPr/>
        </p:nvSpPr>
        <p:spPr bwMode="auto">
          <a:xfrm>
            <a:off x="2438400" y="1828800"/>
            <a:ext cx="838200" cy="533400"/>
          </a:xfrm>
          <a:prstGeom prst="rightArrow">
            <a:avLst/>
          </a:prstGeom>
          <a:solidFill>
            <a:srgbClr val="FF00FF"/>
          </a:solidFill>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a:solidFill>
                <a:schemeClr val="tx1"/>
              </a:solidFill>
              <a:latin typeface=".VnTime" pitchFamily="34" charset="0"/>
            </a:endParaRPr>
          </a:p>
        </p:txBody>
      </p:sp>
      <p:sp>
        <p:nvSpPr>
          <p:cNvPr id="22" name="Right Arrow 21"/>
          <p:cNvSpPr/>
          <p:nvPr/>
        </p:nvSpPr>
        <p:spPr bwMode="auto">
          <a:xfrm>
            <a:off x="2438400" y="2971800"/>
            <a:ext cx="838200" cy="533400"/>
          </a:xfrm>
          <a:prstGeom prst="rightArrow">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lstStyle/>
          <a:p>
            <a:pPr>
              <a:defRPr/>
            </a:pPr>
            <a:endParaRPr lang="en-US">
              <a:solidFill>
                <a:schemeClr val="tx1"/>
              </a:solidFill>
              <a:latin typeface=".VnTime" pitchFamily="34" charset="0"/>
            </a:endParaRPr>
          </a:p>
        </p:txBody>
      </p:sp>
      <p:sp>
        <p:nvSpPr>
          <p:cNvPr id="23" name="Right Arrow 22"/>
          <p:cNvSpPr/>
          <p:nvPr/>
        </p:nvSpPr>
        <p:spPr bwMode="auto">
          <a:xfrm>
            <a:off x="2438400" y="5562600"/>
            <a:ext cx="838200" cy="533400"/>
          </a:xfrm>
          <a:prstGeom prst="rightArrow">
            <a:avLst/>
          </a:prstGeom>
          <a:solidFill>
            <a:srgbClr val="FFFF00"/>
          </a:solidFill>
          <a:ln w="9525" cap="flat" cmpd="sng" algn="ctr">
            <a:solidFill>
              <a:schemeClr val="tx1"/>
            </a:solidFill>
            <a:prstDash val="solid"/>
            <a:round/>
            <a:headEnd type="none" w="med" len="med"/>
            <a:tailEnd type="none" w="med" len="med"/>
          </a:ln>
          <a:effectLst/>
        </p:spPr>
        <p:style>
          <a:lnRef idx="0">
            <a:scrgbClr r="0" g="0" b="0"/>
          </a:lnRef>
          <a:fillRef idx="1001">
            <a:schemeClr val="lt2"/>
          </a:fillRef>
          <a:effectRef idx="0">
            <a:scrgbClr r="0" g="0" b="0"/>
          </a:effectRef>
          <a:fontRef idx="major"/>
        </p:style>
        <p:txBody>
          <a:bodyPr wrap="none"/>
          <a:lstStyle/>
          <a:p>
            <a:pPr>
              <a:defRPr/>
            </a:pPr>
            <a:endParaRPr lang="en-US">
              <a:latin typeface=".VnTime" pitchFamily="34" charset="0"/>
            </a:endParaRPr>
          </a:p>
        </p:txBody>
      </p:sp>
      <p:sp>
        <p:nvSpPr>
          <p:cNvPr id="24" name="Rectangle 23"/>
          <p:cNvSpPr/>
          <p:nvPr/>
        </p:nvSpPr>
        <p:spPr bwMode="auto">
          <a:xfrm>
            <a:off x="3276600" y="4114800"/>
            <a:ext cx="5562600" cy="990600"/>
          </a:xfrm>
          <a:prstGeom prst="rect">
            <a:avLst/>
          </a:prstGeom>
          <a:solidFill>
            <a:schemeClr val="accent1"/>
          </a:solidFill>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wrap="none"/>
          <a:lstStyle/>
          <a:p>
            <a:pPr algn="ctr">
              <a:defRPr/>
            </a:pPr>
            <a:endParaRPr lang="en-US" sz="800" dirty="0">
              <a:latin typeface="Arial" pitchFamily="34" charset="0"/>
              <a:cs typeface="Arial" pitchFamily="34" charset="0"/>
            </a:endParaRPr>
          </a:p>
          <a:p>
            <a:pPr algn="ctr">
              <a:defRPr/>
            </a:pPr>
            <a:endParaRPr lang="en-US" sz="800" dirty="0">
              <a:latin typeface="Arial" pitchFamily="34" charset="0"/>
              <a:cs typeface="Arial" pitchFamily="34" charset="0"/>
            </a:endParaRPr>
          </a:p>
          <a:p>
            <a:pPr algn="ctr">
              <a:defRPr/>
            </a:pPr>
            <a:r>
              <a:rPr lang="en-US" sz="2000" b="1" dirty="0" err="1">
                <a:solidFill>
                  <a:schemeClr val="bg1"/>
                </a:solidFill>
                <a:latin typeface="Arial" pitchFamily="34" charset="0"/>
                <a:cs typeface="Arial" pitchFamily="34" charset="0"/>
              </a:rPr>
              <a:t>Nhập</a:t>
            </a:r>
            <a:r>
              <a:rPr lang="en-US" sz="2000" b="1" dirty="0">
                <a:solidFill>
                  <a:schemeClr val="bg1"/>
                </a:solidFill>
                <a:latin typeface="Arial" pitchFamily="34" charset="0"/>
                <a:cs typeface="Arial" pitchFamily="34" charset="0"/>
              </a:rPr>
              <a:t> </a:t>
            </a:r>
            <a:r>
              <a:rPr lang="en-US" sz="2000" b="1" dirty="0" err="1">
                <a:solidFill>
                  <a:schemeClr val="bg1"/>
                </a:solidFill>
                <a:latin typeface="Arial" pitchFamily="34" charset="0"/>
                <a:cs typeface="Arial" pitchFamily="34" charset="0"/>
              </a:rPr>
              <a:t>trước</a:t>
            </a:r>
            <a:r>
              <a:rPr lang="en-US" sz="2000" b="1" dirty="0">
                <a:solidFill>
                  <a:schemeClr val="bg1"/>
                </a:solidFill>
                <a:latin typeface="Arial" pitchFamily="34" charset="0"/>
                <a:cs typeface="Arial" pitchFamily="34" charset="0"/>
              </a:rPr>
              <a:t> – </a:t>
            </a:r>
            <a:r>
              <a:rPr lang="en-US" sz="2000" b="1" dirty="0" err="1">
                <a:solidFill>
                  <a:schemeClr val="bg1"/>
                </a:solidFill>
                <a:latin typeface="Arial" pitchFamily="34" charset="0"/>
                <a:cs typeface="Arial" pitchFamily="34" charset="0"/>
              </a:rPr>
              <a:t>Xuất</a:t>
            </a:r>
            <a:r>
              <a:rPr lang="en-US" sz="2000" b="1" dirty="0">
                <a:solidFill>
                  <a:schemeClr val="bg1"/>
                </a:solidFill>
                <a:latin typeface="Arial" pitchFamily="34" charset="0"/>
                <a:cs typeface="Arial" pitchFamily="34" charset="0"/>
              </a:rPr>
              <a:t> </a:t>
            </a:r>
            <a:r>
              <a:rPr lang="en-US" sz="2000" b="1" dirty="0" err="1">
                <a:solidFill>
                  <a:schemeClr val="bg1"/>
                </a:solidFill>
                <a:latin typeface="Arial" pitchFamily="34" charset="0"/>
                <a:cs typeface="Arial" pitchFamily="34" charset="0"/>
              </a:rPr>
              <a:t>trước</a:t>
            </a:r>
            <a:endParaRPr lang="en-US" b="1" dirty="0">
              <a:solidFill>
                <a:schemeClr val="bg1"/>
              </a:solidFill>
            </a:endParaRPr>
          </a:p>
        </p:txBody>
      </p:sp>
      <p:sp>
        <p:nvSpPr>
          <p:cNvPr id="25" name="Right Arrow 24"/>
          <p:cNvSpPr/>
          <p:nvPr/>
        </p:nvSpPr>
        <p:spPr bwMode="auto">
          <a:xfrm>
            <a:off x="2438400" y="4343400"/>
            <a:ext cx="838200" cy="533400"/>
          </a:xfrm>
          <a:prstGeom prst="rightArrow">
            <a:avLst/>
          </a:prstGeom>
          <a:solidFill>
            <a:schemeClr val="accent1"/>
          </a:solidFill>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wrap="none"/>
          <a:lstStyle/>
          <a:p>
            <a:pPr>
              <a:defRPr/>
            </a:pPr>
            <a:endParaRPr lang="en-US">
              <a:solidFill>
                <a:schemeClr val="tx1"/>
              </a:solidFill>
              <a:latin typeface=".VnTime" pitchFamily="34" charset="0"/>
            </a:endParaRPr>
          </a:p>
        </p:txBody>
      </p:sp>
      <p:sp>
        <p:nvSpPr>
          <p:cNvPr id="26"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90</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8609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000" b="1" dirty="0" err="1" smtClean="0">
                <a:latin typeface="Arial (Body)"/>
              </a:rPr>
              <a:t>Ví</a:t>
            </a:r>
            <a:r>
              <a:rPr lang="en-US" sz="2000" b="1" dirty="0" smtClean="0">
                <a:latin typeface="Arial (Body)"/>
              </a:rPr>
              <a:t> </a:t>
            </a:r>
            <a:r>
              <a:rPr lang="en-US" sz="2000" b="1" dirty="0" err="1" smtClean="0">
                <a:latin typeface="Arial (Body)"/>
              </a:rPr>
              <a:t>dụ</a:t>
            </a:r>
            <a:r>
              <a:rPr lang="en-US" sz="2000" b="1" dirty="0" smtClean="0">
                <a:latin typeface="Arial (Body)"/>
              </a:rPr>
              <a:t> </a:t>
            </a:r>
            <a:r>
              <a:rPr lang="en-US" sz="2000" b="1" dirty="0" err="1" smtClean="0">
                <a:latin typeface="Arial (Body)"/>
              </a:rPr>
              <a:t>về</a:t>
            </a:r>
            <a:r>
              <a:rPr lang="en-US" sz="2000" b="1" dirty="0" smtClean="0">
                <a:latin typeface="Arial (Body)"/>
              </a:rPr>
              <a:t> </a:t>
            </a:r>
            <a:r>
              <a:rPr lang="en-US" sz="2000" b="1" dirty="0" err="1" smtClean="0">
                <a:latin typeface="Arial (Body)"/>
              </a:rPr>
              <a:t>phương</a:t>
            </a:r>
            <a:r>
              <a:rPr lang="en-US" sz="2000" b="1" dirty="0" smtClean="0">
                <a:latin typeface="Arial (Body)"/>
              </a:rPr>
              <a:t> </a:t>
            </a:r>
            <a:r>
              <a:rPr lang="en-US" sz="2000" b="1" dirty="0" err="1" smtClean="0">
                <a:latin typeface="Arial (Body)"/>
              </a:rPr>
              <a:t>pháp</a:t>
            </a:r>
            <a:r>
              <a:rPr lang="en-US" sz="2000" b="1" dirty="0" smtClean="0">
                <a:latin typeface="Arial (Body)"/>
              </a:rPr>
              <a:t> </a:t>
            </a:r>
            <a:r>
              <a:rPr lang="en-US" sz="2000" b="1" dirty="0" err="1" smtClean="0">
                <a:latin typeface="Arial (Body)"/>
              </a:rPr>
              <a:t>giá</a:t>
            </a:r>
            <a:r>
              <a:rPr lang="en-US" sz="2000" b="1" dirty="0" smtClean="0">
                <a:latin typeface="Arial (Body)"/>
              </a:rPr>
              <a:t> </a:t>
            </a:r>
            <a:r>
              <a:rPr lang="en-US" sz="2000" b="1" dirty="0" err="1" smtClean="0">
                <a:latin typeface="Arial (Body)"/>
              </a:rPr>
              <a:t>bán</a:t>
            </a:r>
            <a:r>
              <a:rPr lang="en-US" sz="2000" b="1" dirty="0" smtClean="0">
                <a:latin typeface="Arial (Body)"/>
              </a:rPr>
              <a:t> </a:t>
            </a:r>
            <a:r>
              <a:rPr lang="en-US" sz="2000" b="1" dirty="0" err="1" smtClean="0">
                <a:latin typeface="Arial (Body)"/>
              </a:rPr>
              <a:t>lẻ</a:t>
            </a:r>
            <a:endParaRPr lang="en-US" sz="2000" dirty="0" smtClean="0">
              <a:latin typeface="Arial (Body)"/>
            </a:endParaRPr>
          </a:p>
          <a:p>
            <a:pPr algn="just"/>
            <a:endParaRPr lang="en-US" sz="2400" dirty="0" smtClean="0">
              <a:latin typeface="Arial (Body)"/>
            </a:endParaRPr>
          </a:p>
          <a:p>
            <a:pPr algn="just"/>
            <a:r>
              <a:rPr lang="en-US" sz="2000" dirty="0" err="1" smtClean="0">
                <a:latin typeface="Arial (Body)"/>
              </a:rPr>
              <a:t>Ngày</a:t>
            </a:r>
            <a:r>
              <a:rPr lang="en-US" sz="2000" dirty="0" smtClean="0">
                <a:latin typeface="Arial (Body)"/>
              </a:rPr>
              <a:t> 1/1/20X5, </a:t>
            </a:r>
            <a:r>
              <a:rPr lang="en-US" sz="2000" dirty="0" err="1" smtClean="0">
                <a:latin typeface="Arial (Body)"/>
              </a:rPr>
              <a:t>công</a:t>
            </a:r>
            <a:r>
              <a:rPr lang="en-US" sz="2000" dirty="0" smtClean="0">
                <a:latin typeface="Arial (Body)"/>
              </a:rPr>
              <a:t> ty A </a:t>
            </a:r>
            <a:r>
              <a:rPr lang="en-US" sz="2000" dirty="0" err="1" smtClean="0">
                <a:latin typeface="Arial (Body)"/>
              </a:rPr>
              <a:t>có</a:t>
            </a:r>
            <a:r>
              <a:rPr lang="en-US" sz="2000" dirty="0" smtClean="0">
                <a:latin typeface="Arial (Body)"/>
              </a:rPr>
              <a:t> </a:t>
            </a:r>
            <a:r>
              <a:rPr lang="en-US" sz="2000" dirty="0" err="1" smtClean="0">
                <a:latin typeface="Arial (Body)"/>
              </a:rPr>
              <a:t>dữ</a:t>
            </a:r>
            <a:r>
              <a:rPr lang="en-US" sz="2000" dirty="0" smtClean="0">
                <a:latin typeface="Arial (Body)"/>
              </a:rPr>
              <a:t> </a:t>
            </a:r>
            <a:r>
              <a:rPr lang="en-US" sz="2000" dirty="0" err="1" smtClean="0">
                <a:latin typeface="Arial (Body)"/>
              </a:rPr>
              <a:t>liệu</a:t>
            </a:r>
            <a:r>
              <a:rPr lang="en-US" sz="2000" dirty="0" smtClean="0">
                <a:latin typeface="Arial (Body)"/>
              </a:rPr>
              <a:t> </a:t>
            </a:r>
            <a:r>
              <a:rPr lang="en-US" sz="2000" dirty="0" err="1" smtClean="0">
                <a:latin typeface="Arial (Body)"/>
              </a:rPr>
              <a:t>về</a:t>
            </a:r>
            <a:r>
              <a:rPr lang="en-US" sz="2000" dirty="0" smtClean="0">
                <a:latin typeface="Arial (Body)"/>
              </a:rPr>
              <a:t> </a:t>
            </a:r>
            <a:r>
              <a:rPr lang="en-US" sz="2000" dirty="0" err="1" smtClean="0">
                <a:latin typeface="Arial (Body)"/>
              </a:rPr>
              <a:t>hàng</a:t>
            </a:r>
            <a:r>
              <a:rPr lang="en-US" sz="2000" dirty="0" smtClean="0">
                <a:latin typeface="Arial (Body)"/>
              </a:rPr>
              <a:t> </a:t>
            </a:r>
            <a:r>
              <a:rPr lang="en-US" sz="2000" dirty="0" err="1" smtClean="0">
                <a:latin typeface="Arial (Body)"/>
              </a:rPr>
              <a:t>tồn</a:t>
            </a:r>
            <a:r>
              <a:rPr lang="en-US" sz="2000" dirty="0" smtClean="0">
                <a:latin typeface="Arial (Body)"/>
              </a:rPr>
              <a:t> </a:t>
            </a:r>
            <a:r>
              <a:rPr lang="en-US" sz="2000" dirty="0" err="1" smtClean="0">
                <a:latin typeface="Arial (Body)"/>
              </a:rPr>
              <a:t>kho</a:t>
            </a:r>
            <a:r>
              <a:rPr lang="en-US" sz="2000" dirty="0" smtClean="0">
                <a:latin typeface="Arial (Body)"/>
              </a:rPr>
              <a:t> </a:t>
            </a:r>
            <a:r>
              <a:rPr lang="en-US" sz="2000" dirty="0" err="1" smtClean="0">
                <a:latin typeface="Arial (Body)"/>
              </a:rPr>
              <a:t>như</a:t>
            </a:r>
            <a:r>
              <a:rPr lang="en-US" sz="2000" dirty="0" smtClean="0">
                <a:latin typeface="Arial (Body)"/>
              </a:rPr>
              <a:t> </a:t>
            </a:r>
            <a:r>
              <a:rPr lang="en-US" sz="2000" dirty="0" err="1" smtClean="0">
                <a:latin typeface="Arial (Body)"/>
              </a:rPr>
              <a:t>sau</a:t>
            </a:r>
            <a:r>
              <a:rPr lang="en-US" sz="2000" dirty="0" smtClean="0">
                <a:latin typeface="Arial (Body)"/>
              </a:rPr>
              <a:t> (</a:t>
            </a:r>
            <a:r>
              <a:rPr lang="en-US" sz="2000" dirty="0" err="1" smtClean="0">
                <a:latin typeface="Arial (Body)"/>
              </a:rPr>
              <a:t>đơn</a:t>
            </a:r>
            <a:r>
              <a:rPr lang="en-US" sz="2000" dirty="0" smtClean="0">
                <a:latin typeface="Arial (Body)"/>
              </a:rPr>
              <a:t> </a:t>
            </a:r>
            <a:r>
              <a:rPr lang="en-US" sz="2000" dirty="0" err="1" smtClean="0">
                <a:latin typeface="Arial (Body)"/>
              </a:rPr>
              <a:t>vị</a:t>
            </a:r>
            <a:r>
              <a:rPr lang="en-US" sz="2000" dirty="0" smtClean="0">
                <a:latin typeface="Arial (Body)"/>
              </a:rPr>
              <a:t> </a:t>
            </a:r>
            <a:r>
              <a:rPr lang="en-US" sz="2000" dirty="0" err="1" smtClean="0">
                <a:latin typeface="Arial (Body)"/>
              </a:rPr>
              <a:t>tính</a:t>
            </a:r>
            <a:r>
              <a:rPr lang="en-US" sz="2000" dirty="0" smtClean="0">
                <a:latin typeface="Arial (Body)"/>
              </a:rPr>
              <a:t>: </a:t>
            </a:r>
            <a:r>
              <a:rPr lang="en-US" sz="2000" dirty="0" err="1" smtClean="0">
                <a:latin typeface="Arial (Body)"/>
              </a:rPr>
              <a:t>triệu</a:t>
            </a:r>
            <a:r>
              <a:rPr lang="en-US" sz="2000" dirty="0" smtClean="0">
                <a:latin typeface="Arial (Body)"/>
              </a:rPr>
              <a:t> </a:t>
            </a:r>
            <a:r>
              <a:rPr lang="en-US" sz="2000" dirty="0" err="1" smtClean="0">
                <a:latin typeface="Arial (Body)"/>
              </a:rPr>
              <a:t>đồng</a:t>
            </a:r>
            <a:r>
              <a:rPr lang="en-US" sz="2000" dirty="0" smtClean="0">
                <a:latin typeface="Arial (Body)"/>
              </a:rPr>
              <a:t>):</a:t>
            </a:r>
          </a:p>
          <a:p>
            <a:pPr algn="just"/>
            <a:r>
              <a:rPr lang="en-US" sz="2000" dirty="0" smtClean="0">
                <a:latin typeface="Arial (Body)"/>
              </a:rPr>
              <a:t>                                                                  </a:t>
            </a:r>
            <a:r>
              <a:rPr lang="en-US" sz="2000" dirty="0" err="1" smtClean="0">
                <a:latin typeface="Arial (Body)"/>
              </a:rPr>
              <a:t>Giá</a:t>
            </a:r>
            <a:r>
              <a:rPr lang="en-US" sz="2000" dirty="0" smtClean="0">
                <a:latin typeface="Arial (Body)"/>
              </a:rPr>
              <a:t> </a:t>
            </a:r>
            <a:r>
              <a:rPr lang="en-US" sz="2000" dirty="0" err="1" smtClean="0">
                <a:latin typeface="Arial (Body)"/>
              </a:rPr>
              <a:t>gốc</a:t>
            </a:r>
            <a:r>
              <a:rPr lang="en-US" sz="2000" dirty="0" smtClean="0">
                <a:latin typeface="Arial (Body)"/>
              </a:rPr>
              <a:t>                   </a:t>
            </a:r>
            <a:r>
              <a:rPr lang="en-US" sz="2000" dirty="0" err="1" smtClean="0">
                <a:latin typeface="Arial (Body)"/>
              </a:rPr>
              <a:t>Giá</a:t>
            </a:r>
            <a:r>
              <a:rPr lang="en-US" sz="2000" dirty="0" smtClean="0">
                <a:latin typeface="Arial (Body)"/>
              </a:rPr>
              <a:t> </a:t>
            </a:r>
            <a:r>
              <a:rPr lang="en-US" sz="2000" dirty="0" err="1" smtClean="0">
                <a:latin typeface="Arial (Body)"/>
              </a:rPr>
              <a:t>bán</a:t>
            </a:r>
            <a:r>
              <a:rPr lang="en-US" sz="2000" dirty="0" smtClean="0">
                <a:latin typeface="Arial (Body)"/>
              </a:rPr>
              <a:t> </a:t>
            </a:r>
            <a:r>
              <a:rPr lang="en-US" sz="2000" dirty="0" err="1" smtClean="0">
                <a:latin typeface="Arial (Body)"/>
              </a:rPr>
              <a:t>lẻ</a:t>
            </a:r>
            <a:endParaRPr lang="en-US" sz="2000" dirty="0" smtClean="0">
              <a:latin typeface="Arial (Body)"/>
            </a:endParaRPr>
          </a:p>
          <a:p>
            <a:pPr algn="just"/>
            <a:r>
              <a:rPr lang="en-US" sz="2000" dirty="0" err="1" smtClean="0">
                <a:latin typeface="Arial (Body)"/>
              </a:rPr>
              <a:t>Dư</a:t>
            </a:r>
            <a:r>
              <a:rPr lang="en-US" sz="2000" dirty="0" smtClean="0">
                <a:latin typeface="Arial (Body)"/>
              </a:rPr>
              <a:t> </a:t>
            </a:r>
            <a:r>
              <a:rPr lang="en-US" sz="2000" dirty="0" err="1" smtClean="0">
                <a:latin typeface="Arial (Body)"/>
              </a:rPr>
              <a:t>đầu</a:t>
            </a:r>
            <a:r>
              <a:rPr lang="en-US" sz="2000" dirty="0" smtClean="0">
                <a:latin typeface="Arial (Body)"/>
              </a:rPr>
              <a:t> </a:t>
            </a:r>
            <a:r>
              <a:rPr lang="en-US" sz="2000" dirty="0" err="1" smtClean="0">
                <a:latin typeface="Arial (Body)"/>
              </a:rPr>
              <a:t>kỳ</a:t>
            </a:r>
            <a:r>
              <a:rPr lang="en-US" sz="2000" dirty="0" smtClean="0">
                <a:latin typeface="Arial (Body)"/>
              </a:rPr>
              <a:t>                                               6.000.000                   8.000.000</a:t>
            </a:r>
          </a:p>
          <a:p>
            <a:pPr algn="just"/>
            <a:r>
              <a:rPr lang="en-US" sz="2000" dirty="0" err="1" smtClean="0">
                <a:latin typeface="Arial (Body)"/>
              </a:rPr>
              <a:t>Mua</a:t>
            </a:r>
            <a:r>
              <a:rPr lang="en-US" sz="2000" dirty="0" smtClean="0">
                <a:latin typeface="Arial (Body)"/>
              </a:rPr>
              <a:t> </a:t>
            </a:r>
            <a:r>
              <a:rPr lang="en-US" sz="2000" dirty="0" err="1" smtClean="0">
                <a:latin typeface="Arial (Body)"/>
              </a:rPr>
              <a:t>trong</a:t>
            </a:r>
            <a:r>
              <a:rPr lang="en-US" sz="2000" dirty="0" smtClean="0">
                <a:latin typeface="Arial (Body)"/>
              </a:rPr>
              <a:t> </a:t>
            </a:r>
            <a:r>
              <a:rPr lang="en-US" sz="2000" dirty="0" err="1" smtClean="0">
                <a:latin typeface="Arial (Body)"/>
              </a:rPr>
              <a:t>kỳ</a:t>
            </a:r>
            <a:r>
              <a:rPr lang="en-US" sz="2000" dirty="0" smtClean="0">
                <a:latin typeface="Arial (Body)"/>
              </a:rPr>
              <a:t>                                         </a:t>
            </a:r>
            <a:r>
              <a:rPr lang="en-US" sz="2000" u="sng" dirty="0" smtClean="0">
                <a:latin typeface="Arial (Body)"/>
              </a:rPr>
              <a:t>19.500.000 </a:t>
            </a:r>
            <a:r>
              <a:rPr lang="en-US" sz="2000" dirty="0" smtClean="0">
                <a:latin typeface="Arial (Body)"/>
              </a:rPr>
              <a:t>                </a:t>
            </a:r>
            <a:r>
              <a:rPr lang="en-US" sz="2000" u="sng" dirty="0" smtClean="0">
                <a:latin typeface="Arial (Body)"/>
              </a:rPr>
              <a:t>34.000.000</a:t>
            </a:r>
          </a:p>
          <a:p>
            <a:pPr algn="just"/>
            <a:r>
              <a:rPr lang="en-US" sz="2000" dirty="0" smtClean="0">
                <a:latin typeface="Arial (Body)"/>
              </a:rPr>
              <a:t>                                                               25.500.000                42.000.000 </a:t>
            </a:r>
          </a:p>
          <a:p>
            <a:pPr algn="just"/>
            <a:r>
              <a:rPr lang="en-US" sz="2000" dirty="0" err="1" smtClean="0">
                <a:latin typeface="Arial (Body)"/>
              </a:rPr>
              <a:t>Hàng</a:t>
            </a:r>
            <a:r>
              <a:rPr lang="en-US" sz="2000" dirty="0" smtClean="0">
                <a:latin typeface="Arial (Body)"/>
              </a:rPr>
              <a:t> </a:t>
            </a:r>
            <a:r>
              <a:rPr lang="en-US" sz="2000" dirty="0" err="1" smtClean="0">
                <a:latin typeface="Arial (Body)"/>
              </a:rPr>
              <a:t>tồn</a:t>
            </a:r>
            <a:r>
              <a:rPr lang="en-US" sz="2000" dirty="0" smtClean="0">
                <a:latin typeface="Arial (Body)"/>
              </a:rPr>
              <a:t> </a:t>
            </a:r>
            <a:r>
              <a:rPr lang="en-US" sz="2000" dirty="0" err="1" smtClean="0">
                <a:latin typeface="Arial (Body)"/>
              </a:rPr>
              <a:t>cuối</a:t>
            </a:r>
            <a:r>
              <a:rPr lang="en-US" sz="2000" dirty="0" smtClean="0">
                <a:latin typeface="Arial (Body)"/>
              </a:rPr>
              <a:t> </a:t>
            </a:r>
            <a:r>
              <a:rPr lang="en-US" sz="2000" dirty="0" err="1" smtClean="0">
                <a:latin typeface="Arial (Body)"/>
              </a:rPr>
              <a:t>kỳ</a:t>
            </a:r>
            <a:r>
              <a:rPr lang="en-US" sz="2000" dirty="0" smtClean="0">
                <a:latin typeface="Arial (Body)"/>
              </a:rPr>
              <a:t> </a:t>
            </a:r>
            <a:r>
              <a:rPr lang="en-US" sz="2000" dirty="0" err="1" smtClean="0">
                <a:latin typeface="Arial (Body)"/>
              </a:rPr>
              <a:t>tính</a:t>
            </a:r>
            <a:r>
              <a:rPr lang="en-US" sz="2000" dirty="0" smtClean="0">
                <a:latin typeface="Arial (Body)"/>
              </a:rPr>
              <a:t> </a:t>
            </a:r>
            <a:r>
              <a:rPr lang="en-US" sz="2000" dirty="0" err="1" smtClean="0">
                <a:latin typeface="Arial (Body)"/>
              </a:rPr>
              <a:t>theo</a:t>
            </a:r>
            <a:r>
              <a:rPr lang="en-US" sz="2000" dirty="0" smtClean="0">
                <a:latin typeface="Arial (Body)"/>
              </a:rPr>
              <a:t> </a:t>
            </a:r>
            <a:r>
              <a:rPr lang="en-US" sz="2000" dirty="0" err="1" smtClean="0">
                <a:latin typeface="Arial (Body)"/>
              </a:rPr>
              <a:t>giá</a:t>
            </a:r>
            <a:r>
              <a:rPr lang="en-US" sz="2000" dirty="0" smtClean="0">
                <a:latin typeface="Arial (Body)"/>
              </a:rPr>
              <a:t> </a:t>
            </a:r>
            <a:r>
              <a:rPr lang="en-US" sz="2000" dirty="0" err="1" smtClean="0">
                <a:latin typeface="Arial (Body)"/>
              </a:rPr>
              <a:t>bán</a:t>
            </a:r>
            <a:r>
              <a:rPr lang="en-US" sz="2000" dirty="0" smtClean="0">
                <a:latin typeface="Arial (Body)"/>
              </a:rPr>
              <a:t> </a:t>
            </a:r>
            <a:r>
              <a:rPr lang="en-US" sz="2000" dirty="0" err="1" smtClean="0">
                <a:latin typeface="Arial (Body)"/>
              </a:rPr>
              <a:t>lẻ</a:t>
            </a:r>
            <a:r>
              <a:rPr lang="en-US" sz="2000" dirty="0" smtClean="0">
                <a:latin typeface="Arial (Body)"/>
              </a:rPr>
              <a:t>                                       20.000.000</a:t>
            </a:r>
          </a:p>
          <a:p>
            <a:pPr algn="just"/>
            <a:endParaRPr lang="en-US" sz="2000" dirty="0" smtClean="0">
              <a:latin typeface="Arial (Body)"/>
            </a:endParaRPr>
          </a:p>
          <a:p>
            <a:pPr algn="just"/>
            <a:r>
              <a:rPr lang="en-US" sz="2000" dirty="0" err="1" smtClean="0">
                <a:latin typeface="Arial (Body)"/>
              </a:rPr>
              <a:t>Hàng</a:t>
            </a:r>
            <a:r>
              <a:rPr lang="en-US" sz="2000" dirty="0" smtClean="0">
                <a:latin typeface="Arial (Body)"/>
              </a:rPr>
              <a:t> </a:t>
            </a:r>
            <a:r>
              <a:rPr lang="en-US" sz="2000" dirty="0" err="1" smtClean="0">
                <a:latin typeface="Arial (Body)"/>
              </a:rPr>
              <a:t>tồn</a:t>
            </a:r>
            <a:r>
              <a:rPr lang="en-US" sz="2000" dirty="0" smtClean="0">
                <a:latin typeface="Arial (Body)"/>
              </a:rPr>
              <a:t> </a:t>
            </a:r>
            <a:r>
              <a:rPr lang="en-US" sz="2000" dirty="0" err="1" smtClean="0">
                <a:latin typeface="Arial (Body)"/>
              </a:rPr>
              <a:t>cuối</a:t>
            </a:r>
            <a:r>
              <a:rPr lang="en-US" sz="2000" dirty="0" smtClean="0">
                <a:latin typeface="Arial (Body)"/>
              </a:rPr>
              <a:t> </a:t>
            </a:r>
            <a:r>
              <a:rPr lang="en-US" sz="2000" dirty="0" err="1" smtClean="0">
                <a:latin typeface="Arial (Body)"/>
              </a:rPr>
              <a:t>kỳ</a:t>
            </a:r>
            <a:r>
              <a:rPr lang="en-US" sz="2000" dirty="0" smtClean="0">
                <a:latin typeface="Arial (Body)"/>
              </a:rPr>
              <a:t> và </a:t>
            </a:r>
            <a:r>
              <a:rPr lang="en-US" sz="2000" dirty="0" err="1" smtClean="0">
                <a:latin typeface="Arial (Body)"/>
              </a:rPr>
              <a:t>trị</a:t>
            </a:r>
            <a:r>
              <a:rPr lang="en-US" sz="2000" dirty="0" smtClean="0">
                <a:latin typeface="Arial (Body)"/>
              </a:rPr>
              <a:t> </a:t>
            </a:r>
            <a:r>
              <a:rPr lang="en-US" sz="2000" dirty="0" err="1" smtClean="0">
                <a:latin typeface="Arial (Body)"/>
              </a:rPr>
              <a:t>giá</a:t>
            </a:r>
            <a:r>
              <a:rPr lang="en-US" sz="2000" dirty="0" smtClean="0">
                <a:latin typeface="Arial (Body)"/>
              </a:rPr>
              <a:t> </a:t>
            </a:r>
            <a:r>
              <a:rPr lang="en-US" sz="2000" dirty="0" err="1" smtClean="0">
                <a:latin typeface="Arial (Body)"/>
              </a:rPr>
              <a:t>hàng</a:t>
            </a:r>
            <a:r>
              <a:rPr lang="en-US" sz="2000" dirty="0" smtClean="0">
                <a:latin typeface="Arial (Body)"/>
              </a:rPr>
              <a:t> </a:t>
            </a:r>
            <a:r>
              <a:rPr lang="en-US" sz="2000" dirty="0" err="1" smtClean="0">
                <a:latin typeface="Arial (Body)"/>
              </a:rPr>
              <a:t>bán</a:t>
            </a:r>
            <a:r>
              <a:rPr lang="en-US" sz="2000" dirty="0" smtClean="0">
                <a:latin typeface="Arial (Body)"/>
              </a:rPr>
              <a:t> </a:t>
            </a:r>
            <a:r>
              <a:rPr lang="en-US" sz="2000" dirty="0" err="1" smtClean="0">
                <a:latin typeface="Arial (Body)"/>
              </a:rPr>
              <a:t>trong</a:t>
            </a:r>
            <a:r>
              <a:rPr lang="en-US" sz="2000" dirty="0" smtClean="0">
                <a:latin typeface="Arial (Body)"/>
              </a:rPr>
              <a:t> </a:t>
            </a:r>
            <a:r>
              <a:rPr lang="en-US" sz="2000" dirty="0" err="1" smtClean="0">
                <a:latin typeface="Arial (Body)"/>
              </a:rPr>
              <a:t>kỳ</a:t>
            </a:r>
            <a:r>
              <a:rPr lang="en-US" sz="2000" dirty="0" smtClean="0">
                <a:latin typeface="Arial (Body)"/>
              </a:rPr>
              <a:t> </a:t>
            </a:r>
            <a:r>
              <a:rPr lang="en-US" sz="2000" dirty="0" err="1" smtClean="0">
                <a:latin typeface="Arial (Body)"/>
              </a:rPr>
              <a:t>được</a:t>
            </a:r>
            <a:r>
              <a:rPr lang="en-US" sz="2000" dirty="0" smtClean="0">
                <a:latin typeface="Arial (Body)"/>
              </a:rPr>
              <a:t> </a:t>
            </a:r>
            <a:r>
              <a:rPr lang="en-US" sz="2000" dirty="0" err="1" smtClean="0">
                <a:latin typeface="Arial (Body)"/>
              </a:rPr>
              <a:t>xác</a:t>
            </a:r>
            <a:r>
              <a:rPr lang="en-US" sz="2000" dirty="0" smtClean="0">
                <a:latin typeface="Arial (Body)"/>
              </a:rPr>
              <a:t> </a:t>
            </a:r>
            <a:r>
              <a:rPr lang="en-US" sz="2000" dirty="0" err="1" smtClean="0">
                <a:latin typeface="Arial (Body)"/>
              </a:rPr>
              <a:t>định</a:t>
            </a:r>
            <a:r>
              <a:rPr lang="en-US" sz="2000" dirty="0" smtClean="0">
                <a:latin typeface="Arial (Body)"/>
              </a:rPr>
              <a:t> </a:t>
            </a:r>
            <a:r>
              <a:rPr lang="en-US" sz="2000" dirty="0" err="1" smtClean="0">
                <a:latin typeface="Arial (Body)"/>
              </a:rPr>
              <a:t>như</a:t>
            </a:r>
            <a:r>
              <a:rPr lang="en-US" sz="2000" dirty="0" smtClean="0">
                <a:latin typeface="Arial (Body)"/>
              </a:rPr>
              <a:t> </a:t>
            </a:r>
            <a:r>
              <a:rPr lang="en-US" sz="2000" dirty="0" err="1" smtClean="0">
                <a:latin typeface="Arial (Body)"/>
              </a:rPr>
              <a:t>sau</a:t>
            </a:r>
            <a:r>
              <a:rPr lang="en-US" sz="2000" dirty="0" smtClean="0">
                <a:latin typeface="Arial (Body)"/>
              </a:rPr>
              <a:t>:</a:t>
            </a:r>
          </a:p>
          <a:p>
            <a:pPr algn="just"/>
            <a:endParaRPr lang="en-US" sz="2000" dirty="0" smtClean="0">
              <a:latin typeface="Arial (Body)"/>
            </a:endParaRPr>
          </a:p>
          <a:p>
            <a:pPr algn="just"/>
            <a:r>
              <a:rPr lang="en-US" sz="2000" dirty="0" err="1" smtClean="0">
                <a:latin typeface="Arial (Body)"/>
              </a:rPr>
              <a:t>Tỷ</a:t>
            </a:r>
            <a:r>
              <a:rPr lang="en-US" sz="2000" dirty="0" smtClean="0">
                <a:latin typeface="Arial (Body)"/>
              </a:rPr>
              <a:t> </a:t>
            </a:r>
            <a:r>
              <a:rPr lang="en-US" sz="2000" dirty="0" err="1" smtClean="0">
                <a:latin typeface="Arial (Body)"/>
              </a:rPr>
              <a:t>lệ</a:t>
            </a:r>
            <a:r>
              <a:rPr lang="en-US" sz="2000" dirty="0" smtClean="0">
                <a:latin typeface="Arial (Body)"/>
              </a:rPr>
              <a:t> </a:t>
            </a:r>
            <a:r>
              <a:rPr lang="en-US" sz="2000" dirty="0" err="1" smtClean="0">
                <a:latin typeface="Arial (Body)"/>
              </a:rPr>
              <a:t>giá</a:t>
            </a:r>
            <a:r>
              <a:rPr lang="en-US" sz="2000" dirty="0" smtClean="0">
                <a:latin typeface="Arial (Body)"/>
              </a:rPr>
              <a:t> </a:t>
            </a:r>
            <a:r>
              <a:rPr lang="en-US" sz="2000" dirty="0" err="1" smtClean="0">
                <a:latin typeface="Arial (Body)"/>
              </a:rPr>
              <a:t>gốc</a:t>
            </a:r>
            <a:r>
              <a:rPr lang="en-US" sz="2000" dirty="0" smtClean="0">
                <a:latin typeface="Arial (Body)"/>
              </a:rPr>
              <a:t>/</a:t>
            </a:r>
            <a:r>
              <a:rPr lang="en-US" sz="2000" dirty="0" err="1" smtClean="0">
                <a:latin typeface="Arial (Body)"/>
              </a:rPr>
              <a:t>giá</a:t>
            </a:r>
            <a:r>
              <a:rPr lang="en-US" sz="2000" dirty="0" smtClean="0">
                <a:latin typeface="Arial (Body)"/>
              </a:rPr>
              <a:t> </a:t>
            </a:r>
            <a:r>
              <a:rPr lang="en-US" sz="2000" dirty="0" err="1" smtClean="0">
                <a:latin typeface="Arial (Body)"/>
              </a:rPr>
              <a:t>bán</a:t>
            </a:r>
            <a:r>
              <a:rPr lang="en-US" sz="2000" dirty="0" smtClean="0">
                <a:latin typeface="Arial (Body)"/>
              </a:rPr>
              <a:t> </a:t>
            </a:r>
            <a:r>
              <a:rPr lang="en-US" sz="2000" dirty="0" err="1" smtClean="0">
                <a:latin typeface="Arial (Body)"/>
              </a:rPr>
              <a:t>lẻ</a:t>
            </a:r>
            <a:r>
              <a:rPr lang="en-US" sz="2000" dirty="0" smtClean="0">
                <a:latin typeface="Arial (Body)"/>
              </a:rPr>
              <a:t>: 25.500.000/42.000.000         = 61%</a:t>
            </a:r>
          </a:p>
          <a:p>
            <a:pPr algn="just"/>
            <a:endParaRPr lang="en-US" sz="2000" dirty="0" smtClean="0">
              <a:latin typeface="Arial (Body)"/>
            </a:endParaRPr>
          </a:p>
          <a:p>
            <a:pPr algn="just"/>
            <a:r>
              <a:rPr lang="en-US" sz="2000" dirty="0" err="1" smtClean="0">
                <a:latin typeface="Arial (Body)"/>
              </a:rPr>
              <a:t>Hàng</a:t>
            </a:r>
            <a:r>
              <a:rPr lang="en-US" sz="2000" dirty="0" smtClean="0">
                <a:latin typeface="Arial (Body)"/>
              </a:rPr>
              <a:t> </a:t>
            </a:r>
            <a:r>
              <a:rPr lang="en-US" sz="2000" dirty="0" err="1" smtClean="0">
                <a:latin typeface="Arial (Body)"/>
              </a:rPr>
              <a:t>tồn</a:t>
            </a:r>
            <a:r>
              <a:rPr lang="en-US" sz="2000" dirty="0" smtClean="0">
                <a:latin typeface="Arial (Body)"/>
              </a:rPr>
              <a:t> </a:t>
            </a:r>
            <a:r>
              <a:rPr lang="en-US" sz="2000" dirty="0" err="1" smtClean="0">
                <a:latin typeface="Arial (Body)"/>
              </a:rPr>
              <a:t>cuối</a:t>
            </a:r>
            <a:r>
              <a:rPr lang="en-US" sz="2000" dirty="0" smtClean="0">
                <a:latin typeface="Arial (Body)"/>
              </a:rPr>
              <a:t> </a:t>
            </a:r>
            <a:r>
              <a:rPr lang="en-US" sz="2000" dirty="0" err="1" smtClean="0">
                <a:latin typeface="Arial (Body)"/>
              </a:rPr>
              <a:t>kỳ</a:t>
            </a:r>
            <a:r>
              <a:rPr lang="en-US" sz="2000" dirty="0" smtClean="0">
                <a:latin typeface="Arial (Body)"/>
              </a:rPr>
              <a:t> </a:t>
            </a:r>
            <a:r>
              <a:rPr lang="en-US" sz="2000" dirty="0" err="1" smtClean="0">
                <a:latin typeface="Arial (Body)"/>
              </a:rPr>
              <a:t>tính</a:t>
            </a:r>
            <a:r>
              <a:rPr lang="en-US" sz="2000" dirty="0" smtClean="0">
                <a:latin typeface="Arial (Body)"/>
              </a:rPr>
              <a:t> </a:t>
            </a:r>
            <a:r>
              <a:rPr lang="en-US" sz="2000" dirty="0" err="1" smtClean="0">
                <a:latin typeface="Arial (Body)"/>
              </a:rPr>
              <a:t>theo</a:t>
            </a:r>
            <a:r>
              <a:rPr lang="en-US" sz="2000" dirty="0" smtClean="0">
                <a:latin typeface="Arial (Body)"/>
              </a:rPr>
              <a:t> </a:t>
            </a:r>
            <a:r>
              <a:rPr lang="en-US" sz="2000" dirty="0" err="1" smtClean="0">
                <a:latin typeface="Arial (Body)"/>
              </a:rPr>
              <a:t>giá</a:t>
            </a:r>
            <a:r>
              <a:rPr lang="en-US" sz="2000" dirty="0" smtClean="0">
                <a:latin typeface="Arial (Body)"/>
              </a:rPr>
              <a:t> </a:t>
            </a:r>
            <a:r>
              <a:rPr lang="en-US" sz="2000" dirty="0" err="1" smtClean="0">
                <a:latin typeface="Arial (Body)"/>
              </a:rPr>
              <a:t>gốc</a:t>
            </a:r>
            <a:r>
              <a:rPr lang="en-US" sz="2000" dirty="0" smtClean="0">
                <a:latin typeface="Arial (Body)"/>
              </a:rPr>
              <a:t>: 20.000.000 x61% = 12.200.000</a:t>
            </a:r>
          </a:p>
          <a:p>
            <a:pPr algn="just"/>
            <a:endParaRPr lang="en-US" sz="2000" dirty="0" smtClean="0">
              <a:latin typeface="Arial (Body)"/>
            </a:endParaRPr>
          </a:p>
          <a:p>
            <a:pPr algn="just"/>
            <a:r>
              <a:rPr lang="en-US" sz="2000" dirty="0" err="1" smtClean="0">
                <a:latin typeface="Arial (Body)"/>
              </a:rPr>
              <a:t>Giá</a:t>
            </a:r>
            <a:r>
              <a:rPr lang="en-US" sz="2000" dirty="0" smtClean="0">
                <a:latin typeface="Arial (Body)"/>
              </a:rPr>
              <a:t> </a:t>
            </a:r>
            <a:r>
              <a:rPr lang="en-US" sz="2000" dirty="0" err="1" smtClean="0">
                <a:latin typeface="Arial (Body)"/>
              </a:rPr>
              <a:t>trị</a:t>
            </a:r>
            <a:r>
              <a:rPr lang="en-US" sz="2000" dirty="0" smtClean="0">
                <a:latin typeface="Arial (Body)"/>
              </a:rPr>
              <a:t> </a:t>
            </a:r>
            <a:r>
              <a:rPr lang="en-US" sz="2000" dirty="0" err="1" smtClean="0">
                <a:latin typeface="Arial (Body)"/>
              </a:rPr>
              <a:t>hàng</a:t>
            </a:r>
            <a:r>
              <a:rPr lang="en-US" sz="2000" dirty="0" smtClean="0">
                <a:latin typeface="Arial (Body)"/>
              </a:rPr>
              <a:t> </a:t>
            </a:r>
            <a:r>
              <a:rPr lang="en-US" sz="2000" dirty="0" err="1" smtClean="0">
                <a:latin typeface="Arial (Body)"/>
              </a:rPr>
              <a:t>bán</a:t>
            </a:r>
            <a:r>
              <a:rPr lang="en-US" sz="2000" dirty="0" smtClean="0">
                <a:latin typeface="Arial (Body)"/>
              </a:rPr>
              <a:t> </a:t>
            </a:r>
            <a:r>
              <a:rPr lang="en-US" sz="2000" dirty="0" err="1" smtClean="0">
                <a:latin typeface="Arial (Body)"/>
              </a:rPr>
              <a:t>trong</a:t>
            </a:r>
            <a:r>
              <a:rPr lang="en-US" sz="2000" dirty="0" smtClean="0">
                <a:latin typeface="Arial (Body)"/>
              </a:rPr>
              <a:t> </a:t>
            </a:r>
            <a:r>
              <a:rPr lang="en-US" sz="2000" dirty="0" err="1" smtClean="0">
                <a:latin typeface="Arial (Body)"/>
              </a:rPr>
              <a:t>kỳ</a:t>
            </a:r>
            <a:r>
              <a:rPr lang="en-US" sz="2000" dirty="0" smtClean="0">
                <a:latin typeface="Arial (Body)"/>
              </a:rPr>
              <a:t>: 25.500.000- 12.200.000       = 13.300.000</a:t>
            </a: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3"/>
          <p:cNvSpPr>
            <a:spLocks noGrp="1" noChangeArrowheads="1"/>
          </p:cNvSpPr>
          <p:nvPr>
            <p:ph type="body" idx="1"/>
          </p:nvPr>
        </p:nvSpPr>
        <p:spPr>
          <a:xfrm>
            <a:off x="381000" y="1143000"/>
            <a:ext cx="8458200" cy="5410200"/>
          </a:xfrm>
        </p:spPr>
        <p:txBody>
          <a:bodyPr>
            <a:normAutofit fontScale="70000" lnSpcReduction="20000"/>
          </a:bodyPr>
          <a:lstStyle/>
          <a:p>
            <a:pPr marL="0" indent="0" algn="just" eaLnBrk="1" hangingPunct="1"/>
            <a:endParaRPr lang="en-US" b="1" dirty="0" smtClean="0">
              <a:latin typeface="Arial" charset="0"/>
            </a:endParaRPr>
          </a:p>
          <a:p>
            <a:pPr marL="0" indent="0" algn="just" eaLnBrk="1" hangingPunct="1"/>
            <a:endParaRPr lang="en-US" b="1" dirty="0" smtClean="0">
              <a:latin typeface="Arial" charset="0"/>
            </a:endParaRPr>
          </a:p>
          <a:p>
            <a:pPr marL="0" indent="0" algn="just" eaLnBrk="1" hangingPunct="1">
              <a:buNone/>
            </a:pPr>
            <a:r>
              <a:rPr lang="en-US" dirty="0" smtClean="0">
                <a:latin typeface="Arial" charset="0"/>
              </a:rPr>
              <a:t>Câu </a:t>
            </a:r>
            <a:r>
              <a:rPr lang="en-US" dirty="0" err="1" smtClean="0">
                <a:latin typeface="Arial" charset="0"/>
              </a:rPr>
              <a:t>hỏi</a:t>
            </a:r>
            <a:r>
              <a:rPr lang="en-US" dirty="0" smtClean="0">
                <a:latin typeface="Arial" charset="0"/>
              </a:rPr>
              <a:t>: </a:t>
            </a:r>
            <a:r>
              <a:rPr lang="en-US" dirty="0" err="1" smtClean="0">
                <a:latin typeface="Arial" charset="0"/>
              </a:rPr>
              <a:t>Những</a:t>
            </a:r>
            <a:r>
              <a:rPr lang="en-US" dirty="0" smtClean="0">
                <a:latin typeface="Arial" charset="0"/>
              </a:rPr>
              <a:t> </a:t>
            </a:r>
            <a:r>
              <a:rPr lang="en-US" dirty="0" err="1" smtClean="0">
                <a:latin typeface="Arial" charset="0"/>
              </a:rPr>
              <a:t>trường</a:t>
            </a:r>
            <a:r>
              <a:rPr lang="en-US" dirty="0" smtClean="0">
                <a:latin typeface="Arial" charset="0"/>
              </a:rPr>
              <a:t> </a:t>
            </a:r>
            <a:r>
              <a:rPr lang="en-US" dirty="0" err="1" smtClean="0">
                <a:latin typeface="Arial" charset="0"/>
              </a:rPr>
              <a:t>hợp</a:t>
            </a:r>
            <a:r>
              <a:rPr lang="en-US" dirty="0" smtClean="0">
                <a:latin typeface="Arial" charset="0"/>
              </a:rPr>
              <a:t> </a:t>
            </a:r>
            <a:r>
              <a:rPr lang="en-US" dirty="0" err="1" smtClean="0">
                <a:latin typeface="Arial" charset="0"/>
              </a:rPr>
              <a:t>sau</a:t>
            </a:r>
            <a:r>
              <a:rPr lang="en-US" dirty="0" smtClean="0">
                <a:latin typeface="Arial" charset="0"/>
              </a:rPr>
              <a:t> </a:t>
            </a:r>
            <a:r>
              <a:rPr lang="en-US" dirty="0" err="1" smtClean="0">
                <a:latin typeface="Arial" charset="0"/>
              </a:rPr>
              <a:t>có</a:t>
            </a:r>
            <a:r>
              <a:rPr lang="en-US" dirty="0" smtClean="0">
                <a:latin typeface="Arial" charset="0"/>
              </a:rPr>
              <a:t> </a:t>
            </a:r>
            <a:r>
              <a:rPr lang="en-US" dirty="0" err="1" smtClean="0">
                <a:latin typeface="Arial" charset="0"/>
              </a:rPr>
              <a:t>phải</a:t>
            </a:r>
            <a:r>
              <a:rPr lang="en-US" dirty="0" smtClean="0">
                <a:latin typeface="Arial" charset="0"/>
              </a:rPr>
              <a:t> </a:t>
            </a:r>
            <a:r>
              <a:rPr lang="en-US" dirty="0" err="1" smtClean="0">
                <a:latin typeface="Arial" charset="0"/>
              </a:rPr>
              <a:t>trích</a:t>
            </a:r>
            <a:r>
              <a:rPr lang="en-US" dirty="0" smtClean="0">
                <a:latin typeface="Arial" charset="0"/>
              </a:rPr>
              <a:t> </a:t>
            </a:r>
            <a:r>
              <a:rPr lang="en-US" dirty="0" err="1" smtClean="0">
                <a:latin typeface="Arial" charset="0"/>
              </a:rPr>
              <a:t>lập</a:t>
            </a:r>
            <a:r>
              <a:rPr lang="en-US" dirty="0" smtClean="0">
                <a:latin typeface="Arial" charset="0"/>
              </a:rPr>
              <a:t> </a:t>
            </a:r>
            <a:r>
              <a:rPr lang="en-US" dirty="0" err="1" smtClean="0">
                <a:latin typeface="Arial" charset="0"/>
              </a:rPr>
              <a:t>dự</a:t>
            </a:r>
            <a:r>
              <a:rPr lang="en-US" dirty="0" smtClean="0">
                <a:latin typeface="Arial" charset="0"/>
              </a:rPr>
              <a:t> phòng </a:t>
            </a:r>
            <a:r>
              <a:rPr lang="en-US" dirty="0" err="1" smtClean="0">
                <a:latin typeface="Arial" charset="0"/>
              </a:rPr>
              <a:t>không</a:t>
            </a:r>
            <a:r>
              <a:rPr lang="en-US" dirty="0" smtClean="0">
                <a:latin typeface="Arial" charset="0"/>
              </a:rPr>
              <a:t>?</a:t>
            </a:r>
          </a:p>
          <a:p>
            <a:pPr marL="0" indent="0" algn="just" eaLnBrk="1" hangingPunct="1">
              <a:buNone/>
            </a:pPr>
            <a:endParaRPr lang="en-US" dirty="0" smtClean="0">
              <a:latin typeface="Arial" charset="0"/>
            </a:endParaRPr>
          </a:p>
          <a:p>
            <a:pPr marL="358775" indent="-358775" algn="just" eaLnBrk="1" hangingPunct="1">
              <a:buNone/>
            </a:pPr>
            <a:r>
              <a:rPr lang="en-US" dirty="0" smtClean="0">
                <a:latin typeface="Arial" charset="0"/>
              </a:rPr>
              <a:t>a) </a:t>
            </a:r>
            <a:r>
              <a:rPr lang="en-US" dirty="0" err="1" smtClean="0">
                <a:latin typeface="Arial" charset="0"/>
              </a:rPr>
              <a:t>Loại</a:t>
            </a:r>
            <a:r>
              <a:rPr lang="en-US" dirty="0" smtClean="0">
                <a:latin typeface="Arial" charset="0"/>
              </a:rPr>
              <a:t> </a:t>
            </a:r>
            <a:r>
              <a:rPr lang="en-US" dirty="0" err="1" smtClean="0">
                <a:latin typeface="Arial" charset="0"/>
              </a:rPr>
              <a:t>tồn</a:t>
            </a:r>
            <a:r>
              <a:rPr lang="en-US" dirty="0" smtClean="0">
                <a:latin typeface="Arial" charset="0"/>
              </a:rPr>
              <a:t> </a:t>
            </a:r>
            <a:r>
              <a:rPr lang="en-US" dirty="0" err="1" smtClean="0">
                <a:latin typeface="Arial" charset="0"/>
              </a:rPr>
              <a:t>khó</a:t>
            </a:r>
            <a:r>
              <a:rPr lang="en-US" dirty="0" smtClean="0">
                <a:latin typeface="Arial" charset="0"/>
              </a:rPr>
              <a:t> A </a:t>
            </a:r>
            <a:r>
              <a:rPr lang="en-US" dirty="0" err="1" smtClean="0">
                <a:latin typeface="Arial" charset="0"/>
              </a:rPr>
              <a:t>bị</a:t>
            </a:r>
            <a:r>
              <a:rPr lang="en-US" dirty="0" smtClean="0">
                <a:latin typeface="Arial" charset="0"/>
              </a:rPr>
              <a:t> </a:t>
            </a:r>
            <a:r>
              <a:rPr lang="en-US" dirty="0" err="1" smtClean="0">
                <a:latin typeface="Arial" charset="0"/>
              </a:rPr>
              <a:t>giảm</a:t>
            </a:r>
            <a:r>
              <a:rPr lang="en-US" dirty="0" smtClean="0">
                <a:latin typeface="Arial" charset="0"/>
              </a:rPr>
              <a:t> </a:t>
            </a:r>
            <a:r>
              <a:rPr lang="en-US" dirty="0" err="1" smtClean="0">
                <a:latin typeface="Arial" charset="0"/>
              </a:rPr>
              <a:t>giá</a:t>
            </a:r>
            <a:r>
              <a:rPr lang="en-US" dirty="0" smtClean="0">
                <a:latin typeface="Arial" charset="0"/>
              </a:rPr>
              <a:t> </a:t>
            </a:r>
            <a:r>
              <a:rPr lang="en-US" dirty="0" err="1" smtClean="0">
                <a:latin typeface="Arial" charset="0"/>
              </a:rPr>
              <a:t>nhưng</a:t>
            </a:r>
            <a:r>
              <a:rPr lang="en-US" dirty="0" smtClean="0">
                <a:latin typeface="Arial" charset="0"/>
              </a:rPr>
              <a:t> </a:t>
            </a:r>
            <a:r>
              <a:rPr lang="en-US" dirty="0" err="1" smtClean="0">
                <a:latin typeface="Arial" charset="0"/>
              </a:rPr>
              <a:t>có</a:t>
            </a:r>
            <a:r>
              <a:rPr lang="en-US" dirty="0" smtClean="0">
                <a:latin typeface="Arial" charset="0"/>
              </a:rPr>
              <a:t> 1 </a:t>
            </a:r>
            <a:r>
              <a:rPr lang="en-US" dirty="0" err="1" smtClean="0">
                <a:latin typeface="Arial" charset="0"/>
              </a:rPr>
              <a:t>lượng</a:t>
            </a:r>
            <a:r>
              <a:rPr lang="en-US" dirty="0" smtClean="0">
                <a:latin typeface="Arial" charset="0"/>
              </a:rPr>
              <a:t> </a:t>
            </a:r>
            <a:r>
              <a:rPr lang="en-US" dirty="0" err="1" smtClean="0">
                <a:latin typeface="Arial" charset="0"/>
              </a:rPr>
              <a:t>hàng</a:t>
            </a:r>
            <a:r>
              <a:rPr lang="en-US" dirty="0" smtClean="0">
                <a:latin typeface="Arial" charset="0"/>
              </a:rPr>
              <a:t> </a:t>
            </a:r>
            <a:r>
              <a:rPr lang="en-US" dirty="0" err="1" smtClean="0">
                <a:latin typeface="Arial" charset="0"/>
              </a:rPr>
              <a:t>đã</a:t>
            </a:r>
            <a:r>
              <a:rPr lang="en-US" dirty="0" smtClean="0">
                <a:latin typeface="Arial" charset="0"/>
              </a:rPr>
              <a:t> </a:t>
            </a:r>
            <a:r>
              <a:rPr lang="en-US" dirty="0" err="1" smtClean="0">
                <a:latin typeface="Arial" charset="0"/>
              </a:rPr>
              <a:t>được</a:t>
            </a:r>
            <a:r>
              <a:rPr lang="en-US" dirty="0" smtClean="0">
                <a:latin typeface="Arial" charset="0"/>
              </a:rPr>
              <a:t> </a:t>
            </a:r>
            <a:r>
              <a:rPr lang="en-US" dirty="0" err="1" smtClean="0">
                <a:latin typeface="Arial" charset="0"/>
              </a:rPr>
              <a:t>ký</a:t>
            </a:r>
            <a:r>
              <a:rPr lang="en-US" dirty="0" smtClean="0">
                <a:latin typeface="Arial" charset="0"/>
              </a:rPr>
              <a:t> </a:t>
            </a:r>
            <a:r>
              <a:rPr lang="en-US" dirty="0" err="1" smtClean="0">
                <a:latin typeface="Arial" charset="0"/>
              </a:rPr>
              <a:t>hợp</a:t>
            </a:r>
            <a:r>
              <a:rPr lang="en-US" dirty="0" smtClean="0">
                <a:latin typeface="Arial" charset="0"/>
              </a:rPr>
              <a:t> </a:t>
            </a:r>
            <a:r>
              <a:rPr lang="en-US" dirty="0" err="1" smtClean="0">
                <a:latin typeface="Arial" charset="0"/>
              </a:rPr>
              <a:t>đồng</a:t>
            </a:r>
            <a:r>
              <a:rPr lang="en-US" dirty="0" smtClean="0">
                <a:latin typeface="Arial" charset="0"/>
              </a:rPr>
              <a:t> </a:t>
            </a:r>
            <a:r>
              <a:rPr lang="en-US" dirty="0" err="1" smtClean="0">
                <a:latin typeface="Arial" charset="0"/>
              </a:rPr>
              <a:t>chắc</a:t>
            </a:r>
            <a:r>
              <a:rPr lang="en-US" dirty="0" smtClean="0">
                <a:latin typeface="Arial" charset="0"/>
              </a:rPr>
              <a:t> </a:t>
            </a:r>
            <a:r>
              <a:rPr lang="en-US" dirty="0" err="1" smtClean="0">
                <a:latin typeface="Arial" charset="0"/>
              </a:rPr>
              <a:t>chắn</a:t>
            </a:r>
            <a:r>
              <a:rPr lang="en-US" dirty="0" smtClean="0">
                <a:latin typeface="Arial" charset="0"/>
              </a:rPr>
              <a:t> </a:t>
            </a:r>
            <a:r>
              <a:rPr lang="en-US" dirty="0" err="1" smtClean="0">
                <a:latin typeface="Arial" charset="0"/>
              </a:rPr>
              <a:t>sẽ</a:t>
            </a:r>
            <a:r>
              <a:rPr lang="en-US" dirty="0" smtClean="0">
                <a:latin typeface="Arial" charset="0"/>
              </a:rPr>
              <a:t> </a:t>
            </a:r>
            <a:r>
              <a:rPr lang="en-US" dirty="0" err="1" smtClean="0">
                <a:latin typeface="Arial" charset="0"/>
              </a:rPr>
              <a:t>tiêu</a:t>
            </a:r>
            <a:r>
              <a:rPr lang="en-US" dirty="0" smtClean="0">
                <a:latin typeface="Arial" charset="0"/>
              </a:rPr>
              <a:t> thu </a:t>
            </a:r>
            <a:r>
              <a:rPr lang="en-US" dirty="0" err="1" smtClean="0">
                <a:latin typeface="Arial" charset="0"/>
              </a:rPr>
              <a:t>với</a:t>
            </a:r>
            <a:r>
              <a:rPr lang="en-US" dirty="0" smtClean="0">
                <a:latin typeface="Arial" charset="0"/>
              </a:rPr>
              <a:t> </a:t>
            </a:r>
            <a:r>
              <a:rPr lang="en-US" dirty="0" err="1" smtClean="0">
                <a:latin typeface="Arial" charset="0"/>
              </a:rPr>
              <a:t>mức</a:t>
            </a:r>
            <a:r>
              <a:rPr lang="en-US" dirty="0" smtClean="0">
                <a:latin typeface="Arial" charset="0"/>
              </a:rPr>
              <a:t> </a:t>
            </a:r>
            <a:r>
              <a:rPr lang="en-US" dirty="0" err="1" smtClean="0">
                <a:latin typeface="Arial" charset="0"/>
              </a:rPr>
              <a:t>giá</a:t>
            </a:r>
            <a:r>
              <a:rPr lang="en-US" dirty="0" smtClean="0">
                <a:latin typeface="Arial" charset="0"/>
              </a:rPr>
              <a:t> cao </a:t>
            </a:r>
            <a:r>
              <a:rPr lang="en-US" dirty="0" err="1" smtClean="0">
                <a:latin typeface="Arial" charset="0"/>
              </a:rPr>
              <a:t>hơn</a:t>
            </a:r>
            <a:r>
              <a:rPr lang="en-US" dirty="0" smtClean="0">
                <a:latin typeface="Arial" charset="0"/>
              </a:rPr>
              <a:t> </a:t>
            </a:r>
            <a:r>
              <a:rPr lang="en-US" dirty="0" err="1" smtClean="0">
                <a:latin typeface="Arial" charset="0"/>
              </a:rPr>
              <a:t>giá</a:t>
            </a:r>
            <a:r>
              <a:rPr lang="en-US" dirty="0" smtClean="0">
                <a:latin typeface="Arial" charset="0"/>
              </a:rPr>
              <a:t> </a:t>
            </a:r>
            <a:r>
              <a:rPr lang="en-US" dirty="0" err="1" smtClean="0">
                <a:latin typeface="Arial" charset="0"/>
              </a:rPr>
              <a:t>trị</a:t>
            </a:r>
            <a:r>
              <a:rPr lang="en-US" dirty="0" smtClean="0">
                <a:latin typeface="Arial" charset="0"/>
              </a:rPr>
              <a:t> </a:t>
            </a:r>
            <a:r>
              <a:rPr lang="en-US" dirty="0" err="1" smtClean="0">
                <a:latin typeface="Arial" charset="0"/>
              </a:rPr>
              <a:t>thuần</a:t>
            </a:r>
            <a:r>
              <a:rPr lang="en-US" dirty="0" smtClean="0">
                <a:latin typeface="Arial" charset="0"/>
              </a:rPr>
              <a:t> </a:t>
            </a:r>
            <a:r>
              <a:rPr lang="en-US" dirty="0" err="1" smtClean="0">
                <a:latin typeface="Arial" charset="0"/>
              </a:rPr>
              <a:t>có</a:t>
            </a:r>
            <a:r>
              <a:rPr lang="en-US" dirty="0" smtClean="0">
                <a:latin typeface="Arial" charset="0"/>
              </a:rPr>
              <a:t> </a:t>
            </a:r>
            <a:r>
              <a:rPr lang="en-US" dirty="0" err="1" smtClean="0">
                <a:latin typeface="Arial" charset="0"/>
              </a:rPr>
              <a:t>thể</a:t>
            </a:r>
            <a:r>
              <a:rPr lang="en-US" dirty="0" smtClean="0">
                <a:latin typeface="Arial" charset="0"/>
              </a:rPr>
              <a:t> </a:t>
            </a:r>
            <a:r>
              <a:rPr lang="en-US" dirty="0" err="1" smtClean="0">
                <a:latin typeface="Arial" charset="0"/>
              </a:rPr>
              <a:t>thực</a:t>
            </a:r>
            <a:r>
              <a:rPr lang="en-US" dirty="0" smtClean="0">
                <a:latin typeface="Arial" charset="0"/>
              </a:rPr>
              <a:t> </a:t>
            </a:r>
            <a:r>
              <a:rPr lang="en-US" dirty="0" err="1" smtClean="0">
                <a:latin typeface="Arial" charset="0"/>
              </a:rPr>
              <a:t>hiện</a:t>
            </a:r>
            <a:r>
              <a:rPr lang="en-US" dirty="0" smtClean="0">
                <a:latin typeface="Arial" charset="0"/>
              </a:rPr>
              <a:t> </a:t>
            </a:r>
            <a:r>
              <a:rPr lang="en-US" dirty="0" err="1" smtClean="0">
                <a:latin typeface="Arial" charset="0"/>
              </a:rPr>
              <a:t>được</a:t>
            </a:r>
            <a:r>
              <a:rPr lang="en-US" dirty="0" smtClean="0">
                <a:latin typeface="Arial" charset="0"/>
              </a:rPr>
              <a:t>;</a:t>
            </a:r>
          </a:p>
          <a:p>
            <a:pPr marL="358775" indent="-358775" algn="just" eaLnBrk="1" hangingPunct="1">
              <a:buNone/>
            </a:pPr>
            <a:endParaRPr lang="en-US" dirty="0" smtClean="0">
              <a:latin typeface="Arial" charset="0"/>
            </a:endParaRPr>
          </a:p>
          <a:p>
            <a:pPr marL="358775" indent="-358775" algn="just" eaLnBrk="1" hangingPunct="1">
              <a:buNone/>
            </a:pPr>
            <a:r>
              <a:rPr lang="en-US" dirty="0" smtClean="0">
                <a:latin typeface="Arial" charset="0"/>
              </a:rPr>
              <a:t>b) </a:t>
            </a:r>
            <a:r>
              <a:rPr lang="en-US" dirty="0" err="1" smtClean="0">
                <a:latin typeface="Arial" charset="0"/>
              </a:rPr>
              <a:t>Loại</a:t>
            </a:r>
            <a:r>
              <a:rPr lang="en-US" dirty="0" smtClean="0">
                <a:latin typeface="Arial" charset="0"/>
              </a:rPr>
              <a:t> </a:t>
            </a:r>
            <a:r>
              <a:rPr lang="en-US" dirty="0" err="1" smtClean="0">
                <a:latin typeface="Arial" charset="0"/>
              </a:rPr>
              <a:t>hàng</a:t>
            </a:r>
            <a:r>
              <a:rPr lang="en-US" dirty="0" smtClean="0">
                <a:latin typeface="Arial" charset="0"/>
              </a:rPr>
              <a:t> B </a:t>
            </a:r>
            <a:r>
              <a:rPr lang="en-US" dirty="0" err="1" smtClean="0">
                <a:latin typeface="Arial" charset="0"/>
              </a:rPr>
              <a:t>có</a:t>
            </a:r>
            <a:r>
              <a:rPr lang="en-US" dirty="0" smtClean="0">
                <a:latin typeface="Arial" charset="0"/>
              </a:rPr>
              <a:t> 1 </a:t>
            </a:r>
            <a:r>
              <a:rPr lang="en-US" dirty="0" err="1" smtClean="0">
                <a:latin typeface="Arial" charset="0"/>
              </a:rPr>
              <a:t>số</a:t>
            </a:r>
            <a:r>
              <a:rPr lang="en-US" dirty="0" smtClean="0">
                <a:latin typeface="Arial" charset="0"/>
              </a:rPr>
              <a:t> </a:t>
            </a:r>
            <a:r>
              <a:rPr lang="en-US" dirty="0" err="1" smtClean="0">
                <a:latin typeface="Arial" charset="0"/>
              </a:rPr>
              <a:t>sản</a:t>
            </a:r>
            <a:r>
              <a:rPr lang="en-US" dirty="0" smtClean="0">
                <a:latin typeface="Arial" charset="0"/>
              </a:rPr>
              <a:t> </a:t>
            </a:r>
            <a:r>
              <a:rPr lang="en-US" dirty="0" err="1" smtClean="0">
                <a:latin typeface="Arial" charset="0"/>
              </a:rPr>
              <a:t>phẩm</a:t>
            </a:r>
            <a:r>
              <a:rPr lang="en-US" dirty="0" smtClean="0">
                <a:latin typeface="Arial" charset="0"/>
              </a:rPr>
              <a:t> </a:t>
            </a:r>
            <a:r>
              <a:rPr lang="en-US" dirty="0" err="1" smtClean="0">
                <a:latin typeface="Arial" charset="0"/>
              </a:rPr>
              <a:t>bị</a:t>
            </a:r>
            <a:r>
              <a:rPr lang="en-US" dirty="0" smtClean="0">
                <a:latin typeface="Arial" charset="0"/>
              </a:rPr>
              <a:t> </a:t>
            </a:r>
            <a:r>
              <a:rPr lang="en-US" dirty="0" err="1" smtClean="0">
                <a:latin typeface="Arial" charset="0"/>
              </a:rPr>
              <a:t>hư</a:t>
            </a:r>
            <a:r>
              <a:rPr lang="en-US" dirty="0" smtClean="0">
                <a:latin typeface="Arial" charset="0"/>
              </a:rPr>
              <a:t> </a:t>
            </a:r>
            <a:r>
              <a:rPr lang="en-US" dirty="0" err="1" smtClean="0">
                <a:latin typeface="Arial" charset="0"/>
              </a:rPr>
              <a:t>hỏng</a:t>
            </a:r>
            <a:r>
              <a:rPr lang="en-US" dirty="0" smtClean="0">
                <a:latin typeface="Arial" charset="0"/>
              </a:rPr>
              <a:t> </a:t>
            </a:r>
            <a:r>
              <a:rPr lang="en-US" dirty="0" err="1" smtClean="0">
                <a:latin typeface="Arial" charset="0"/>
              </a:rPr>
              <a:t>nên</a:t>
            </a:r>
            <a:r>
              <a:rPr lang="en-US" dirty="0" smtClean="0">
                <a:latin typeface="Arial" charset="0"/>
              </a:rPr>
              <a:t> </a:t>
            </a:r>
            <a:r>
              <a:rPr lang="en-US" dirty="0" err="1" smtClean="0">
                <a:latin typeface="Arial" charset="0"/>
              </a:rPr>
              <a:t>có</a:t>
            </a:r>
            <a:r>
              <a:rPr lang="en-US" dirty="0" smtClean="0">
                <a:latin typeface="Arial" charset="0"/>
              </a:rPr>
              <a:t> </a:t>
            </a:r>
            <a:r>
              <a:rPr lang="en-US" dirty="0" err="1" smtClean="0">
                <a:latin typeface="Arial" charset="0"/>
              </a:rPr>
              <a:t>khả</a:t>
            </a:r>
            <a:r>
              <a:rPr lang="en-US" dirty="0" smtClean="0">
                <a:latin typeface="Arial" charset="0"/>
              </a:rPr>
              <a:t> </a:t>
            </a:r>
            <a:r>
              <a:rPr lang="en-US" dirty="0" err="1" smtClean="0">
                <a:latin typeface="Arial" charset="0"/>
              </a:rPr>
              <a:t>năng</a:t>
            </a:r>
            <a:r>
              <a:rPr lang="en-US" dirty="0" smtClean="0">
                <a:latin typeface="Arial" charset="0"/>
              </a:rPr>
              <a:t> </a:t>
            </a:r>
            <a:r>
              <a:rPr lang="en-US" dirty="0" err="1" smtClean="0">
                <a:latin typeface="Arial" charset="0"/>
              </a:rPr>
              <a:t>giảm</a:t>
            </a:r>
            <a:r>
              <a:rPr lang="en-US" dirty="0" smtClean="0">
                <a:latin typeface="Arial" charset="0"/>
              </a:rPr>
              <a:t> </a:t>
            </a:r>
            <a:r>
              <a:rPr lang="en-US" dirty="0" err="1" smtClean="0">
                <a:latin typeface="Arial" charset="0"/>
              </a:rPr>
              <a:t>giá</a:t>
            </a:r>
            <a:r>
              <a:rPr lang="en-US" dirty="0" smtClean="0">
                <a:latin typeface="Arial" charset="0"/>
              </a:rPr>
              <a:t> </a:t>
            </a:r>
            <a:r>
              <a:rPr lang="en-US" dirty="0" err="1" smtClean="0">
                <a:latin typeface="Arial" charset="0"/>
              </a:rPr>
              <a:t>nhưng</a:t>
            </a:r>
            <a:r>
              <a:rPr lang="en-US" dirty="0" smtClean="0">
                <a:latin typeface="Arial" charset="0"/>
              </a:rPr>
              <a:t> </a:t>
            </a:r>
            <a:r>
              <a:rPr lang="en-US" dirty="0" err="1" smtClean="0">
                <a:latin typeface="Arial" charset="0"/>
              </a:rPr>
              <a:t>tổng</a:t>
            </a:r>
            <a:r>
              <a:rPr lang="en-US" dirty="0" smtClean="0">
                <a:latin typeface="Arial" charset="0"/>
              </a:rPr>
              <a:t> </a:t>
            </a:r>
            <a:r>
              <a:rPr lang="en-US" dirty="0" err="1" smtClean="0">
                <a:latin typeface="Arial" charset="0"/>
              </a:rPr>
              <a:t>giá</a:t>
            </a:r>
            <a:r>
              <a:rPr lang="en-US" dirty="0" smtClean="0">
                <a:latin typeface="Arial" charset="0"/>
              </a:rPr>
              <a:t> </a:t>
            </a:r>
            <a:r>
              <a:rPr lang="en-US" dirty="0" err="1" smtClean="0">
                <a:latin typeface="Arial" charset="0"/>
              </a:rPr>
              <a:t>trị</a:t>
            </a:r>
            <a:r>
              <a:rPr lang="en-US" dirty="0" smtClean="0">
                <a:latin typeface="Arial" charset="0"/>
              </a:rPr>
              <a:t> </a:t>
            </a:r>
            <a:r>
              <a:rPr lang="en-US" dirty="0" err="1" smtClean="0">
                <a:latin typeface="Arial" charset="0"/>
              </a:rPr>
              <a:t>thuần</a:t>
            </a:r>
            <a:r>
              <a:rPr lang="en-US" dirty="0" smtClean="0">
                <a:latin typeface="Arial" charset="0"/>
              </a:rPr>
              <a:t> </a:t>
            </a:r>
            <a:r>
              <a:rPr lang="en-US" dirty="0" err="1" smtClean="0">
                <a:latin typeface="Arial" charset="0"/>
              </a:rPr>
              <a:t>có</a:t>
            </a:r>
            <a:r>
              <a:rPr lang="en-US" dirty="0" smtClean="0">
                <a:latin typeface="Arial" charset="0"/>
              </a:rPr>
              <a:t> </a:t>
            </a:r>
            <a:r>
              <a:rPr lang="en-US" dirty="0" err="1" smtClean="0">
                <a:latin typeface="Arial" charset="0"/>
              </a:rPr>
              <a:t>thể</a:t>
            </a:r>
            <a:r>
              <a:rPr lang="en-US" dirty="0" smtClean="0">
                <a:latin typeface="Arial" charset="0"/>
              </a:rPr>
              <a:t> </a:t>
            </a:r>
            <a:r>
              <a:rPr lang="en-US" dirty="0" err="1" smtClean="0">
                <a:latin typeface="Arial" charset="0"/>
              </a:rPr>
              <a:t>thực</a:t>
            </a:r>
            <a:r>
              <a:rPr lang="en-US" dirty="0" smtClean="0">
                <a:latin typeface="Arial" charset="0"/>
              </a:rPr>
              <a:t> </a:t>
            </a:r>
            <a:r>
              <a:rPr lang="en-US" dirty="0" err="1" smtClean="0">
                <a:latin typeface="Arial" charset="0"/>
              </a:rPr>
              <a:t>hiện</a:t>
            </a:r>
            <a:r>
              <a:rPr lang="en-US" dirty="0" smtClean="0">
                <a:latin typeface="Arial" charset="0"/>
              </a:rPr>
              <a:t> </a:t>
            </a:r>
            <a:r>
              <a:rPr lang="en-US" dirty="0" err="1" smtClean="0">
                <a:latin typeface="Arial" charset="0"/>
              </a:rPr>
              <a:t>được</a:t>
            </a:r>
            <a:r>
              <a:rPr lang="en-US" dirty="0" smtClean="0">
                <a:latin typeface="Arial" charset="0"/>
              </a:rPr>
              <a:t> </a:t>
            </a:r>
            <a:r>
              <a:rPr lang="en-US" dirty="0" err="1" smtClean="0">
                <a:latin typeface="Arial" charset="0"/>
              </a:rPr>
              <a:t>của</a:t>
            </a:r>
            <a:r>
              <a:rPr lang="en-US" dirty="0" smtClean="0">
                <a:latin typeface="Arial" charset="0"/>
              </a:rPr>
              <a:t> </a:t>
            </a:r>
            <a:r>
              <a:rPr lang="en-US" dirty="0" err="1" smtClean="0">
                <a:latin typeface="Arial" charset="0"/>
              </a:rPr>
              <a:t>loại</a:t>
            </a:r>
            <a:r>
              <a:rPr lang="en-US" dirty="0" smtClean="0">
                <a:latin typeface="Arial" charset="0"/>
              </a:rPr>
              <a:t> </a:t>
            </a:r>
            <a:r>
              <a:rPr lang="en-US" dirty="0" err="1" smtClean="0">
                <a:latin typeface="Arial" charset="0"/>
              </a:rPr>
              <a:t>hàng</a:t>
            </a:r>
            <a:r>
              <a:rPr lang="en-US" dirty="0" smtClean="0">
                <a:latin typeface="Arial" charset="0"/>
              </a:rPr>
              <a:t> </a:t>
            </a:r>
            <a:r>
              <a:rPr lang="en-US" dirty="0" err="1" smtClean="0">
                <a:latin typeface="Arial" charset="0"/>
              </a:rPr>
              <a:t>đó</a:t>
            </a:r>
            <a:r>
              <a:rPr lang="en-US" dirty="0" smtClean="0">
                <a:latin typeface="Arial" charset="0"/>
              </a:rPr>
              <a:t> </a:t>
            </a:r>
            <a:r>
              <a:rPr lang="en-US" dirty="0" err="1" smtClean="0">
                <a:latin typeface="Arial" charset="0"/>
              </a:rPr>
              <a:t>vẫn</a:t>
            </a:r>
            <a:r>
              <a:rPr lang="en-US" dirty="0" smtClean="0">
                <a:latin typeface="Arial" charset="0"/>
              </a:rPr>
              <a:t> cao </a:t>
            </a:r>
            <a:r>
              <a:rPr lang="en-US" dirty="0" err="1" smtClean="0">
                <a:latin typeface="Arial" charset="0"/>
              </a:rPr>
              <a:t>hơn</a:t>
            </a:r>
            <a:r>
              <a:rPr lang="en-US" dirty="0" smtClean="0">
                <a:latin typeface="Arial" charset="0"/>
              </a:rPr>
              <a:t> </a:t>
            </a:r>
            <a:r>
              <a:rPr lang="en-US" dirty="0" err="1" smtClean="0">
                <a:latin typeface="Arial" charset="0"/>
              </a:rPr>
              <a:t>giá</a:t>
            </a:r>
            <a:r>
              <a:rPr lang="en-US" dirty="0" smtClean="0">
                <a:latin typeface="Arial" charset="0"/>
              </a:rPr>
              <a:t> </a:t>
            </a:r>
            <a:r>
              <a:rPr lang="en-US" dirty="0" err="1" smtClean="0">
                <a:latin typeface="Arial" charset="0"/>
              </a:rPr>
              <a:t>gốc</a:t>
            </a:r>
            <a:r>
              <a:rPr lang="en-US" dirty="0" smtClean="0">
                <a:latin typeface="Arial" charset="0"/>
              </a:rPr>
              <a:t>;</a:t>
            </a:r>
          </a:p>
          <a:p>
            <a:pPr marL="358775" indent="-358775" algn="just" eaLnBrk="1" hangingPunct="1">
              <a:buNone/>
            </a:pPr>
            <a:endParaRPr lang="en-US" dirty="0" smtClean="0">
              <a:latin typeface="Arial" charset="0"/>
            </a:endParaRPr>
          </a:p>
          <a:p>
            <a:pPr marL="358775" indent="-358775" algn="just" eaLnBrk="1" hangingPunct="1">
              <a:buNone/>
            </a:pPr>
            <a:r>
              <a:rPr lang="en-US" dirty="0" smtClean="0">
                <a:latin typeface="Arial" charset="0"/>
              </a:rPr>
              <a:t>c) NVL </a:t>
            </a:r>
            <a:r>
              <a:rPr lang="en-US" dirty="0" err="1" smtClean="0">
                <a:latin typeface="Arial" charset="0"/>
              </a:rPr>
              <a:t>bị</a:t>
            </a:r>
            <a:r>
              <a:rPr lang="en-US" dirty="0" smtClean="0">
                <a:latin typeface="Arial" charset="0"/>
              </a:rPr>
              <a:t> </a:t>
            </a:r>
            <a:r>
              <a:rPr lang="en-US" dirty="0" err="1" smtClean="0">
                <a:latin typeface="Arial" charset="0"/>
              </a:rPr>
              <a:t>giảm</a:t>
            </a:r>
            <a:r>
              <a:rPr lang="en-US" dirty="0" smtClean="0">
                <a:latin typeface="Arial" charset="0"/>
              </a:rPr>
              <a:t> </a:t>
            </a:r>
            <a:r>
              <a:rPr lang="en-US" dirty="0" err="1" smtClean="0">
                <a:latin typeface="Arial" charset="0"/>
              </a:rPr>
              <a:t>giá</a:t>
            </a:r>
            <a:r>
              <a:rPr lang="en-US" dirty="0" smtClean="0">
                <a:latin typeface="Arial" charset="0"/>
              </a:rPr>
              <a:t> </a:t>
            </a:r>
            <a:r>
              <a:rPr lang="en-US" dirty="0" err="1" smtClean="0">
                <a:latin typeface="Arial" charset="0"/>
              </a:rPr>
              <a:t>không</a:t>
            </a:r>
            <a:r>
              <a:rPr lang="en-US" dirty="0" smtClean="0">
                <a:latin typeface="Arial" charset="0"/>
              </a:rPr>
              <a:t> </a:t>
            </a:r>
            <a:r>
              <a:rPr lang="en-US" dirty="0" err="1" smtClean="0">
                <a:latin typeface="Arial" charset="0"/>
              </a:rPr>
              <a:t>dùng</a:t>
            </a:r>
            <a:r>
              <a:rPr lang="en-US" dirty="0" smtClean="0">
                <a:latin typeface="Arial" charset="0"/>
              </a:rPr>
              <a:t> </a:t>
            </a:r>
            <a:r>
              <a:rPr lang="en-US" dirty="0" err="1" smtClean="0">
                <a:latin typeface="Arial" charset="0"/>
              </a:rPr>
              <a:t>cho</a:t>
            </a:r>
            <a:r>
              <a:rPr lang="en-US" dirty="0" smtClean="0">
                <a:latin typeface="Arial" charset="0"/>
              </a:rPr>
              <a:t> SXKD </a:t>
            </a:r>
            <a:r>
              <a:rPr lang="en-US" dirty="0" err="1" smtClean="0">
                <a:latin typeface="Arial" charset="0"/>
              </a:rPr>
              <a:t>mà</a:t>
            </a:r>
            <a:r>
              <a:rPr lang="en-US" dirty="0" smtClean="0">
                <a:latin typeface="Arial" charset="0"/>
              </a:rPr>
              <a:t> </a:t>
            </a:r>
            <a:r>
              <a:rPr lang="en-US" dirty="0" err="1" smtClean="0">
                <a:latin typeface="Arial" charset="0"/>
              </a:rPr>
              <a:t>dùng</a:t>
            </a:r>
            <a:r>
              <a:rPr lang="en-US" dirty="0" smtClean="0">
                <a:latin typeface="Arial" charset="0"/>
              </a:rPr>
              <a:t> </a:t>
            </a:r>
            <a:r>
              <a:rPr lang="en-US" dirty="0" err="1" smtClean="0">
                <a:latin typeface="Arial" charset="0"/>
              </a:rPr>
              <a:t>cho</a:t>
            </a:r>
            <a:r>
              <a:rPr lang="en-US" dirty="0" smtClean="0">
                <a:latin typeface="Arial" charset="0"/>
              </a:rPr>
              <a:t> XDCB</a:t>
            </a:r>
          </a:p>
          <a:p>
            <a:pPr marL="0" indent="0" algn="just" eaLnBrk="1" hangingPunct="1"/>
            <a:endParaRPr lang="en-US" dirty="0" smtClean="0">
              <a:latin typeface="Arial" charset="0"/>
            </a:endParaRPr>
          </a:p>
          <a:p>
            <a:pPr marL="0" indent="0" algn="just" eaLnBrk="1" hangingPunct="1">
              <a:buNone/>
            </a:pPr>
            <a:r>
              <a:rPr lang="en-US" dirty="0" err="1" smtClean="0">
                <a:latin typeface="Arial" charset="0"/>
              </a:rPr>
              <a:t>Trả</a:t>
            </a:r>
            <a:r>
              <a:rPr lang="en-US" dirty="0" smtClean="0">
                <a:latin typeface="Arial" charset="0"/>
              </a:rPr>
              <a:t> </a:t>
            </a:r>
            <a:r>
              <a:rPr lang="en-US" dirty="0" err="1" smtClean="0">
                <a:latin typeface="Arial" charset="0"/>
              </a:rPr>
              <a:t>lời</a:t>
            </a:r>
            <a:r>
              <a:rPr lang="en-US" dirty="0" smtClean="0">
                <a:latin typeface="Arial" charset="0"/>
              </a:rPr>
              <a:t>: </a:t>
            </a:r>
            <a:r>
              <a:rPr lang="en-US" dirty="0" err="1" smtClean="0">
                <a:latin typeface="Arial" charset="0"/>
              </a:rPr>
              <a:t>Cả</a:t>
            </a:r>
            <a:r>
              <a:rPr lang="en-US" dirty="0" smtClean="0">
                <a:latin typeface="Arial" charset="0"/>
              </a:rPr>
              <a:t> 3 </a:t>
            </a:r>
            <a:r>
              <a:rPr lang="en-US" dirty="0" err="1" smtClean="0">
                <a:latin typeface="Arial" charset="0"/>
              </a:rPr>
              <a:t>trường</a:t>
            </a:r>
            <a:r>
              <a:rPr lang="en-US" dirty="0" smtClean="0">
                <a:latin typeface="Arial" charset="0"/>
              </a:rPr>
              <a:t> </a:t>
            </a:r>
            <a:r>
              <a:rPr lang="en-US" dirty="0" err="1" smtClean="0">
                <a:latin typeface="Arial" charset="0"/>
              </a:rPr>
              <a:t>hợp</a:t>
            </a:r>
            <a:r>
              <a:rPr lang="en-US" dirty="0" smtClean="0">
                <a:latin typeface="Arial" charset="0"/>
              </a:rPr>
              <a:t> </a:t>
            </a:r>
            <a:r>
              <a:rPr lang="en-US" dirty="0" err="1" smtClean="0">
                <a:latin typeface="Arial" charset="0"/>
              </a:rPr>
              <a:t>trên</a:t>
            </a:r>
            <a:r>
              <a:rPr lang="en-US" dirty="0" smtClean="0">
                <a:latin typeface="Arial" charset="0"/>
              </a:rPr>
              <a:t> </a:t>
            </a:r>
            <a:r>
              <a:rPr lang="en-US" dirty="0" err="1" smtClean="0">
                <a:latin typeface="Arial" charset="0"/>
              </a:rPr>
              <a:t>đều</a:t>
            </a:r>
            <a:r>
              <a:rPr lang="en-US" dirty="0" smtClean="0">
                <a:latin typeface="Arial" charset="0"/>
              </a:rPr>
              <a:t> </a:t>
            </a:r>
            <a:r>
              <a:rPr lang="en-US" dirty="0" err="1" smtClean="0">
                <a:latin typeface="Arial" charset="0"/>
              </a:rPr>
              <a:t>không</a:t>
            </a:r>
            <a:r>
              <a:rPr lang="en-US" dirty="0" smtClean="0">
                <a:latin typeface="Arial" charset="0"/>
              </a:rPr>
              <a:t> </a:t>
            </a:r>
            <a:r>
              <a:rPr lang="en-US" dirty="0" err="1" smtClean="0">
                <a:latin typeface="Arial" charset="0"/>
              </a:rPr>
              <a:t>phải</a:t>
            </a:r>
            <a:r>
              <a:rPr lang="en-US" dirty="0" smtClean="0">
                <a:latin typeface="Arial" charset="0"/>
              </a:rPr>
              <a:t> </a:t>
            </a:r>
            <a:r>
              <a:rPr lang="en-US" dirty="0" err="1" smtClean="0">
                <a:latin typeface="Arial" charset="0"/>
              </a:rPr>
              <a:t>trích</a:t>
            </a:r>
            <a:r>
              <a:rPr lang="en-US" dirty="0" smtClean="0">
                <a:latin typeface="Arial" charset="0"/>
              </a:rPr>
              <a:t> </a:t>
            </a:r>
            <a:r>
              <a:rPr lang="en-US" dirty="0" err="1" smtClean="0">
                <a:latin typeface="Arial" charset="0"/>
              </a:rPr>
              <a:t>lập</a:t>
            </a:r>
            <a:r>
              <a:rPr lang="en-US" dirty="0" smtClean="0">
                <a:latin typeface="Arial" charset="0"/>
              </a:rPr>
              <a:t> </a:t>
            </a:r>
            <a:r>
              <a:rPr lang="en-US" dirty="0" err="1" smtClean="0">
                <a:latin typeface="Arial" charset="0"/>
              </a:rPr>
              <a:t>dự</a:t>
            </a:r>
            <a:r>
              <a:rPr lang="en-US" dirty="0" smtClean="0">
                <a:latin typeface="Arial" charset="0"/>
              </a:rPr>
              <a:t> phòng </a:t>
            </a:r>
            <a:r>
              <a:rPr lang="en-US" dirty="0" err="1" smtClean="0">
                <a:latin typeface="Arial" charset="0"/>
              </a:rPr>
              <a:t>giảm</a:t>
            </a:r>
            <a:r>
              <a:rPr lang="en-US" dirty="0" smtClean="0">
                <a:latin typeface="Arial" charset="0"/>
              </a:rPr>
              <a:t> </a:t>
            </a:r>
            <a:r>
              <a:rPr lang="en-US" dirty="0" err="1" smtClean="0">
                <a:latin typeface="Arial" charset="0"/>
              </a:rPr>
              <a:t>giá</a:t>
            </a:r>
            <a:r>
              <a:rPr lang="en-US" dirty="0" smtClean="0">
                <a:latin typeface="Arial" charset="0"/>
              </a:rPr>
              <a:t> </a:t>
            </a:r>
            <a:r>
              <a:rPr lang="en-US" dirty="0" err="1" smtClean="0">
                <a:latin typeface="Arial" charset="0"/>
              </a:rPr>
              <a:t>hàng</a:t>
            </a:r>
            <a:r>
              <a:rPr lang="en-US" dirty="0" smtClean="0">
                <a:latin typeface="Arial" charset="0"/>
              </a:rPr>
              <a:t> </a:t>
            </a:r>
            <a:r>
              <a:rPr lang="en-US" dirty="0" err="1" smtClean="0">
                <a:latin typeface="Arial" charset="0"/>
              </a:rPr>
              <a:t>tồn</a:t>
            </a:r>
            <a:r>
              <a:rPr lang="en-US" dirty="0" smtClean="0">
                <a:latin typeface="Arial" charset="0"/>
              </a:rPr>
              <a:t> </a:t>
            </a:r>
            <a:r>
              <a:rPr lang="en-US" dirty="0" err="1" smtClean="0">
                <a:latin typeface="Arial" charset="0"/>
              </a:rPr>
              <a:t>kho</a:t>
            </a:r>
            <a:endParaRPr lang="en-US" sz="2800" dirty="0" smtClean="0">
              <a:latin typeface="Arial" charset="0"/>
            </a:endParaRPr>
          </a:p>
        </p:txBody>
      </p:sp>
      <p:sp>
        <p:nvSpPr>
          <p:cNvPr id="93187" name="Line 4"/>
          <p:cNvSpPr>
            <a:spLocks noChangeShapeType="1"/>
          </p:cNvSpPr>
          <p:nvPr/>
        </p:nvSpPr>
        <p:spPr bwMode="auto">
          <a:xfrm>
            <a:off x="1828800" y="838200"/>
            <a:ext cx="6705600" cy="0"/>
          </a:xfrm>
          <a:prstGeom prst="line">
            <a:avLst/>
          </a:prstGeom>
          <a:noFill/>
          <a:ln w="9525">
            <a:solidFill>
              <a:schemeClr val="tx1"/>
            </a:solidFill>
            <a:round/>
            <a:headEnd/>
            <a:tailEnd/>
          </a:ln>
        </p:spPr>
        <p:txBody>
          <a:bodyPr wrap="none"/>
          <a:lstStyle/>
          <a:p>
            <a:endParaRPr lang="en-US"/>
          </a:p>
        </p:txBody>
      </p:sp>
      <p:pic>
        <p:nvPicPr>
          <p:cNvPr id="93189" name="Picture 3"/>
          <p:cNvPicPr>
            <a:picLocks noChangeAspect="1" noChangeArrowheads="1"/>
          </p:cNvPicPr>
          <p:nvPr/>
        </p:nvPicPr>
        <p:blipFill>
          <a:blip r:embed="rId3" cstate="print"/>
          <a:srcRect/>
          <a:stretch>
            <a:fillRect/>
          </a:stretch>
        </p:blipFill>
        <p:spPr bwMode="auto">
          <a:xfrm>
            <a:off x="533400" y="0"/>
            <a:ext cx="762000" cy="685800"/>
          </a:xfrm>
          <a:prstGeom prst="rect">
            <a:avLst/>
          </a:prstGeom>
          <a:noFill/>
          <a:ln w="9525">
            <a:noFill/>
            <a:miter lim="800000"/>
            <a:headEnd/>
            <a:tailEnd/>
          </a:ln>
        </p:spPr>
      </p:pic>
      <p:sp>
        <p:nvSpPr>
          <p:cNvPr id="9" name="Rectangle 2"/>
          <p:cNvSpPr>
            <a:spLocks noGrp="1" noChangeArrowheads="1"/>
          </p:cNvSpPr>
          <p:nvPr>
            <p:ph type="title"/>
          </p:nvPr>
        </p:nvSpPr>
        <p:spPr>
          <a:xfrm>
            <a:off x="1981200" y="228600"/>
            <a:ext cx="6477000" cy="609600"/>
          </a:xfrm>
        </p:spPr>
        <p:txBody>
          <a:bodyPr/>
          <a:lstStyle/>
          <a:p>
            <a:pPr>
              <a:defRPr/>
            </a:pPr>
            <a:r>
              <a:rPr lang="en-US" sz="2000" b="1" dirty="0" smtClean="0">
                <a:solidFill>
                  <a:srgbClr val="FF0000"/>
                </a:solidFill>
                <a:latin typeface="Arial"/>
                <a:cs typeface="Arial"/>
              </a:rPr>
              <a:t>KẾ TOÁN HÀNG TỒN KHO</a:t>
            </a:r>
            <a:endParaRPr lang="en-US" sz="2200" b="1" dirty="0" smtClean="0">
              <a:solidFill>
                <a:srgbClr val="FFFF00"/>
              </a:solidFill>
              <a:latin typeface=".VnHelvetInsH" pitchFamily="34" charset="0"/>
            </a:endParaRPr>
          </a:p>
        </p:txBody>
      </p:sp>
      <p:sp>
        <p:nvSpPr>
          <p:cNvPr id="8"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
          <p:cNvSpPr>
            <a:spLocks noGrp="1" noChangeArrowheads="1"/>
          </p:cNvSpPr>
          <p:nvPr>
            <p:ph idx="1"/>
          </p:nvPr>
        </p:nvSpPr>
        <p:spPr>
          <a:xfrm>
            <a:off x="381000" y="1143000"/>
            <a:ext cx="8458200" cy="5410200"/>
          </a:xfrm>
        </p:spPr>
        <p:txBody>
          <a:bodyPr/>
          <a:lstStyle/>
          <a:p>
            <a:pPr algn="ctr">
              <a:buNone/>
            </a:pPr>
            <a:r>
              <a:rPr lang="vi-VN" sz="2000" b="1" dirty="0" smtClean="0">
                <a:latin typeface="Arial" charset="0"/>
                <a:cs typeface="Arial" charset="0"/>
              </a:rPr>
              <a:t>GHI NHẬN CHI PHÍ</a:t>
            </a:r>
            <a:r>
              <a:rPr lang="en-US" sz="2000" b="1" dirty="0" smtClean="0">
                <a:latin typeface="Arial" charset="0"/>
                <a:cs typeface="Arial" charset="0"/>
              </a:rPr>
              <a:t> (</a:t>
            </a:r>
            <a:r>
              <a:rPr lang="en-US" sz="2000" b="1" dirty="0" err="1" smtClean="0">
                <a:latin typeface="Arial" charset="0"/>
                <a:cs typeface="Arial" charset="0"/>
              </a:rPr>
              <a:t>giá</a:t>
            </a:r>
            <a:r>
              <a:rPr lang="en-US" sz="2000" b="1" dirty="0" smtClean="0">
                <a:latin typeface="Arial" charset="0"/>
                <a:cs typeface="Arial" charset="0"/>
              </a:rPr>
              <a:t> </a:t>
            </a:r>
            <a:r>
              <a:rPr lang="en-US" sz="2000" b="1" dirty="0" err="1" smtClean="0">
                <a:latin typeface="Arial" charset="0"/>
                <a:cs typeface="Arial" charset="0"/>
              </a:rPr>
              <a:t>vốn</a:t>
            </a:r>
            <a:r>
              <a:rPr lang="en-US" sz="2000" b="1" dirty="0" smtClean="0">
                <a:latin typeface="Arial" charset="0"/>
                <a:cs typeface="Arial" charset="0"/>
              </a:rPr>
              <a:t> </a:t>
            </a:r>
            <a:r>
              <a:rPr lang="en-US" sz="2000" b="1" dirty="0" err="1" smtClean="0">
                <a:latin typeface="Arial" charset="0"/>
                <a:cs typeface="Arial" charset="0"/>
              </a:rPr>
              <a:t>hàng</a:t>
            </a:r>
            <a:r>
              <a:rPr lang="en-US" sz="2000" b="1" dirty="0" smtClean="0">
                <a:latin typeface="Arial" charset="0"/>
                <a:cs typeface="Arial" charset="0"/>
              </a:rPr>
              <a:t> </a:t>
            </a:r>
            <a:r>
              <a:rPr lang="en-US" sz="2000" b="1" dirty="0" err="1" smtClean="0">
                <a:latin typeface="Arial" charset="0"/>
                <a:cs typeface="Arial" charset="0"/>
              </a:rPr>
              <a:t>bán</a:t>
            </a:r>
            <a:r>
              <a:rPr lang="en-US" sz="2000" b="1" dirty="0" smtClean="0">
                <a:latin typeface="Arial" charset="0"/>
                <a:cs typeface="Arial" charset="0"/>
              </a:rPr>
              <a:t>)</a:t>
            </a:r>
            <a:endParaRPr lang="vi-VN" sz="2000" b="1" dirty="0" smtClean="0">
              <a:latin typeface="Arial" charset="0"/>
              <a:cs typeface="Arial" charset="0"/>
            </a:endParaRPr>
          </a:p>
          <a:p>
            <a:pPr algn="just"/>
            <a:endParaRPr lang="en-US" sz="2000" dirty="0" smtClean="0">
              <a:latin typeface="Arial" charset="0"/>
              <a:cs typeface="Arial" charset="0"/>
            </a:endParaRPr>
          </a:p>
          <a:p>
            <a:pPr algn="just">
              <a:buNone/>
            </a:pPr>
            <a:r>
              <a:rPr lang="en-US" sz="2000" dirty="0" smtClean="0">
                <a:latin typeface="Arial" charset="0"/>
                <a:cs typeface="Arial" charset="0"/>
              </a:rPr>
              <a:t>1. </a:t>
            </a:r>
            <a:r>
              <a:rPr lang="vi-VN" sz="2000" dirty="0" smtClean="0">
                <a:latin typeface="Arial" charset="0"/>
                <a:cs typeface="Arial" charset="0"/>
              </a:rPr>
              <a:t>Khi bán hàng tồn kho, giá gốc của hàng tồn kho đã bán được ghi nhận là chi phí sản xuất, kinh doanh trong kỳ phù hợp với doanh thu liên quan đến chúng được ghi nhận. </a:t>
            </a:r>
            <a:endParaRPr lang="en-US" sz="2000" dirty="0" smtClean="0">
              <a:latin typeface="Arial" charset="0"/>
              <a:cs typeface="Arial" charset="0"/>
            </a:endParaRPr>
          </a:p>
          <a:p>
            <a:pPr algn="just">
              <a:buNone/>
            </a:pPr>
            <a:r>
              <a:rPr lang="en-US" sz="2000" dirty="0" smtClean="0">
                <a:latin typeface="Arial" charset="0"/>
                <a:cs typeface="Arial" charset="0"/>
              </a:rPr>
              <a:t>2. </a:t>
            </a:r>
            <a:r>
              <a:rPr lang="vi-VN" sz="2000" dirty="0" smtClean="0">
                <a:latin typeface="Arial" charset="0"/>
                <a:cs typeface="Arial" charset="0"/>
              </a:rPr>
              <a:t>Tất cả các khoản dự phòng giảm giá hàng tồn kho, các khoản hao hụt, mất mát</a:t>
            </a:r>
            <a:r>
              <a:rPr lang="en-US" sz="2000" dirty="0" smtClean="0">
                <a:latin typeface="Arial" charset="0"/>
                <a:cs typeface="Arial" charset="0"/>
              </a:rPr>
              <a:t>, chi </a:t>
            </a:r>
            <a:r>
              <a:rPr lang="en-US" sz="2000" dirty="0" err="1" smtClean="0">
                <a:latin typeface="Arial" charset="0"/>
                <a:cs typeface="Arial" charset="0"/>
              </a:rPr>
              <a:t>phí</a:t>
            </a:r>
            <a:r>
              <a:rPr lang="en-US" sz="2000" dirty="0" smtClean="0">
                <a:latin typeface="Arial" charset="0"/>
                <a:cs typeface="Arial" charset="0"/>
              </a:rPr>
              <a:t> NVL </a:t>
            </a:r>
            <a:r>
              <a:rPr lang="en-US" sz="2000" dirty="0" err="1" smtClean="0">
                <a:latin typeface="Arial" charset="0"/>
                <a:cs typeface="Arial" charset="0"/>
              </a:rPr>
              <a:t>trực</a:t>
            </a:r>
            <a:r>
              <a:rPr lang="en-US" sz="2000" dirty="0" smtClean="0">
                <a:latin typeface="Arial" charset="0"/>
                <a:cs typeface="Arial" charset="0"/>
              </a:rPr>
              <a:t> </a:t>
            </a:r>
            <a:r>
              <a:rPr lang="en-US" sz="2000" dirty="0" err="1" smtClean="0">
                <a:latin typeface="Arial" charset="0"/>
                <a:cs typeface="Arial" charset="0"/>
              </a:rPr>
              <a:t>tiếp</a:t>
            </a:r>
            <a:r>
              <a:rPr lang="en-US" sz="2000" dirty="0" smtClean="0">
                <a:latin typeface="Arial" charset="0"/>
                <a:cs typeface="Arial" charset="0"/>
              </a:rPr>
              <a:t>, chi </a:t>
            </a:r>
            <a:r>
              <a:rPr lang="en-US" sz="2000" dirty="0" err="1" smtClean="0">
                <a:latin typeface="Arial" charset="0"/>
                <a:cs typeface="Arial" charset="0"/>
              </a:rPr>
              <a:t>phí</a:t>
            </a:r>
            <a:r>
              <a:rPr lang="en-US" sz="2000" dirty="0" smtClean="0">
                <a:latin typeface="Arial" charset="0"/>
                <a:cs typeface="Arial" charset="0"/>
              </a:rPr>
              <a:t> </a:t>
            </a:r>
            <a:r>
              <a:rPr lang="en-US" sz="2000" dirty="0" err="1" smtClean="0">
                <a:latin typeface="Arial" charset="0"/>
                <a:cs typeface="Arial" charset="0"/>
              </a:rPr>
              <a:t>nhân</a:t>
            </a:r>
            <a:r>
              <a:rPr lang="en-US" sz="2000" dirty="0" smtClean="0">
                <a:latin typeface="Arial" charset="0"/>
                <a:cs typeface="Arial" charset="0"/>
              </a:rPr>
              <a:t> </a:t>
            </a:r>
            <a:r>
              <a:rPr lang="en-US" sz="2000" dirty="0" err="1" smtClean="0">
                <a:latin typeface="Arial" charset="0"/>
                <a:cs typeface="Arial" charset="0"/>
              </a:rPr>
              <a:t>công</a:t>
            </a:r>
            <a:r>
              <a:rPr lang="en-US" sz="2000" dirty="0" smtClean="0">
                <a:latin typeface="Arial" charset="0"/>
                <a:cs typeface="Arial" charset="0"/>
              </a:rPr>
              <a:t> </a:t>
            </a:r>
            <a:r>
              <a:rPr lang="en-US" sz="2000" dirty="0" err="1" smtClean="0">
                <a:latin typeface="Arial" charset="0"/>
                <a:cs typeface="Arial" charset="0"/>
              </a:rPr>
              <a:t>trực</a:t>
            </a:r>
            <a:r>
              <a:rPr lang="en-US" sz="2000" dirty="0" smtClean="0">
                <a:latin typeface="Arial" charset="0"/>
                <a:cs typeface="Arial" charset="0"/>
              </a:rPr>
              <a:t> </a:t>
            </a:r>
            <a:r>
              <a:rPr lang="en-US" sz="2000" dirty="0" err="1" smtClean="0">
                <a:latin typeface="Arial" charset="0"/>
                <a:cs typeface="Arial" charset="0"/>
              </a:rPr>
              <a:t>tiếp</a:t>
            </a:r>
            <a:r>
              <a:rPr lang="vi-VN" sz="2000" dirty="0" smtClean="0">
                <a:latin typeface="Arial" charset="0"/>
                <a:cs typeface="Arial" charset="0"/>
              </a:rPr>
              <a:t> và chi phí </a:t>
            </a:r>
            <a:r>
              <a:rPr lang="en-US" sz="2000" dirty="0" smtClean="0">
                <a:latin typeface="Arial" charset="0"/>
                <a:cs typeface="Arial" charset="0"/>
              </a:rPr>
              <a:t>SXC </a:t>
            </a:r>
            <a:r>
              <a:rPr lang="vi-VN" sz="2000" dirty="0" smtClean="0">
                <a:latin typeface="Arial" charset="0"/>
                <a:cs typeface="Arial" charset="0"/>
              </a:rPr>
              <a:t>không </a:t>
            </a:r>
            <a:r>
              <a:rPr lang="en-US" sz="2000" dirty="0" err="1" smtClean="0">
                <a:latin typeface="Arial" charset="0"/>
                <a:cs typeface="Arial" charset="0"/>
              </a:rPr>
              <a:t>được</a:t>
            </a:r>
            <a:r>
              <a:rPr lang="en-US" sz="2000" dirty="0" smtClean="0">
                <a:latin typeface="Arial" charset="0"/>
                <a:cs typeface="Arial" charset="0"/>
              </a:rPr>
              <a:t> </a:t>
            </a:r>
            <a:r>
              <a:rPr lang="en-US" sz="2000" dirty="0" err="1" smtClean="0">
                <a:latin typeface="Arial" charset="0"/>
                <a:cs typeface="Arial" charset="0"/>
              </a:rPr>
              <a:t>tính</a:t>
            </a:r>
            <a:r>
              <a:rPr lang="en-US" sz="2000" dirty="0" smtClean="0">
                <a:latin typeface="Arial" charset="0"/>
                <a:cs typeface="Arial" charset="0"/>
              </a:rPr>
              <a:t> </a:t>
            </a:r>
            <a:r>
              <a:rPr lang="en-US" sz="2000" dirty="0" err="1" smtClean="0">
                <a:latin typeface="Arial" charset="0"/>
                <a:cs typeface="Arial" charset="0"/>
              </a:rPr>
              <a:t>vào</a:t>
            </a:r>
            <a:r>
              <a:rPr lang="en-US" sz="2000" dirty="0" smtClean="0">
                <a:latin typeface="Arial" charset="0"/>
                <a:cs typeface="Arial" charset="0"/>
              </a:rPr>
              <a:t> </a:t>
            </a:r>
            <a:r>
              <a:rPr lang="en-US" sz="2000" dirty="0" err="1" smtClean="0">
                <a:latin typeface="Arial" charset="0"/>
                <a:cs typeface="Arial" charset="0"/>
              </a:rPr>
              <a:t>giá</a:t>
            </a:r>
            <a:r>
              <a:rPr lang="en-US" sz="2000" dirty="0" smtClean="0">
                <a:latin typeface="Arial" charset="0"/>
                <a:cs typeface="Arial" charset="0"/>
              </a:rPr>
              <a:t> </a:t>
            </a:r>
            <a:r>
              <a:rPr lang="en-US" sz="2000" dirty="0" err="1" smtClean="0">
                <a:latin typeface="Arial" charset="0"/>
                <a:cs typeface="Arial" charset="0"/>
              </a:rPr>
              <a:t>thành</a:t>
            </a:r>
            <a:r>
              <a:rPr lang="en-US" sz="2000" dirty="0" smtClean="0">
                <a:latin typeface="Arial" charset="0"/>
                <a:cs typeface="Arial" charset="0"/>
              </a:rPr>
              <a:t>, </a:t>
            </a:r>
            <a:r>
              <a:rPr lang="en-US" sz="2000" dirty="0" err="1" smtClean="0">
                <a:latin typeface="Arial" charset="0"/>
                <a:cs typeface="Arial" charset="0"/>
              </a:rPr>
              <a:t>thuế</a:t>
            </a:r>
            <a:r>
              <a:rPr lang="en-US" sz="2000" dirty="0" smtClean="0">
                <a:latin typeface="Arial" charset="0"/>
                <a:cs typeface="Arial" charset="0"/>
              </a:rPr>
              <a:t> GTGT </a:t>
            </a:r>
            <a:r>
              <a:rPr lang="en-US" sz="2000" dirty="0" err="1" smtClean="0">
                <a:latin typeface="Arial" charset="0"/>
                <a:cs typeface="Arial" charset="0"/>
              </a:rPr>
              <a:t>không</a:t>
            </a:r>
            <a:r>
              <a:rPr lang="en-US" sz="2000" dirty="0" smtClean="0">
                <a:latin typeface="Arial" charset="0"/>
                <a:cs typeface="Arial" charset="0"/>
              </a:rPr>
              <a:t> </a:t>
            </a:r>
            <a:r>
              <a:rPr lang="en-US" sz="2000" dirty="0" err="1" smtClean="0">
                <a:latin typeface="Arial" charset="0"/>
                <a:cs typeface="Arial" charset="0"/>
              </a:rPr>
              <a:t>được</a:t>
            </a:r>
            <a:r>
              <a:rPr lang="en-US" sz="2000" dirty="0" smtClean="0">
                <a:latin typeface="Arial" charset="0"/>
                <a:cs typeface="Arial" charset="0"/>
              </a:rPr>
              <a:t> </a:t>
            </a:r>
            <a:r>
              <a:rPr lang="en-US" sz="2000" dirty="0" err="1" smtClean="0">
                <a:latin typeface="Arial" charset="0"/>
                <a:cs typeface="Arial" charset="0"/>
              </a:rPr>
              <a:t>khấu</a:t>
            </a:r>
            <a:r>
              <a:rPr lang="en-US" sz="2000" dirty="0" smtClean="0">
                <a:latin typeface="Arial" charset="0"/>
                <a:cs typeface="Arial" charset="0"/>
              </a:rPr>
              <a:t> </a:t>
            </a:r>
            <a:r>
              <a:rPr lang="en-US" sz="2000" dirty="0" err="1" smtClean="0">
                <a:latin typeface="Arial" charset="0"/>
                <a:cs typeface="Arial" charset="0"/>
              </a:rPr>
              <a:t>trừ</a:t>
            </a:r>
            <a:r>
              <a:rPr lang="en-US" sz="2000" dirty="0" smtClean="0">
                <a:latin typeface="Arial" charset="0"/>
                <a:cs typeface="Arial" charset="0"/>
              </a:rPr>
              <a:t> </a:t>
            </a:r>
            <a:r>
              <a:rPr lang="en-US" sz="2000" dirty="0" err="1" smtClean="0">
                <a:latin typeface="Arial" charset="0"/>
                <a:cs typeface="Arial" charset="0"/>
              </a:rPr>
              <a:t>của</a:t>
            </a:r>
            <a:r>
              <a:rPr lang="en-US" sz="2000" dirty="0" smtClean="0">
                <a:latin typeface="Arial" charset="0"/>
                <a:cs typeface="Arial" charset="0"/>
              </a:rPr>
              <a:t> </a:t>
            </a:r>
            <a:r>
              <a:rPr lang="en-US" sz="2000" dirty="0" err="1" smtClean="0">
                <a:latin typeface="Arial" charset="0"/>
                <a:cs typeface="Arial" charset="0"/>
              </a:rPr>
              <a:t>hàng</a:t>
            </a:r>
            <a:r>
              <a:rPr lang="en-US" sz="2000" dirty="0" smtClean="0">
                <a:latin typeface="Arial" charset="0"/>
                <a:cs typeface="Arial" charset="0"/>
              </a:rPr>
              <a:t> </a:t>
            </a:r>
            <a:r>
              <a:rPr lang="en-US" sz="2000" dirty="0" err="1" smtClean="0">
                <a:latin typeface="Arial" charset="0"/>
                <a:cs typeface="Arial" charset="0"/>
              </a:rPr>
              <a:t>tồn</a:t>
            </a:r>
            <a:r>
              <a:rPr lang="en-US" sz="2000" dirty="0" smtClean="0">
                <a:latin typeface="Arial" charset="0"/>
                <a:cs typeface="Arial" charset="0"/>
              </a:rPr>
              <a:t> </a:t>
            </a:r>
            <a:r>
              <a:rPr lang="en-US" sz="2000" dirty="0" err="1" smtClean="0">
                <a:latin typeface="Arial" charset="0"/>
                <a:cs typeface="Arial" charset="0"/>
              </a:rPr>
              <a:t>kho</a:t>
            </a:r>
            <a:r>
              <a:rPr lang="en-US" sz="2000" dirty="0" smtClean="0">
                <a:latin typeface="Arial" charset="0"/>
                <a:cs typeface="Arial" charset="0"/>
              </a:rPr>
              <a:t>… </a:t>
            </a:r>
            <a:r>
              <a:rPr lang="en-US" sz="2000" dirty="0" err="1" smtClean="0">
                <a:latin typeface="Arial" charset="0"/>
                <a:cs typeface="Arial" charset="0"/>
              </a:rPr>
              <a:t>phải</a:t>
            </a:r>
            <a:r>
              <a:rPr lang="en-US" sz="2000" dirty="0" smtClean="0">
                <a:latin typeface="Arial" charset="0"/>
                <a:cs typeface="Arial" charset="0"/>
              </a:rPr>
              <a:t> </a:t>
            </a:r>
            <a:r>
              <a:rPr lang="vi-VN" sz="2000" dirty="0" smtClean="0">
                <a:latin typeface="Arial" charset="0"/>
                <a:cs typeface="Arial" charset="0"/>
              </a:rPr>
              <a:t>được ghi nhận là chi phí </a:t>
            </a:r>
            <a:r>
              <a:rPr lang="en-US" sz="2000" dirty="0" smtClean="0">
                <a:latin typeface="Arial" charset="0"/>
                <a:cs typeface="Arial" charset="0"/>
              </a:rPr>
              <a:t>SXKD</a:t>
            </a:r>
            <a:r>
              <a:rPr lang="vi-VN" sz="2000" dirty="0" smtClean="0">
                <a:latin typeface="Arial" charset="0"/>
                <a:cs typeface="Arial" charset="0"/>
              </a:rPr>
              <a:t> trong kỳ.</a:t>
            </a:r>
          </a:p>
          <a:p>
            <a:pPr algn="just">
              <a:buNone/>
            </a:pPr>
            <a:r>
              <a:rPr lang="en-US" sz="2000" dirty="0" smtClean="0">
                <a:latin typeface="Arial" charset="0"/>
                <a:cs typeface="Arial" charset="0"/>
              </a:rPr>
              <a:t>3</a:t>
            </a:r>
            <a:r>
              <a:rPr lang="vi-VN" sz="2000" dirty="0" smtClean="0">
                <a:latin typeface="Arial" charset="0"/>
                <a:cs typeface="Arial" charset="0"/>
              </a:rPr>
              <a:t>. Trường hợp một số loại hàng tồn kho được sử dụng để sản xuất ra </a:t>
            </a:r>
            <a:r>
              <a:rPr lang="en-US" sz="2000" dirty="0" smtClean="0">
                <a:latin typeface="Arial" charset="0"/>
                <a:cs typeface="Arial" charset="0"/>
              </a:rPr>
              <a:t>TSCĐ</a:t>
            </a:r>
            <a:r>
              <a:rPr lang="vi-VN" sz="2000" dirty="0" smtClean="0">
                <a:latin typeface="Arial" charset="0"/>
                <a:cs typeface="Arial" charset="0"/>
              </a:rPr>
              <a:t> thì giá gốc hàng tồn kho này được hạch toán vào giá trị </a:t>
            </a:r>
            <a:r>
              <a:rPr lang="en-US" sz="2000" dirty="0" smtClean="0">
                <a:latin typeface="Arial" charset="0"/>
                <a:cs typeface="Arial" charset="0"/>
              </a:rPr>
              <a:t>TSCĐ </a:t>
            </a:r>
            <a:r>
              <a:rPr lang="en-US" sz="2000" dirty="0" err="1" smtClean="0">
                <a:latin typeface="Arial" charset="0"/>
                <a:cs typeface="Arial" charset="0"/>
              </a:rPr>
              <a:t>theo</a:t>
            </a:r>
            <a:r>
              <a:rPr lang="en-US" sz="2000" dirty="0" smtClean="0">
                <a:latin typeface="Arial" charset="0"/>
                <a:cs typeface="Arial" charset="0"/>
              </a:rPr>
              <a:t> </a:t>
            </a:r>
            <a:r>
              <a:rPr lang="en-US" sz="2000" dirty="0" err="1" smtClean="0">
                <a:latin typeface="Arial" charset="0"/>
                <a:cs typeface="Arial" charset="0"/>
              </a:rPr>
              <a:t>giá</a:t>
            </a:r>
            <a:r>
              <a:rPr lang="en-US" sz="2000" dirty="0" smtClean="0">
                <a:latin typeface="Arial" charset="0"/>
                <a:cs typeface="Arial" charset="0"/>
              </a:rPr>
              <a:t> </a:t>
            </a:r>
            <a:r>
              <a:rPr lang="en-US" sz="2000" dirty="0" err="1" smtClean="0">
                <a:latin typeface="Arial" charset="0"/>
                <a:cs typeface="Arial" charset="0"/>
              </a:rPr>
              <a:t>thành</a:t>
            </a:r>
            <a:r>
              <a:rPr lang="en-US" sz="2000" dirty="0" smtClean="0">
                <a:latin typeface="Arial" charset="0"/>
                <a:cs typeface="Arial" charset="0"/>
              </a:rPr>
              <a:t> </a:t>
            </a:r>
            <a:r>
              <a:rPr lang="en-US" sz="2000" dirty="0" err="1" smtClean="0">
                <a:latin typeface="Arial" charset="0"/>
                <a:cs typeface="Arial" charset="0"/>
              </a:rPr>
              <a:t>sản</a:t>
            </a:r>
            <a:r>
              <a:rPr lang="en-US" sz="2000" dirty="0" smtClean="0">
                <a:latin typeface="Arial" charset="0"/>
                <a:cs typeface="Arial" charset="0"/>
              </a:rPr>
              <a:t> </a:t>
            </a:r>
            <a:r>
              <a:rPr lang="en-US" sz="2000" dirty="0" err="1" smtClean="0">
                <a:latin typeface="Arial" charset="0"/>
                <a:cs typeface="Arial" charset="0"/>
              </a:rPr>
              <a:t>xuất</a:t>
            </a:r>
            <a:r>
              <a:rPr lang="vi-VN" sz="2000" dirty="0" smtClean="0">
                <a:latin typeface="Arial" charset="0"/>
                <a:cs typeface="Arial" charset="0"/>
              </a:rPr>
              <a:t>.</a:t>
            </a:r>
            <a:endParaRPr lang="en-US" sz="2000" dirty="0" smtClean="0">
              <a:latin typeface="Arial" charset="0"/>
              <a:cs typeface="Arial" charset="0"/>
            </a:endParaRPr>
          </a:p>
          <a:p>
            <a:pPr algn="just">
              <a:buNone/>
            </a:pPr>
            <a:r>
              <a:rPr lang="en-US" sz="2000" dirty="0" smtClean="0">
                <a:solidFill>
                  <a:srgbClr val="FF0000"/>
                </a:solidFill>
                <a:latin typeface="Arial" charset="0"/>
                <a:cs typeface="Arial" charset="0"/>
              </a:rPr>
              <a:t>4.  </a:t>
            </a:r>
            <a:r>
              <a:rPr lang="en-US" sz="2000" dirty="0" err="1" smtClean="0">
                <a:solidFill>
                  <a:srgbClr val="FF0000"/>
                </a:solidFill>
                <a:latin typeface="Arial" charset="0"/>
                <a:cs typeface="Arial" charset="0"/>
              </a:rPr>
              <a:t>Ghi</a:t>
            </a:r>
            <a:r>
              <a:rPr lang="en-US" sz="2000" dirty="0" smtClean="0">
                <a:solidFill>
                  <a:srgbClr val="FF0000"/>
                </a:solidFill>
                <a:latin typeface="Arial" charset="0"/>
                <a:cs typeface="Arial" charset="0"/>
              </a:rPr>
              <a:t> </a:t>
            </a:r>
            <a:r>
              <a:rPr lang="en-US" sz="2000" dirty="0" err="1" smtClean="0">
                <a:solidFill>
                  <a:srgbClr val="FF0000"/>
                </a:solidFill>
                <a:latin typeface="Arial" charset="0"/>
                <a:cs typeface="Arial" charset="0"/>
              </a:rPr>
              <a:t>nhận</a:t>
            </a:r>
            <a:r>
              <a:rPr lang="en-US" sz="2000" dirty="0" smtClean="0">
                <a:solidFill>
                  <a:srgbClr val="FF0000"/>
                </a:solidFill>
                <a:latin typeface="Arial" charset="0"/>
                <a:cs typeface="Arial" charset="0"/>
              </a:rPr>
              <a:t> </a:t>
            </a:r>
            <a:r>
              <a:rPr lang="en-US" sz="2000" dirty="0" err="1" smtClean="0">
                <a:solidFill>
                  <a:srgbClr val="FF0000"/>
                </a:solidFill>
                <a:latin typeface="Arial" charset="0"/>
                <a:cs typeface="Arial" charset="0"/>
              </a:rPr>
              <a:t>dự</a:t>
            </a:r>
            <a:r>
              <a:rPr lang="en-US" sz="2000" dirty="0" smtClean="0">
                <a:solidFill>
                  <a:srgbClr val="FF0000"/>
                </a:solidFill>
                <a:latin typeface="Arial" charset="0"/>
                <a:cs typeface="Arial" charset="0"/>
              </a:rPr>
              <a:t> phòng </a:t>
            </a:r>
            <a:r>
              <a:rPr lang="en-US" sz="2000" dirty="0" err="1" smtClean="0">
                <a:solidFill>
                  <a:srgbClr val="FF0000"/>
                </a:solidFill>
                <a:latin typeface="Arial" charset="0"/>
                <a:cs typeface="Arial" charset="0"/>
              </a:rPr>
              <a:t>rủi</a:t>
            </a:r>
            <a:r>
              <a:rPr lang="en-US" sz="2000" dirty="0" smtClean="0">
                <a:solidFill>
                  <a:srgbClr val="FF0000"/>
                </a:solidFill>
                <a:latin typeface="Arial" charset="0"/>
                <a:cs typeface="Arial" charset="0"/>
              </a:rPr>
              <a:t> </a:t>
            </a:r>
            <a:r>
              <a:rPr lang="en-US" sz="2000" dirty="0" err="1" smtClean="0">
                <a:solidFill>
                  <a:srgbClr val="FF0000"/>
                </a:solidFill>
                <a:latin typeface="Arial" charset="0"/>
                <a:cs typeface="Arial" charset="0"/>
              </a:rPr>
              <a:t>ro</a:t>
            </a:r>
            <a:r>
              <a:rPr lang="en-US" sz="2000" dirty="0" smtClean="0">
                <a:solidFill>
                  <a:srgbClr val="FF0000"/>
                </a:solidFill>
                <a:latin typeface="Arial" charset="0"/>
                <a:cs typeface="Arial" charset="0"/>
              </a:rPr>
              <a:t> </a:t>
            </a:r>
            <a:r>
              <a:rPr lang="en-US" sz="2000" dirty="0" err="1" smtClean="0">
                <a:solidFill>
                  <a:srgbClr val="FF0000"/>
                </a:solidFill>
                <a:latin typeface="Arial" charset="0"/>
                <a:cs typeface="Arial" charset="0"/>
              </a:rPr>
              <a:t>lớn</a:t>
            </a:r>
            <a:r>
              <a:rPr lang="en-US" sz="2000" dirty="0" smtClean="0">
                <a:solidFill>
                  <a:srgbClr val="FF0000"/>
                </a:solidFill>
                <a:latin typeface="Arial" charset="0"/>
                <a:cs typeface="Arial" charset="0"/>
              </a:rPr>
              <a:t> </a:t>
            </a:r>
            <a:r>
              <a:rPr lang="en-US" sz="2000" dirty="0" err="1" smtClean="0">
                <a:solidFill>
                  <a:srgbClr val="FF0000"/>
                </a:solidFill>
                <a:latin typeface="Arial" charset="0"/>
                <a:cs typeface="Arial" charset="0"/>
              </a:rPr>
              <a:t>khi</a:t>
            </a:r>
            <a:r>
              <a:rPr lang="en-US" sz="2000" dirty="0" smtClean="0">
                <a:solidFill>
                  <a:srgbClr val="FF0000"/>
                </a:solidFill>
                <a:latin typeface="Arial" charset="0"/>
                <a:cs typeface="Arial" charset="0"/>
              </a:rPr>
              <a:t> </a:t>
            </a:r>
            <a:endParaRPr lang="vi-VN" sz="2000" dirty="0" smtClean="0">
              <a:solidFill>
                <a:srgbClr val="FF0000"/>
              </a:solidFill>
              <a:latin typeface="Arial" charset="0"/>
              <a:cs typeface="Arial" charset="0"/>
            </a:endParaRPr>
          </a:p>
        </p:txBody>
      </p:sp>
      <p:sp>
        <p:nvSpPr>
          <p:cNvPr id="94211" name="Line 4"/>
          <p:cNvSpPr>
            <a:spLocks noChangeShapeType="1"/>
          </p:cNvSpPr>
          <p:nvPr/>
        </p:nvSpPr>
        <p:spPr bwMode="auto">
          <a:xfrm>
            <a:off x="1905000" y="762000"/>
            <a:ext cx="6705600" cy="0"/>
          </a:xfrm>
          <a:prstGeom prst="line">
            <a:avLst/>
          </a:prstGeom>
          <a:noFill/>
          <a:ln w="9525">
            <a:solidFill>
              <a:schemeClr val="tx1"/>
            </a:solidFill>
            <a:round/>
            <a:headEnd/>
            <a:tailEnd/>
          </a:ln>
        </p:spPr>
        <p:txBody>
          <a:bodyPr wrap="none"/>
          <a:lstStyle/>
          <a:p>
            <a:endParaRPr lang="en-US"/>
          </a:p>
        </p:txBody>
      </p:sp>
      <p:pic>
        <p:nvPicPr>
          <p:cNvPr id="94213"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pPr>
              <a:defRPr/>
            </a:pPr>
            <a:fld id="{0693438F-227C-486C-99E6-C87BFC4A1D9D}" type="slidenum">
              <a:rPr lang="en-US" smtClean="0"/>
              <a:pPr>
                <a:defRPr/>
              </a:pPr>
              <a:t>92</a:t>
            </a:fld>
            <a:endParaRPr lang="en-US"/>
          </a:p>
        </p:txBody>
      </p:sp>
      <p:sp>
        <p:nvSpPr>
          <p:cNvPr id="10" name="Rectangle 2"/>
          <p:cNvSpPr>
            <a:spLocks noGrp="1" noChangeArrowheads="1"/>
          </p:cNvSpPr>
          <p:nvPr>
            <p:ph type="title"/>
          </p:nvPr>
        </p:nvSpPr>
        <p:spPr>
          <a:xfrm>
            <a:off x="1981200" y="228600"/>
            <a:ext cx="6477000" cy="609600"/>
          </a:xfrm>
        </p:spPr>
        <p:txBody>
          <a:bodyPr/>
          <a:lstStyle/>
          <a:p>
            <a:pPr>
              <a:defRPr/>
            </a:pPr>
            <a:r>
              <a:rPr lang="en-US" sz="2000" b="1" dirty="0" smtClean="0">
                <a:solidFill>
                  <a:srgbClr val="FF0000"/>
                </a:solidFill>
                <a:latin typeface="Arial"/>
                <a:cs typeface="Arial"/>
              </a:rPr>
              <a:t>KẾ TOÁN HÀNG TỒN KHO</a:t>
            </a:r>
            <a:endParaRPr lang="en-US" sz="2200" b="1" dirty="0" smtClean="0">
              <a:solidFill>
                <a:srgbClr val="FFFF00"/>
              </a:solidFill>
              <a:latin typeface=".VnHelvetInsH" pitchFamily="34" charset="0"/>
            </a:endParaRPr>
          </a:p>
        </p:txBody>
      </p:sp>
      <p:sp>
        <p:nvSpPr>
          <p:cNvPr id="94216" name="TextBox 7"/>
          <p:cNvSpPr txBox="1">
            <a:spLocks noChangeArrowheads="1"/>
          </p:cNvSpPr>
          <p:nvPr/>
        </p:nvSpPr>
        <p:spPr bwMode="auto">
          <a:xfrm>
            <a:off x="381000" y="5562600"/>
            <a:ext cx="8458200" cy="830263"/>
          </a:xfrm>
          <a:prstGeom prst="rect">
            <a:avLst/>
          </a:prstGeom>
          <a:solidFill>
            <a:srgbClr val="FFCCFF"/>
          </a:solidFill>
          <a:ln w="9525">
            <a:noFill/>
            <a:miter lim="800000"/>
            <a:headEnd/>
            <a:tailEnd/>
          </a:ln>
        </p:spPr>
        <p:txBody>
          <a:bodyPr>
            <a:spAutoFit/>
          </a:bodyPr>
          <a:lstStyle/>
          <a:p>
            <a:pPr algn="just"/>
            <a:r>
              <a:rPr lang="en-US" sz="2400" dirty="0" err="1">
                <a:latin typeface="Arial" charset="0"/>
                <a:cs typeface="Arial" charset="0"/>
              </a:rPr>
              <a:t>Lưu</a:t>
            </a:r>
            <a:r>
              <a:rPr lang="en-US" sz="2400" dirty="0">
                <a:latin typeface="Arial" charset="0"/>
                <a:cs typeface="Arial" charset="0"/>
              </a:rPr>
              <a:t> ý: </a:t>
            </a:r>
            <a:r>
              <a:rPr lang="en-US" sz="2400" dirty="0" err="1">
                <a:latin typeface="Arial" charset="0"/>
                <a:cs typeface="Arial" charset="0"/>
              </a:rPr>
              <a:t>Giá</a:t>
            </a:r>
            <a:r>
              <a:rPr lang="en-US" sz="2400" dirty="0">
                <a:latin typeface="Arial" charset="0"/>
                <a:cs typeface="Arial" charset="0"/>
              </a:rPr>
              <a:t> </a:t>
            </a:r>
            <a:r>
              <a:rPr lang="en-US" sz="2400" dirty="0" err="1">
                <a:latin typeface="Arial" charset="0"/>
                <a:cs typeface="Arial" charset="0"/>
              </a:rPr>
              <a:t>vốn</a:t>
            </a:r>
            <a:r>
              <a:rPr lang="en-US" sz="2400" dirty="0">
                <a:latin typeface="Arial" charset="0"/>
                <a:cs typeface="Arial" charset="0"/>
              </a:rPr>
              <a:t> </a:t>
            </a:r>
            <a:r>
              <a:rPr lang="en-US" sz="2400" dirty="0" err="1">
                <a:latin typeface="Arial" charset="0"/>
                <a:cs typeface="Arial" charset="0"/>
              </a:rPr>
              <a:t>hàng</a:t>
            </a:r>
            <a:r>
              <a:rPr lang="en-US" sz="2400" dirty="0">
                <a:latin typeface="Arial" charset="0"/>
                <a:cs typeface="Arial" charset="0"/>
              </a:rPr>
              <a:t> </a:t>
            </a:r>
            <a:r>
              <a:rPr lang="en-US" sz="2400" dirty="0" err="1">
                <a:latin typeface="Arial" charset="0"/>
                <a:cs typeface="Arial" charset="0"/>
              </a:rPr>
              <a:t>bán</a:t>
            </a:r>
            <a:r>
              <a:rPr lang="en-US" sz="2400" dirty="0">
                <a:latin typeface="Arial" charset="0"/>
                <a:cs typeface="Arial" charset="0"/>
              </a:rPr>
              <a:t> </a:t>
            </a:r>
            <a:r>
              <a:rPr lang="en-US" sz="2400" dirty="0" err="1">
                <a:latin typeface="Arial" charset="0"/>
                <a:cs typeface="Arial" charset="0"/>
              </a:rPr>
              <a:t>không</a:t>
            </a:r>
            <a:r>
              <a:rPr lang="en-US" sz="2400" dirty="0">
                <a:latin typeface="Arial" charset="0"/>
                <a:cs typeface="Arial" charset="0"/>
              </a:rPr>
              <a:t> </a:t>
            </a:r>
            <a:r>
              <a:rPr lang="en-US" sz="2400" dirty="0" err="1">
                <a:latin typeface="Arial" charset="0"/>
                <a:cs typeface="Arial" charset="0"/>
              </a:rPr>
              <a:t>chỉ</a:t>
            </a:r>
            <a:r>
              <a:rPr lang="en-US" sz="2400" dirty="0">
                <a:latin typeface="Arial" charset="0"/>
                <a:cs typeface="Arial" charset="0"/>
              </a:rPr>
              <a:t> bao </a:t>
            </a:r>
            <a:r>
              <a:rPr lang="en-US" sz="2400" dirty="0" err="1">
                <a:latin typeface="Arial" charset="0"/>
                <a:cs typeface="Arial" charset="0"/>
              </a:rPr>
              <a:t>gồm</a:t>
            </a:r>
            <a:r>
              <a:rPr lang="en-US" sz="2400" dirty="0">
                <a:latin typeface="Arial" charset="0"/>
                <a:cs typeface="Arial" charset="0"/>
              </a:rPr>
              <a:t> </a:t>
            </a:r>
            <a:r>
              <a:rPr lang="en-US" sz="2400" dirty="0" err="1">
                <a:latin typeface="Arial" charset="0"/>
                <a:cs typeface="Arial" charset="0"/>
              </a:rPr>
              <a:t>giá</a:t>
            </a:r>
            <a:r>
              <a:rPr lang="en-US" sz="2400" dirty="0">
                <a:latin typeface="Arial" charset="0"/>
                <a:cs typeface="Arial" charset="0"/>
              </a:rPr>
              <a:t> </a:t>
            </a:r>
            <a:r>
              <a:rPr lang="en-US" sz="2400" dirty="0" err="1">
                <a:latin typeface="Arial" charset="0"/>
                <a:cs typeface="Arial" charset="0"/>
              </a:rPr>
              <a:t>gốc</a:t>
            </a:r>
            <a:r>
              <a:rPr lang="en-US" sz="2400" dirty="0">
                <a:latin typeface="Arial" charset="0"/>
                <a:cs typeface="Arial" charset="0"/>
              </a:rPr>
              <a:t> </a:t>
            </a:r>
            <a:r>
              <a:rPr lang="en-US" sz="2400" dirty="0" err="1">
                <a:latin typeface="Arial" charset="0"/>
                <a:cs typeface="Arial" charset="0"/>
              </a:rPr>
              <a:t>của</a:t>
            </a:r>
            <a:r>
              <a:rPr lang="en-US" sz="2400" dirty="0">
                <a:latin typeface="Arial" charset="0"/>
                <a:cs typeface="Arial" charset="0"/>
              </a:rPr>
              <a:t> </a:t>
            </a:r>
            <a:r>
              <a:rPr lang="en-US" sz="2400" dirty="0" err="1">
                <a:latin typeface="Arial" charset="0"/>
                <a:cs typeface="Arial" charset="0"/>
              </a:rPr>
              <a:t>hàng</a:t>
            </a:r>
            <a:r>
              <a:rPr lang="en-US" sz="2400" dirty="0">
                <a:latin typeface="Arial" charset="0"/>
                <a:cs typeface="Arial" charset="0"/>
              </a:rPr>
              <a:t> </a:t>
            </a:r>
            <a:r>
              <a:rPr lang="en-US" sz="2400" dirty="0" err="1">
                <a:latin typeface="Arial" charset="0"/>
                <a:cs typeface="Arial" charset="0"/>
              </a:rPr>
              <a:t>tồn</a:t>
            </a:r>
            <a:r>
              <a:rPr lang="en-US" sz="2400" dirty="0">
                <a:latin typeface="Arial" charset="0"/>
                <a:cs typeface="Arial" charset="0"/>
              </a:rPr>
              <a:t> </a:t>
            </a:r>
            <a:r>
              <a:rPr lang="en-US" sz="2400" dirty="0" err="1">
                <a:latin typeface="Arial" charset="0"/>
                <a:cs typeface="Arial" charset="0"/>
              </a:rPr>
              <a:t>kho</a:t>
            </a:r>
            <a:r>
              <a:rPr lang="en-US" sz="2400" dirty="0">
                <a:latin typeface="Arial" charset="0"/>
                <a:cs typeface="Arial" charset="0"/>
              </a:rPr>
              <a:t> </a:t>
            </a:r>
            <a:r>
              <a:rPr lang="en-US" sz="2400" dirty="0" err="1">
                <a:latin typeface="Arial" charset="0"/>
                <a:cs typeface="Arial" charset="0"/>
              </a:rPr>
              <a:t>được</a:t>
            </a:r>
            <a:r>
              <a:rPr lang="en-US" sz="2400" dirty="0">
                <a:latin typeface="Arial" charset="0"/>
                <a:cs typeface="Arial" charset="0"/>
              </a:rPr>
              <a:t> </a:t>
            </a:r>
            <a:r>
              <a:rPr lang="en-US" sz="2400" dirty="0" err="1">
                <a:latin typeface="Arial" charset="0"/>
                <a:cs typeface="Arial" charset="0"/>
              </a:rPr>
              <a:t>xác</a:t>
            </a:r>
            <a:r>
              <a:rPr lang="en-US" sz="2400" dirty="0">
                <a:latin typeface="Arial" charset="0"/>
                <a:cs typeface="Arial" charset="0"/>
              </a:rPr>
              <a:t> </a:t>
            </a:r>
            <a:r>
              <a:rPr lang="en-US" sz="2400" dirty="0" err="1">
                <a:latin typeface="Arial" charset="0"/>
                <a:cs typeface="Arial" charset="0"/>
              </a:rPr>
              <a:t>định</a:t>
            </a:r>
            <a:r>
              <a:rPr lang="en-US" sz="2400" dirty="0">
                <a:latin typeface="Arial" charset="0"/>
                <a:cs typeface="Arial" charset="0"/>
              </a:rPr>
              <a:t> </a:t>
            </a:r>
            <a:r>
              <a:rPr lang="en-US" sz="2400" dirty="0" err="1">
                <a:latin typeface="Arial" charset="0"/>
                <a:cs typeface="Arial" charset="0"/>
              </a:rPr>
              <a:t>là</a:t>
            </a:r>
            <a:r>
              <a:rPr lang="en-US" sz="2400" dirty="0">
                <a:latin typeface="Arial" charset="0"/>
                <a:cs typeface="Arial" charset="0"/>
              </a:rPr>
              <a:t> </a:t>
            </a:r>
            <a:r>
              <a:rPr lang="en-US" sz="2400" dirty="0" err="1">
                <a:latin typeface="Arial" charset="0"/>
                <a:cs typeface="Arial" charset="0"/>
              </a:rPr>
              <a:t>đã</a:t>
            </a:r>
            <a:r>
              <a:rPr lang="en-US" sz="2400" dirty="0">
                <a:latin typeface="Arial" charset="0"/>
                <a:cs typeface="Arial" charset="0"/>
              </a:rPr>
              <a:t> </a:t>
            </a:r>
            <a:r>
              <a:rPr lang="en-US" sz="2400" dirty="0" err="1">
                <a:latin typeface="Arial" charset="0"/>
                <a:cs typeface="Arial" charset="0"/>
              </a:rPr>
              <a:t>tiêu</a:t>
            </a:r>
            <a:r>
              <a:rPr lang="en-US" sz="2400" dirty="0">
                <a:latin typeface="Arial" charset="0"/>
                <a:cs typeface="Arial" charset="0"/>
              </a:rPr>
              <a:t> </a:t>
            </a:r>
            <a:r>
              <a:rPr lang="en-US" sz="2400" dirty="0" err="1">
                <a:latin typeface="Arial" charset="0"/>
                <a:cs typeface="Arial" charset="0"/>
              </a:rPr>
              <a:t>thụ</a:t>
            </a:r>
            <a:r>
              <a:rPr lang="en-US" sz="2400" dirty="0">
                <a:latin typeface="Arial" charset="0"/>
                <a:cs typeface="Arial" charset="0"/>
              </a:rPr>
              <a:t> </a:t>
            </a:r>
            <a:r>
              <a:rPr lang="en-US" sz="2400" dirty="0" err="1">
                <a:latin typeface="Arial" charset="0"/>
                <a:cs typeface="Arial" charset="0"/>
              </a:rPr>
              <a:t>trong</a:t>
            </a:r>
            <a:r>
              <a:rPr lang="en-US" sz="2400" dirty="0">
                <a:latin typeface="Arial" charset="0"/>
                <a:cs typeface="Arial" charset="0"/>
              </a:rPr>
              <a:t> </a:t>
            </a:r>
            <a:r>
              <a:rPr lang="en-US" sz="2400" dirty="0" err="1">
                <a:latin typeface="Arial" charset="0"/>
                <a:cs typeface="Arial" charset="0"/>
              </a:rPr>
              <a:t>kỳ</a:t>
            </a:r>
            <a:endParaRPr lang="en-US" sz="2400" dirty="0">
              <a:latin typeface="Arial" charset="0"/>
              <a:cs typeface="Arial" charset="0"/>
            </a:endParaRPr>
          </a:p>
        </p:txBody>
      </p:sp>
      <p:sp>
        <p:nvSpPr>
          <p:cNvPr id="11"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p:cNvSpPr>
            <a:spLocks noGrp="1" noChangeArrowheads="1"/>
          </p:cNvSpPr>
          <p:nvPr>
            <p:ph idx="1"/>
          </p:nvPr>
        </p:nvSpPr>
        <p:spPr>
          <a:xfrm>
            <a:off x="381000" y="838200"/>
            <a:ext cx="8458200" cy="6335216"/>
          </a:xfrm>
        </p:spPr>
        <p:txBody>
          <a:bodyPr>
            <a:normAutofit fontScale="92500" lnSpcReduction="10000"/>
          </a:bodyPr>
          <a:lstStyle/>
          <a:p>
            <a:pPr algn="ctr">
              <a:buNone/>
            </a:pPr>
            <a:endParaRPr lang="en-US" sz="2000" b="1" dirty="0" smtClean="0">
              <a:latin typeface="Arial" charset="0"/>
              <a:cs typeface="Arial" charset="0"/>
            </a:endParaRPr>
          </a:p>
          <a:p>
            <a:pPr algn="ctr">
              <a:buNone/>
            </a:pPr>
            <a:r>
              <a:rPr lang="en-US" sz="2000" b="1" dirty="0" smtClean="0">
                <a:latin typeface="Arial" charset="0"/>
                <a:cs typeface="Arial" charset="0"/>
              </a:rPr>
              <a:t>LƯU Ý MỘT SỐ VẤN ĐỀ  CỤ THỂ</a:t>
            </a:r>
            <a:endParaRPr lang="vi-VN" sz="2000" b="1" dirty="0" smtClean="0">
              <a:latin typeface="Arial" charset="0"/>
              <a:cs typeface="Arial" charset="0"/>
            </a:endParaRPr>
          </a:p>
          <a:p>
            <a:pPr algn="just"/>
            <a:endParaRPr lang="en-US" sz="2000" dirty="0" smtClean="0">
              <a:latin typeface="Arial" charset="0"/>
              <a:cs typeface="Arial" charset="0"/>
            </a:endParaRPr>
          </a:p>
          <a:p>
            <a:pPr algn="just"/>
            <a:endParaRPr lang="en-US" sz="800" dirty="0" smtClean="0">
              <a:latin typeface="Arial" charset="0"/>
              <a:cs typeface="Arial" charset="0"/>
            </a:endParaRPr>
          </a:p>
          <a:p>
            <a:pPr algn="just">
              <a:buNone/>
            </a:pPr>
            <a:r>
              <a:rPr lang="en-US" sz="2000" dirty="0" smtClean="0">
                <a:latin typeface="Arial" charset="0"/>
                <a:cs typeface="Arial" charset="0"/>
              </a:rPr>
              <a:t>1. </a:t>
            </a:r>
            <a:r>
              <a:rPr lang="vi-VN" sz="2000" dirty="0" smtClean="0">
                <a:latin typeface="Arial" charset="0"/>
                <a:cs typeface="Arial" charset="0"/>
              </a:rPr>
              <a:t>Đối với vật tư, thiết bị, phụ tùng thay thế có thời gian dự trữ trên 12 tháng</a:t>
            </a:r>
            <a:r>
              <a:rPr lang="en-US" sz="2000" dirty="0" smtClean="0">
                <a:latin typeface="Arial" charset="0"/>
                <a:cs typeface="Arial" charset="0"/>
              </a:rPr>
              <a:t> và</a:t>
            </a:r>
            <a:r>
              <a:rPr lang="vi-VN" sz="2000" dirty="0" smtClean="0">
                <a:latin typeface="Arial" charset="0"/>
                <a:cs typeface="Arial" charset="0"/>
              </a:rPr>
              <a:t> sản phẩm dở dang, nếu thời gian sản xuất, luân chuyển vượt quá một chu kỳ kinh doanh thông thường thì không được trình bày là hàng tồn kho mà trình bày là tài sản dài hạn.</a:t>
            </a:r>
          </a:p>
          <a:p>
            <a:pPr algn="just"/>
            <a:endParaRPr lang="en-US" sz="1100" dirty="0" smtClean="0">
              <a:latin typeface="Arial" charset="0"/>
              <a:cs typeface="Arial" charset="0"/>
            </a:endParaRPr>
          </a:p>
          <a:p>
            <a:pPr algn="just">
              <a:buNone/>
            </a:pPr>
            <a:r>
              <a:rPr lang="en-US" sz="2000" dirty="0" smtClean="0">
                <a:latin typeface="Arial" charset="0"/>
                <a:cs typeface="Arial" charset="0"/>
              </a:rPr>
              <a:t>2. </a:t>
            </a:r>
            <a:r>
              <a:rPr lang="vi-VN" sz="2000" dirty="0" smtClean="0">
                <a:latin typeface="Arial" charset="0"/>
                <a:cs typeface="Arial" charset="0"/>
              </a:rPr>
              <a:t>Các loại sản phẩm, hàng hóa, vật tư, tài sản nhận giữ hộ, nhận ký gửi, nhận ủy thác xuất nhập khẩu, nhận gia công... không thuộc quyền sở hữu và kiểm soát của doanh nghiệp thì không được phản ánh là hàng tồn kho. </a:t>
            </a:r>
            <a:endParaRPr lang="en-US" sz="2000" dirty="0" smtClean="0">
              <a:latin typeface="Arial" charset="0"/>
              <a:cs typeface="Arial" charset="0"/>
            </a:endParaRPr>
          </a:p>
          <a:p>
            <a:pPr algn="just"/>
            <a:endParaRPr lang="en-US" sz="1100" dirty="0" smtClean="0">
              <a:latin typeface="Arial" charset="0"/>
              <a:cs typeface="Arial" charset="0"/>
            </a:endParaRPr>
          </a:p>
          <a:p>
            <a:pPr algn="just">
              <a:buNone/>
            </a:pPr>
            <a:r>
              <a:rPr lang="en-US" sz="2000" dirty="0" smtClean="0">
                <a:latin typeface="Arial" charset="0"/>
                <a:cs typeface="Arial" charset="0"/>
              </a:rPr>
              <a:t>3. </a:t>
            </a:r>
            <a:r>
              <a:rPr lang="vi-VN" sz="2000" dirty="0" smtClean="0">
                <a:latin typeface="Arial" charset="0"/>
                <a:cs typeface="Arial" charset="0"/>
              </a:rPr>
              <a:t>Khi mua hàng tồn kho nếu được nhận kèm thêm sản phẩm, hàng hóa, thiết bị, phụ tùng thay thế (phòng ngừa trường hợp hỏng hóc) thì phải xác định và ghi nhận riêng sản phẩm, phụ tùng thiết bị thay thế theo giá trị hợp lý</a:t>
            </a:r>
            <a:r>
              <a:rPr lang="en-US" sz="2000" dirty="0" smtClean="0">
                <a:latin typeface="Arial" charset="0"/>
                <a:cs typeface="Arial" charset="0"/>
              </a:rPr>
              <a:t> (</a:t>
            </a:r>
            <a:r>
              <a:rPr lang="vi-VN" sz="2000" dirty="0" smtClean="0">
                <a:latin typeface="Arial" charset="0"/>
                <a:cs typeface="Arial" charset="0"/>
              </a:rPr>
              <a:t>Giá trị sản phẩm, hàng mua được xác định bằng tổng giá trị của hàng được mua trừ đi giá trị sản phẩm, thiết bị, phụ tùng thay thế</a:t>
            </a:r>
            <a:r>
              <a:rPr lang="en-US" sz="2000" dirty="0" smtClean="0">
                <a:latin typeface="Arial" charset="0"/>
                <a:cs typeface="Arial" charset="0"/>
              </a:rPr>
              <a:t>)</a:t>
            </a:r>
            <a:r>
              <a:rPr lang="en-US" sz="2000" dirty="0" smtClean="0">
                <a:solidFill>
                  <a:srgbClr val="FF0000"/>
                </a:solidFill>
                <a:latin typeface="Arial" charset="0"/>
                <a:cs typeface="Arial" charset="0"/>
              </a:rPr>
              <a:t> </a:t>
            </a:r>
            <a:r>
              <a:rPr lang="en-US" sz="2000" dirty="0" err="1" smtClean="0">
                <a:solidFill>
                  <a:srgbClr val="FF0000"/>
                </a:solidFill>
                <a:latin typeface="Arial" charset="0"/>
                <a:cs typeface="Arial" charset="0"/>
              </a:rPr>
              <a:t>hoặc</a:t>
            </a:r>
            <a:r>
              <a:rPr lang="en-US" sz="2000" dirty="0" smtClean="0">
                <a:solidFill>
                  <a:srgbClr val="FF0000"/>
                </a:solidFill>
                <a:latin typeface="Arial" charset="0"/>
                <a:cs typeface="Arial" charset="0"/>
              </a:rPr>
              <a:t> </a:t>
            </a:r>
            <a:r>
              <a:rPr lang="en-US" sz="2000" dirty="0" err="1" smtClean="0">
                <a:solidFill>
                  <a:srgbClr val="FF0000"/>
                </a:solidFill>
                <a:latin typeface="Arial" charset="0"/>
                <a:cs typeface="Arial" charset="0"/>
              </a:rPr>
              <a:t>phân</a:t>
            </a:r>
            <a:r>
              <a:rPr lang="en-US" sz="2000" dirty="0" smtClean="0">
                <a:solidFill>
                  <a:srgbClr val="FF0000"/>
                </a:solidFill>
                <a:latin typeface="Arial" charset="0"/>
                <a:cs typeface="Arial" charset="0"/>
              </a:rPr>
              <a:t> </a:t>
            </a:r>
            <a:r>
              <a:rPr lang="en-US" sz="2000" dirty="0" err="1" smtClean="0">
                <a:solidFill>
                  <a:srgbClr val="FF0000"/>
                </a:solidFill>
                <a:latin typeface="Arial" charset="0"/>
                <a:cs typeface="Arial" charset="0"/>
              </a:rPr>
              <a:t>bổ</a:t>
            </a:r>
            <a:r>
              <a:rPr lang="en-US" sz="2000" dirty="0" smtClean="0">
                <a:solidFill>
                  <a:srgbClr val="FF0000"/>
                </a:solidFill>
                <a:latin typeface="Arial" charset="0"/>
                <a:cs typeface="Arial" charset="0"/>
              </a:rPr>
              <a:t> </a:t>
            </a:r>
            <a:r>
              <a:rPr lang="en-US" sz="2000" dirty="0" err="1" smtClean="0">
                <a:solidFill>
                  <a:srgbClr val="FF0000"/>
                </a:solidFill>
                <a:latin typeface="Arial" charset="0"/>
                <a:cs typeface="Arial" charset="0"/>
              </a:rPr>
              <a:t>hoặc</a:t>
            </a:r>
            <a:r>
              <a:rPr lang="en-US" sz="2000" dirty="0" smtClean="0">
                <a:solidFill>
                  <a:srgbClr val="FF0000"/>
                </a:solidFill>
                <a:latin typeface="Arial" charset="0"/>
                <a:cs typeface="Arial" charset="0"/>
              </a:rPr>
              <a:t> </a:t>
            </a:r>
            <a:r>
              <a:rPr lang="en-US" sz="2000" dirty="0" err="1" smtClean="0">
                <a:solidFill>
                  <a:srgbClr val="FF0000"/>
                </a:solidFill>
                <a:latin typeface="Arial" charset="0"/>
                <a:cs typeface="Arial" charset="0"/>
              </a:rPr>
              <a:t>không</a:t>
            </a:r>
            <a:r>
              <a:rPr lang="en-US" sz="2000" dirty="0" smtClean="0">
                <a:solidFill>
                  <a:srgbClr val="FF0000"/>
                </a:solidFill>
                <a:latin typeface="Arial" charset="0"/>
                <a:cs typeface="Arial" charset="0"/>
              </a:rPr>
              <a:t> </a:t>
            </a:r>
            <a:r>
              <a:rPr lang="en-US" sz="2000" dirty="0" err="1" smtClean="0">
                <a:solidFill>
                  <a:srgbClr val="FF0000"/>
                </a:solidFill>
                <a:latin typeface="Arial" charset="0"/>
                <a:cs typeface="Arial" charset="0"/>
              </a:rPr>
              <a:t>ghi</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giá</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trị</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nếu</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phụ</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tùng</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thay</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thế</a:t>
            </a:r>
            <a:r>
              <a:rPr lang="en-US" sz="2000" dirty="0" smtClean="0">
                <a:solidFill>
                  <a:srgbClr val="FF0000"/>
                </a:solidFill>
                <a:latin typeface="Arial" pitchFamily="34" charset="0"/>
                <a:cs typeface="Arial" pitchFamily="34" charset="0"/>
              </a:rPr>
              <a:t> </a:t>
            </a:r>
            <a:r>
              <a:rPr lang="vi-VN" sz="2000" dirty="0" smtClean="0">
                <a:solidFill>
                  <a:srgbClr val="FF0000"/>
                </a:solidFill>
                <a:latin typeface="Arial" pitchFamily="34" charset="0"/>
                <a:cs typeface="Arial" pitchFamily="34" charset="0"/>
              </a:rPr>
              <a:t>chuyên dùng</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không</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thể</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bán</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độc</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lập</a:t>
            </a:r>
            <a:r>
              <a:rPr lang="en-US" sz="2000" dirty="0" smtClean="0">
                <a:solidFill>
                  <a:srgbClr val="FF0000"/>
                </a:solidFill>
                <a:latin typeface="Arial" pitchFamily="34" charset="0"/>
                <a:cs typeface="Arial" pitchFamily="34" charset="0"/>
              </a:rPr>
              <a:t>,</a:t>
            </a:r>
            <a:r>
              <a:rPr lang="vi-VN" sz="2000" dirty="0" smtClean="0">
                <a:solidFill>
                  <a:srgbClr val="FF0000"/>
                </a:solidFill>
                <a:latin typeface="Arial" pitchFamily="34" charset="0"/>
                <a:cs typeface="Arial" pitchFamily="34" charset="0"/>
              </a:rPr>
              <a:t> chỉ có thể sử dụng đi kèm với TSCĐ chính để dự phòng TSCĐ chính bị hỏng đột ngột</a:t>
            </a:r>
            <a:r>
              <a:rPr lang="en-US" sz="2000" dirty="0" smtClean="0">
                <a:solidFill>
                  <a:srgbClr val="FF0000"/>
                </a:solidFill>
                <a:latin typeface="Arial" pitchFamily="34" charset="0"/>
                <a:cs typeface="Arial" pitchFamily="34" charset="0"/>
              </a:rPr>
              <a:t>, </a:t>
            </a:r>
            <a:r>
              <a:rPr lang="vi-VN" sz="2000" dirty="0" smtClean="0">
                <a:solidFill>
                  <a:srgbClr val="FF0000"/>
                </a:solidFill>
                <a:latin typeface="Arial" pitchFamily="34" charset="0"/>
                <a:cs typeface="Arial" pitchFamily="34" charset="0"/>
              </a:rPr>
              <a:t>có nghĩa là loại thiết bị, phụ tùng thay thế này sẽ không còn giá trị sử dụng khi TSCĐ chính được thanh lý, nhượng bán hoặc khấu hao hết) </a:t>
            </a:r>
          </a:p>
        </p:txBody>
      </p:sp>
      <p:sp>
        <p:nvSpPr>
          <p:cNvPr id="95235" name="Line 4"/>
          <p:cNvSpPr>
            <a:spLocks noChangeShapeType="1"/>
          </p:cNvSpPr>
          <p:nvPr/>
        </p:nvSpPr>
        <p:spPr bwMode="auto">
          <a:xfrm>
            <a:off x="1905000" y="762000"/>
            <a:ext cx="6705600" cy="0"/>
          </a:xfrm>
          <a:prstGeom prst="line">
            <a:avLst/>
          </a:prstGeom>
          <a:noFill/>
          <a:ln w="9525">
            <a:solidFill>
              <a:schemeClr val="tx1"/>
            </a:solidFill>
            <a:round/>
            <a:headEnd/>
            <a:tailEnd/>
          </a:ln>
        </p:spPr>
        <p:txBody>
          <a:bodyPr wrap="none"/>
          <a:lstStyle/>
          <a:p>
            <a:endParaRPr lang="en-US"/>
          </a:p>
        </p:txBody>
      </p:sp>
      <p:pic>
        <p:nvPicPr>
          <p:cNvPr id="95237"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pPr>
              <a:defRPr/>
            </a:pPr>
            <a:fld id="{28F2B502-B385-4B86-9C7C-B57AB0E09921}" type="slidenum">
              <a:rPr lang="en-US" smtClean="0"/>
              <a:pPr>
                <a:defRPr/>
              </a:pPr>
              <a:t>93</a:t>
            </a:fld>
            <a:endParaRPr lang="en-US"/>
          </a:p>
        </p:txBody>
      </p:sp>
      <p:sp>
        <p:nvSpPr>
          <p:cNvPr id="10" name="Rectangle 2"/>
          <p:cNvSpPr>
            <a:spLocks noGrp="1" noChangeArrowheads="1"/>
          </p:cNvSpPr>
          <p:nvPr>
            <p:ph type="title"/>
          </p:nvPr>
        </p:nvSpPr>
        <p:spPr>
          <a:xfrm>
            <a:off x="1981200" y="228600"/>
            <a:ext cx="6477000" cy="609600"/>
          </a:xfrm>
        </p:spPr>
        <p:txBody>
          <a:bodyPr/>
          <a:lstStyle/>
          <a:p>
            <a:pPr>
              <a:defRPr/>
            </a:pPr>
            <a:r>
              <a:rPr lang="en-US" sz="2000" b="1" dirty="0" smtClean="0">
                <a:solidFill>
                  <a:srgbClr val="FF0000"/>
                </a:solidFill>
                <a:latin typeface="Arial"/>
                <a:cs typeface="Arial"/>
              </a:rPr>
              <a:t>KẾ TOÁN HÀNG TỒN KHO</a:t>
            </a:r>
            <a:endParaRPr lang="en-US" sz="2200" b="1" dirty="0" smtClean="0">
              <a:solidFill>
                <a:srgbClr val="FFFF00"/>
              </a:solidFill>
              <a:latin typeface=".VnHelvetInsH" pitchFamily="34" charset="0"/>
            </a:endParaRPr>
          </a:p>
        </p:txBody>
      </p:sp>
      <p:sp>
        <p:nvSpPr>
          <p:cNvPr id="8"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
          <p:cNvSpPr>
            <a:spLocks noGrp="1" noChangeArrowheads="1"/>
          </p:cNvSpPr>
          <p:nvPr>
            <p:ph idx="1"/>
          </p:nvPr>
        </p:nvSpPr>
        <p:spPr>
          <a:xfrm>
            <a:off x="381000" y="838200"/>
            <a:ext cx="8458200" cy="5715000"/>
          </a:xfrm>
        </p:spPr>
        <p:txBody>
          <a:bodyPr>
            <a:normAutofit fontScale="62500" lnSpcReduction="20000"/>
          </a:bodyPr>
          <a:lstStyle/>
          <a:p>
            <a:pPr algn="just">
              <a:defRPr/>
            </a:pPr>
            <a:endParaRPr lang="en-US" sz="2000" dirty="0" smtClean="0">
              <a:latin typeface="Arial" charset="0"/>
              <a:cs typeface="Arial" charset="0"/>
            </a:endParaRPr>
          </a:p>
          <a:p>
            <a:pPr algn="just">
              <a:defRPr/>
            </a:pPr>
            <a:endParaRPr lang="en-US" sz="800" dirty="0" smtClean="0">
              <a:latin typeface="Arial" charset="0"/>
              <a:cs typeface="Arial" charset="0"/>
            </a:endParaRPr>
          </a:p>
          <a:p>
            <a:pPr algn="just">
              <a:defRPr/>
            </a:pPr>
            <a:endParaRPr lang="en-US" sz="800" dirty="0" smtClean="0">
              <a:latin typeface="Arial" charset="0"/>
              <a:cs typeface="Arial" charset="0"/>
            </a:endParaRPr>
          </a:p>
          <a:p>
            <a:pPr marL="0" indent="0" algn="just" eaLnBrk="1" hangingPunct="1">
              <a:buNone/>
              <a:defRPr/>
            </a:pPr>
            <a:endParaRPr lang="en-US" b="1" dirty="0" smtClean="0">
              <a:latin typeface="Arial" charset="0"/>
            </a:endParaRPr>
          </a:p>
          <a:p>
            <a:pPr marL="0" indent="0" algn="just" eaLnBrk="1" hangingPunct="1">
              <a:lnSpc>
                <a:spcPct val="170000"/>
              </a:lnSpc>
              <a:buNone/>
              <a:defRPr/>
            </a:pPr>
            <a:r>
              <a:rPr lang="en-US" dirty="0" smtClean="0">
                <a:latin typeface="Arial" charset="0"/>
              </a:rPr>
              <a:t>Câu </a:t>
            </a:r>
            <a:r>
              <a:rPr lang="en-US" dirty="0" err="1" smtClean="0">
                <a:latin typeface="Arial" charset="0"/>
              </a:rPr>
              <a:t>hỏi</a:t>
            </a:r>
            <a:r>
              <a:rPr lang="en-US" dirty="0" smtClean="0">
                <a:latin typeface="Arial" charset="0"/>
              </a:rPr>
              <a:t>: Thành </a:t>
            </a:r>
            <a:r>
              <a:rPr lang="en-US" dirty="0" err="1" smtClean="0">
                <a:latin typeface="Arial" charset="0"/>
              </a:rPr>
              <a:t>phẩm</a:t>
            </a:r>
            <a:r>
              <a:rPr lang="en-US" dirty="0" smtClean="0">
                <a:latin typeface="Arial" charset="0"/>
              </a:rPr>
              <a:t> </a:t>
            </a:r>
            <a:r>
              <a:rPr lang="en-US" dirty="0" err="1" smtClean="0">
                <a:latin typeface="Arial" charset="0"/>
              </a:rPr>
              <a:t>đã</a:t>
            </a:r>
            <a:r>
              <a:rPr lang="en-US" dirty="0" smtClean="0">
                <a:latin typeface="Arial" charset="0"/>
              </a:rPr>
              <a:t> </a:t>
            </a:r>
            <a:r>
              <a:rPr lang="en-US" dirty="0" err="1" smtClean="0">
                <a:latin typeface="Arial" charset="0"/>
              </a:rPr>
              <a:t>nhập</a:t>
            </a:r>
            <a:r>
              <a:rPr lang="en-US" dirty="0" smtClean="0">
                <a:latin typeface="Arial" charset="0"/>
              </a:rPr>
              <a:t> </a:t>
            </a:r>
            <a:r>
              <a:rPr lang="en-US" dirty="0" err="1" smtClean="0">
                <a:latin typeface="Arial" charset="0"/>
              </a:rPr>
              <a:t>kho</a:t>
            </a:r>
            <a:r>
              <a:rPr lang="en-US" dirty="0" smtClean="0">
                <a:latin typeface="Arial" charset="0"/>
              </a:rPr>
              <a:t>, </a:t>
            </a:r>
            <a:r>
              <a:rPr lang="en-US" dirty="0" err="1" smtClean="0">
                <a:latin typeface="Arial" charset="0"/>
              </a:rPr>
              <a:t>sau</a:t>
            </a:r>
            <a:r>
              <a:rPr lang="en-US" dirty="0" smtClean="0">
                <a:latin typeface="Arial" charset="0"/>
              </a:rPr>
              <a:t> </a:t>
            </a:r>
            <a:r>
              <a:rPr lang="en-US" dirty="0" err="1" smtClean="0">
                <a:latin typeface="Arial" charset="0"/>
              </a:rPr>
              <a:t>đó</a:t>
            </a:r>
            <a:r>
              <a:rPr lang="en-US" dirty="0" smtClean="0">
                <a:latin typeface="Arial" charset="0"/>
              </a:rPr>
              <a:t> </a:t>
            </a:r>
            <a:r>
              <a:rPr lang="en-US" dirty="0" err="1" smtClean="0">
                <a:latin typeface="Arial" charset="0"/>
              </a:rPr>
              <a:t>vận</a:t>
            </a:r>
            <a:r>
              <a:rPr lang="en-US" dirty="0" smtClean="0">
                <a:latin typeface="Arial" charset="0"/>
              </a:rPr>
              <a:t> </a:t>
            </a:r>
            <a:r>
              <a:rPr lang="en-US" dirty="0" err="1" smtClean="0">
                <a:latin typeface="Arial" charset="0"/>
              </a:rPr>
              <a:t>chuyển</a:t>
            </a:r>
            <a:r>
              <a:rPr lang="en-US" dirty="0" smtClean="0">
                <a:latin typeface="Arial" charset="0"/>
              </a:rPr>
              <a:t> </a:t>
            </a:r>
            <a:r>
              <a:rPr lang="en-US" dirty="0" err="1" smtClean="0">
                <a:latin typeface="Arial" charset="0"/>
              </a:rPr>
              <a:t>đến</a:t>
            </a:r>
            <a:r>
              <a:rPr lang="en-US" dirty="0" smtClean="0">
                <a:latin typeface="Arial" charset="0"/>
              </a:rPr>
              <a:t> </a:t>
            </a:r>
            <a:r>
              <a:rPr lang="en-US" dirty="0" err="1" smtClean="0">
                <a:latin typeface="Arial" charset="0"/>
              </a:rPr>
              <a:t>các</a:t>
            </a:r>
            <a:r>
              <a:rPr lang="en-US" dirty="0" smtClean="0">
                <a:latin typeface="Arial" charset="0"/>
              </a:rPr>
              <a:t> </a:t>
            </a:r>
            <a:r>
              <a:rPr lang="en-US" dirty="0" err="1" smtClean="0">
                <a:latin typeface="Arial" charset="0"/>
              </a:rPr>
              <a:t>của</a:t>
            </a:r>
            <a:r>
              <a:rPr lang="en-US" dirty="0" smtClean="0">
                <a:latin typeface="Arial" charset="0"/>
              </a:rPr>
              <a:t> </a:t>
            </a:r>
            <a:r>
              <a:rPr lang="en-US" dirty="0" err="1" smtClean="0">
                <a:latin typeface="Arial" charset="0"/>
              </a:rPr>
              <a:t>hàng</a:t>
            </a:r>
            <a:r>
              <a:rPr lang="en-US" dirty="0" smtClean="0">
                <a:latin typeface="Arial" charset="0"/>
              </a:rPr>
              <a:t> ở </a:t>
            </a:r>
            <a:r>
              <a:rPr lang="en-US" dirty="0" err="1" smtClean="0">
                <a:latin typeface="Arial" charset="0"/>
              </a:rPr>
              <a:t>địa</a:t>
            </a:r>
            <a:r>
              <a:rPr lang="en-US" dirty="0" smtClean="0">
                <a:latin typeface="Arial" charset="0"/>
              </a:rPr>
              <a:t> </a:t>
            </a:r>
            <a:r>
              <a:rPr lang="en-US" dirty="0" err="1" smtClean="0">
                <a:latin typeface="Arial" charset="0"/>
              </a:rPr>
              <a:t>phương</a:t>
            </a:r>
            <a:r>
              <a:rPr lang="en-US" dirty="0" smtClean="0">
                <a:latin typeface="Arial" charset="0"/>
              </a:rPr>
              <a:t> </a:t>
            </a:r>
            <a:r>
              <a:rPr lang="en-US" dirty="0" err="1" smtClean="0">
                <a:latin typeface="Arial" charset="0"/>
              </a:rPr>
              <a:t>khác</a:t>
            </a:r>
            <a:r>
              <a:rPr lang="en-US" dirty="0" smtClean="0">
                <a:latin typeface="Arial" charset="0"/>
              </a:rPr>
              <a:t>. Chi </a:t>
            </a:r>
            <a:r>
              <a:rPr lang="en-US" dirty="0" err="1" smtClean="0">
                <a:latin typeface="Arial" charset="0"/>
              </a:rPr>
              <a:t>phí</a:t>
            </a:r>
            <a:r>
              <a:rPr lang="en-US" dirty="0" smtClean="0">
                <a:latin typeface="Arial" charset="0"/>
              </a:rPr>
              <a:t> </a:t>
            </a:r>
            <a:r>
              <a:rPr lang="en-US" dirty="0" err="1" smtClean="0">
                <a:latin typeface="Arial" charset="0"/>
              </a:rPr>
              <a:t>vận</a:t>
            </a:r>
            <a:r>
              <a:rPr lang="en-US" dirty="0" smtClean="0">
                <a:latin typeface="Arial" charset="0"/>
              </a:rPr>
              <a:t> </a:t>
            </a:r>
            <a:r>
              <a:rPr lang="en-US" dirty="0" err="1" smtClean="0">
                <a:latin typeface="Arial" charset="0"/>
              </a:rPr>
              <a:t>chuyển</a:t>
            </a:r>
            <a:r>
              <a:rPr lang="en-US" dirty="0" smtClean="0">
                <a:latin typeface="Arial" charset="0"/>
              </a:rPr>
              <a:t> và </a:t>
            </a:r>
            <a:r>
              <a:rPr lang="en-US" dirty="0" err="1" smtClean="0">
                <a:latin typeface="Arial" charset="0"/>
              </a:rPr>
              <a:t>bảo</a:t>
            </a:r>
            <a:r>
              <a:rPr lang="en-US" dirty="0" smtClean="0">
                <a:latin typeface="Arial" charset="0"/>
              </a:rPr>
              <a:t> quản </a:t>
            </a:r>
            <a:r>
              <a:rPr lang="en-US" dirty="0" err="1" smtClean="0">
                <a:latin typeface="Arial" charset="0"/>
              </a:rPr>
              <a:t>trong</a:t>
            </a:r>
            <a:r>
              <a:rPr lang="en-US" dirty="0" smtClean="0">
                <a:latin typeface="Arial" charset="0"/>
              </a:rPr>
              <a:t> </a:t>
            </a:r>
            <a:r>
              <a:rPr lang="en-US" dirty="0" err="1" smtClean="0">
                <a:latin typeface="Arial" charset="0"/>
              </a:rPr>
              <a:t>giai</a:t>
            </a:r>
            <a:r>
              <a:rPr lang="en-US" dirty="0" smtClean="0">
                <a:latin typeface="Arial" charset="0"/>
              </a:rPr>
              <a:t> </a:t>
            </a:r>
            <a:r>
              <a:rPr lang="en-US" dirty="0" err="1" smtClean="0">
                <a:latin typeface="Arial" charset="0"/>
              </a:rPr>
              <a:t>đoạn</a:t>
            </a:r>
            <a:r>
              <a:rPr lang="en-US" dirty="0" smtClean="0">
                <a:latin typeface="Arial" charset="0"/>
              </a:rPr>
              <a:t> </a:t>
            </a:r>
            <a:r>
              <a:rPr lang="en-US" dirty="0" err="1" smtClean="0">
                <a:latin typeface="Arial" charset="0"/>
              </a:rPr>
              <a:t>này</a:t>
            </a:r>
            <a:r>
              <a:rPr lang="en-US" dirty="0" smtClean="0">
                <a:latin typeface="Arial" charset="0"/>
              </a:rPr>
              <a:t> </a:t>
            </a:r>
            <a:r>
              <a:rPr lang="en-US" dirty="0" err="1" smtClean="0">
                <a:latin typeface="Arial" charset="0"/>
              </a:rPr>
              <a:t>được</a:t>
            </a:r>
            <a:r>
              <a:rPr lang="en-US" dirty="0" smtClean="0">
                <a:latin typeface="Arial" charset="0"/>
              </a:rPr>
              <a:t> kế toán </a:t>
            </a:r>
            <a:r>
              <a:rPr lang="en-US" dirty="0" err="1" smtClean="0">
                <a:latin typeface="Arial" charset="0"/>
              </a:rPr>
              <a:t>như</a:t>
            </a:r>
            <a:r>
              <a:rPr lang="en-US" dirty="0" smtClean="0">
                <a:latin typeface="Arial" charset="0"/>
              </a:rPr>
              <a:t> </a:t>
            </a:r>
            <a:r>
              <a:rPr lang="en-US" dirty="0" err="1" smtClean="0">
                <a:latin typeface="Arial" charset="0"/>
              </a:rPr>
              <a:t>thế</a:t>
            </a:r>
            <a:r>
              <a:rPr lang="en-US" dirty="0" smtClean="0">
                <a:latin typeface="Arial" charset="0"/>
              </a:rPr>
              <a:t> </a:t>
            </a:r>
            <a:r>
              <a:rPr lang="en-US" dirty="0" err="1" smtClean="0">
                <a:latin typeface="Arial" charset="0"/>
              </a:rPr>
              <a:t>nào</a:t>
            </a:r>
            <a:r>
              <a:rPr lang="en-US" dirty="0" smtClean="0">
                <a:latin typeface="Arial" charset="0"/>
              </a:rPr>
              <a:t>?</a:t>
            </a:r>
          </a:p>
          <a:p>
            <a:pPr marL="0" indent="0" algn="just" eaLnBrk="1" hangingPunct="1">
              <a:lnSpc>
                <a:spcPct val="170000"/>
              </a:lnSpc>
              <a:defRPr/>
            </a:pPr>
            <a:endParaRPr lang="en-US" dirty="0" smtClean="0">
              <a:latin typeface="Arial" charset="0"/>
            </a:endParaRPr>
          </a:p>
          <a:p>
            <a:pPr marL="0" indent="0" algn="just" eaLnBrk="1" hangingPunct="1">
              <a:lnSpc>
                <a:spcPct val="170000"/>
              </a:lnSpc>
              <a:buNone/>
              <a:defRPr/>
            </a:pPr>
            <a:r>
              <a:rPr lang="en-US" dirty="0" err="1" smtClean="0">
                <a:latin typeface="Arial" charset="0"/>
              </a:rPr>
              <a:t>Trả</a:t>
            </a:r>
            <a:r>
              <a:rPr lang="en-US" dirty="0" smtClean="0">
                <a:latin typeface="Arial" charset="0"/>
              </a:rPr>
              <a:t> </a:t>
            </a:r>
            <a:r>
              <a:rPr lang="en-US" dirty="0" err="1" smtClean="0">
                <a:latin typeface="Arial" charset="0"/>
              </a:rPr>
              <a:t>lời</a:t>
            </a:r>
            <a:r>
              <a:rPr lang="en-US" dirty="0" smtClean="0">
                <a:latin typeface="Arial" charset="0"/>
              </a:rPr>
              <a:t>: Theo </a:t>
            </a:r>
            <a:r>
              <a:rPr lang="en-US" dirty="0" err="1" smtClean="0">
                <a:latin typeface="Arial" charset="0"/>
              </a:rPr>
              <a:t>quy</a:t>
            </a:r>
            <a:r>
              <a:rPr lang="en-US" dirty="0" smtClean="0">
                <a:latin typeface="Arial" charset="0"/>
              </a:rPr>
              <a:t> </a:t>
            </a:r>
            <a:r>
              <a:rPr lang="en-US" dirty="0" err="1" smtClean="0">
                <a:latin typeface="Arial" charset="0"/>
              </a:rPr>
              <a:t>định</a:t>
            </a:r>
            <a:r>
              <a:rPr lang="en-US" dirty="0" smtClean="0">
                <a:latin typeface="Arial" charset="0"/>
              </a:rPr>
              <a:t> </a:t>
            </a:r>
            <a:r>
              <a:rPr lang="en-US" dirty="0" err="1" smtClean="0">
                <a:latin typeface="Arial" charset="0"/>
              </a:rPr>
              <a:t>của</a:t>
            </a:r>
            <a:r>
              <a:rPr lang="en-US" dirty="0" smtClean="0">
                <a:latin typeface="Arial" charset="0"/>
              </a:rPr>
              <a:t> VAS 02, </a:t>
            </a:r>
            <a:r>
              <a:rPr lang="en-US" dirty="0" err="1" smtClean="0">
                <a:latin typeface="Arial" charset="0"/>
              </a:rPr>
              <a:t>những</a:t>
            </a:r>
            <a:r>
              <a:rPr lang="en-US" dirty="0" smtClean="0">
                <a:latin typeface="Arial" charset="0"/>
              </a:rPr>
              <a:t> chi </a:t>
            </a:r>
            <a:r>
              <a:rPr lang="en-US" dirty="0" err="1" smtClean="0">
                <a:latin typeface="Arial" charset="0"/>
              </a:rPr>
              <a:t>phí</a:t>
            </a:r>
            <a:r>
              <a:rPr lang="en-US" dirty="0" smtClean="0">
                <a:latin typeface="Arial" charset="0"/>
              </a:rPr>
              <a:t> </a:t>
            </a:r>
            <a:r>
              <a:rPr lang="en-US" dirty="0" err="1" smtClean="0">
                <a:latin typeface="Arial" charset="0"/>
              </a:rPr>
              <a:t>vận</a:t>
            </a:r>
            <a:r>
              <a:rPr lang="en-US" dirty="0" smtClean="0">
                <a:latin typeface="Arial" charset="0"/>
              </a:rPr>
              <a:t> </a:t>
            </a:r>
            <a:r>
              <a:rPr lang="en-US" dirty="0" err="1" smtClean="0">
                <a:latin typeface="Arial" charset="0"/>
              </a:rPr>
              <a:t>chuyển</a:t>
            </a:r>
            <a:r>
              <a:rPr lang="en-US" dirty="0" smtClean="0">
                <a:latin typeface="Arial" charset="0"/>
              </a:rPr>
              <a:t>, </a:t>
            </a:r>
            <a:r>
              <a:rPr lang="en-US" dirty="0" err="1" smtClean="0">
                <a:latin typeface="Arial" charset="0"/>
              </a:rPr>
              <a:t>bảo</a:t>
            </a:r>
            <a:r>
              <a:rPr lang="en-US" dirty="0" smtClean="0">
                <a:latin typeface="Arial" charset="0"/>
              </a:rPr>
              <a:t> quản </a:t>
            </a:r>
            <a:r>
              <a:rPr lang="en-US" dirty="0" err="1" smtClean="0">
                <a:latin typeface="Arial" charset="0"/>
              </a:rPr>
              <a:t>khi</a:t>
            </a:r>
            <a:r>
              <a:rPr lang="en-US" dirty="0" smtClean="0">
                <a:latin typeface="Arial" charset="0"/>
              </a:rPr>
              <a:t> </a:t>
            </a:r>
            <a:r>
              <a:rPr lang="en-US" dirty="0" err="1" smtClean="0">
                <a:latin typeface="Arial" charset="0"/>
              </a:rPr>
              <a:t>mua</a:t>
            </a:r>
            <a:r>
              <a:rPr lang="en-US" dirty="0" smtClean="0">
                <a:latin typeface="Arial" charset="0"/>
              </a:rPr>
              <a:t> </a:t>
            </a:r>
            <a:r>
              <a:rPr lang="en-US" dirty="0" err="1" smtClean="0">
                <a:latin typeface="Arial" charset="0"/>
              </a:rPr>
              <a:t>hàng</a:t>
            </a:r>
            <a:r>
              <a:rPr lang="en-US" dirty="0" smtClean="0">
                <a:latin typeface="Arial" charset="0"/>
              </a:rPr>
              <a:t> </a:t>
            </a:r>
            <a:r>
              <a:rPr lang="en-US" dirty="0" err="1" smtClean="0">
                <a:latin typeface="Arial" charset="0"/>
              </a:rPr>
              <a:t>tồn</a:t>
            </a:r>
            <a:r>
              <a:rPr lang="en-US" dirty="0" smtClean="0">
                <a:latin typeface="Arial" charset="0"/>
              </a:rPr>
              <a:t> </a:t>
            </a:r>
            <a:r>
              <a:rPr lang="en-US" dirty="0" err="1" smtClean="0">
                <a:latin typeface="Arial" charset="0"/>
              </a:rPr>
              <a:t>kho</a:t>
            </a:r>
            <a:r>
              <a:rPr lang="en-US" dirty="0" smtClean="0">
                <a:latin typeface="Arial" charset="0"/>
              </a:rPr>
              <a:t> và chi </a:t>
            </a:r>
            <a:r>
              <a:rPr lang="en-US" dirty="0" err="1" smtClean="0">
                <a:latin typeface="Arial" charset="0"/>
              </a:rPr>
              <a:t>phí</a:t>
            </a:r>
            <a:r>
              <a:rPr lang="en-US" dirty="0" smtClean="0">
                <a:latin typeface="Arial" charset="0"/>
              </a:rPr>
              <a:t> </a:t>
            </a:r>
            <a:r>
              <a:rPr lang="en-US" dirty="0" err="1" smtClean="0">
                <a:latin typeface="Arial" charset="0"/>
              </a:rPr>
              <a:t>bảo</a:t>
            </a:r>
            <a:r>
              <a:rPr lang="en-US" dirty="0" smtClean="0">
                <a:latin typeface="Arial" charset="0"/>
              </a:rPr>
              <a:t> quản, </a:t>
            </a:r>
            <a:r>
              <a:rPr lang="en-US" dirty="0" err="1" smtClean="0">
                <a:latin typeface="Arial" charset="0"/>
              </a:rPr>
              <a:t>vận</a:t>
            </a:r>
            <a:r>
              <a:rPr lang="en-US" dirty="0" smtClean="0">
                <a:latin typeface="Arial" charset="0"/>
              </a:rPr>
              <a:t> </a:t>
            </a:r>
            <a:r>
              <a:rPr lang="en-US" dirty="0" err="1" smtClean="0">
                <a:latin typeface="Arial" charset="0"/>
              </a:rPr>
              <a:t>chuyển</a:t>
            </a:r>
            <a:r>
              <a:rPr lang="en-US" dirty="0" smtClean="0">
                <a:latin typeface="Arial" charset="0"/>
              </a:rPr>
              <a:t> </a:t>
            </a:r>
            <a:r>
              <a:rPr lang="en-US" dirty="0" err="1" smtClean="0">
                <a:latin typeface="Arial" charset="0"/>
              </a:rPr>
              <a:t>cần</a:t>
            </a:r>
            <a:r>
              <a:rPr lang="en-US" dirty="0" smtClean="0">
                <a:latin typeface="Arial" charset="0"/>
              </a:rPr>
              <a:t> </a:t>
            </a:r>
            <a:r>
              <a:rPr lang="en-US" dirty="0" err="1" smtClean="0">
                <a:latin typeface="Arial" charset="0"/>
              </a:rPr>
              <a:t>thiết</a:t>
            </a:r>
            <a:r>
              <a:rPr lang="en-US" dirty="0" smtClean="0">
                <a:latin typeface="Arial" charset="0"/>
              </a:rPr>
              <a:t> </a:t>
            </a:r>
            <a:r>
              <a:rPr lang="en-US" dirty="0" err="1" smtClean="0">
                <a:latin typeface="Arial" charset="0"/>
              </a:rPr>
              <a:t>cho</a:t>
            </a:r>
            <a:r>
              <a:rPr lang="en-US" dirty="0" smtClean="0">
                <a:latin typeface="Arial" charset="0"/>
              </a:rPr>
              <a:t> </a:t>
            </a:r>
            <a:r>
              <a:rPr lang="en-US" dirty="0" err="1" smtClean="0">
                <a:latin typeface="Arial" charset="0"/>
              </a:rPr>
              <a:t>khâu</a:t>
            </a:r>
            <a:r>
              <a:rPr lang="en-US" dirty="0" smtClean="0">
                <a:latin typeface="Arial" charset="0"/>
              </a:rPr>
              <a:t> </a:t>
            </a:r>
            <a:r>
              <a:rPr lang="en-US" dirty="0" err="1" smtClean="0">
                <a:latin typeface="Arial" charset="0"/>
              </a:rPr>
              <a:t>sản</a:t>
            </a:r>
            <a:r>
              <a:rPr lang="en-US" dirty="0" smtClean="0">
                <a:latin typeface="Arial" charset="0"/>
              </a:rPr>
              <a:t> </a:t>
            </a:r>
            <a:r>
              <a:rPr lang="en-US" dirty="0" err="1" smtClean="0">
                <a:latin typeface="Arial" charset="0"/>
              </a:rPr>
              <a:t>xuất</a:t>
            </a:r>
            <a:r>
              <a:rPr lang="en-US" dirty="0" smtClean="0">
                <a:latin typeface="Arial" charset="0"/>
              </a:rPr>
              <a:t> </a:t>
            </a:r>
            <a:r>
              <a:rPr lang="en-US" dirty="0" err="1" smtClean="0">
                <a:latin typeface="Arial" charset="0"/>
              </a:rPr>
              <a:t>tiếp</a:t>
            </a:r>
            <a:r>
              <a:rPr lang="en-US" dirty="0" smtClean="0">
                <a:latin typeface="Arial" charset="0"/>
              </a:rPr>
              <a:t> </a:t>
            </a:r>
            <a:r>
              <a:rPr lang="en-US" dirty="0" err="1" smtClean="0">
                <a:latin typeface="Arial" charset="0"/>
              </a:rPr>
              <a:t>theo</a:t>
            </a:r>
            <a:r>
              <a:rPr lang="en-US" dirty="0" smtClean="0">
                <a:latin typeface="Arial" charset="0"/>
              </a:rPr>
              <a:t> (</a:t>
            </a:r>
            <a:r>
              <a:rPr lang="en-US" dirty="0" err="1" smtClean="0">
                <a:latin typeface="Arial" charset="0"/>
              </a:rPr>
              <a:t>lúc</a:t>
            </a:r>
            <a:r>
              <a:rPr lang="en-US" dirty="0" smtClean="0">
                <a:latin typeface="Arial" charset="0"/>
              </a:rPr>
              <a:t> </a:t>
            </a:r>
            <a:r>
              <a:rPr lang="en-US" dirty="0" err="1" smtClean="0">
                <a:latin typeface="Arial" charset="0"/>
              </a:rPr>
              <a:t>đó</a:t>
            </a:r>
            <a:r>
              <a:rPr lang="en-US" dirty="0" smtClean="0">
                <a:latin typeface="Arial" charset="0"/>
              </a:rPr>
              <a:t> </a:t>
            </a:r>
            <a:r>
              <a:rPr lang="en-US" dirty="0" err="1" smtClean="0">
                <a:latin typeface="Arial" charset="0"/>
              </a:rPr>
              <a:t>hàng</a:t>
            </a:r>
            <a:r>
              <a:rPr lang="en-US" dirty="0" smtClean="0">
                <a:latin typeface="Arial" charset="0"/>
              </a:rPr>
              <a:t> </a:t>
            </a:r>
            <a:r>
              <a:rPr lang="en-US" dirty="0" err="1" smtClean="0">
                <a:latin typeface="Arial" charset="0"/>
              </a:rPr>
              <a:t>tồn</a:t>
            </a:r>
            <a:r>
              <a:rPr lang="en-US" dirty="0" smtClean="0">
                <a:latin typeface="Arial" charset="0"/>
              </a:rPr>
              <a:t> </a:t>
            </a:r>
            <a:r>
              <a:rPr lang="en-US" dirty="0" err="1" smtClean="0">
                <a:latin typeface="Arial" charset="0"/>
              </a:rPr>
              <a:t>kho</a:t>
            </a:r>
            <a:r>
              <a:rPr lang="en-US" dirty="0" smtClean="0">
                <a:latin typeface="Arial" charset="0"/>
              </a:rPr>
              <a:t> </a:t>
            </a:r>
            <a:r>
              <a:rPr lang="en-US" dirty="0" err="1" smtClean="0">
                <a:latin typeface="Arial" charset="0"/>
              </a:rPr>
              <a:t>chưa</a:t>
            </a:r>
            <a:r>
              <a:rPr lang="en-US" dirty="0" smtClean="0">
                <a:latin typeface="Arial" charset="0"/>
              </a:rPr>
              <a:t> </a:t>
            </a:r>
            <a:r>
              <a:rPr lang="en-US" dirty="0" err="1" smtClean="0">
                <a:latin typeface="Arial" charset="0"/>
              </a:rPr>
              <a:t>hoàn</a:t>
            </a:r>
            <a:r>
              <a:rPr lang="en-US" dirty="0" smtClean="0">
                <a:latin typeface="Arial" charset="0"/>
              </a:rPr>
              <a:t> </a:t>
            </a:r>
            <a:r>
              <a:rPr lang="en-US" dirty="0" err="1" smtClean="0">
                <a:latin typeface="Arial" charset="0"/>
              </a:rPr>
              <a:t>thành</a:t>
            </a:r>
            <a:r>
              <a:rPr lang="en-US" dirty="0" smtClean="0">
                <a:latin typeface="Arial" charset="0"/>
              </a:rPr>
              <a:t> và </a:t>
            </a:r>
            <a:r>
              <a:rPr lang="en-US" dirty="0" err="1" smtClean="0">
                <a:latin typeface="Arial" charset="0"/>
              </a:rPr>
              <a:t>sãn</a:t>
            </a:r>
            <a:r>
              <a:rPr lang="en-US" dirty="0" smtClean="0">
                <a:latin typeface="Arial" charset="0"/>
              </a:rPr>
              <a:t> </a:t>
            </a:r>
            <a:r>
              <a:rPr lang="en-US" dirty="0" err="1" smtClean="0">
                <a:latin typeface="Arial" charset="0"/>
              </a:rPr>
              <a:t>sàng</a:t>
            </a:r>
            <a:r>
              <a:rPr lang="en-US" dirty="0" smtClean="0">
                <a:latin typeface="Arial" charset="0"/>
              </a:rPr>
              <a:t> </a:t>
            </a:r>
            <a:r>
              <a:rPr lang="en-US" dirty="0" err="1" smtClean="0">
                <a:latin typeface="Arial" charset="0"/>
              </a:rPr>
              <a:t>để</a:t>
            </a:r>
            <a:r>
              <a:rPr lang="en-US" dirty="0" smtClean="0">
                <a:latin typeface="Arial" charset="0"/>
              </a:rPr>
              <a:t> </a:t>
            </a:r>
            <a:r>
              <a:rPr lang="en-US" dirty="0" err="1" smtClean="0">
                <a:latin typeface="Arial" charset="0"/>
              </a:rPr>
              <a:t>bán</a:t>
            </a:r>
            <a:r>
              <a:rPr lang="en-US" dirty="0" smtClean="0">
                <a:latin typeface="Arial" charset="0"/>
              </a:rPr>
              <a:t>) </a:t>
            </a:r>
            <a:r>
              <a:rPr lang="en-US" dirty="0" err="1" smtClean="0">
                <a:latin typeface="Arial" charset="0"/>
              </a:rPr>
              <a:t>được</a:t>
            </a:r>
            <a:r>
              <a:rPr lang="en-US" dirty="0" smtClean="0">
                <a:latin typeface="Arial" charset="0"/>
              </a:rPr>
              <a:t> </a:t>
            </a:r>
            <a:r>
              <a:rPr lang="en-US" dirty="0" err="1" smtClean="0">
                <a:latin typeface="Arial" charset="0"/>
              </a:rPr>
              <a:t>tính</a:t>
            </a:r>
            <a:r>
              <a:rPr lang="en-US" dirty="0" smtClean="0">
                <a:latin typeface="Arial" charset="0"/>
              </a:rPr>
              <a:t> </a:t>
            </a:r>
            <a:r>
              <a:rPr lang="en-US" dirty="0" err="1" smtClean="0">
                <a:latin typeface="Arial" charset="0"/>
              </a:rPr>
              <a:t>vào</a:t>
            </a:r>
            <a:r>
              <a:rPr lang="en-US" dirty="0" smtClean="0">
                <a:latin typeface="Arial" charset="0"/>
              </a:rPr>
              <a:t> </a:t>
            </a:r>
            <a:r>
              <a:rPr lang="en-US" dirty="0" err="1" smtClean="0">
                <a:latin typeface="Arial" charset="0"/>
              </a:rPr>
              <a:t>giá</a:t>
            </a:r>
            <a:r>
              <a:rPr lang="en-US" dirty="0" smtClean="0">
                <a:latin typeface="Arial" charset="0"/>
              </a:rPr>
              <a:t> </a:t>
            </a:r>
            <a:r>
              <a:rPr lang="en-US" dirty="0" err="1" smtClean="0">
                <a:latin typeface="Arial" charset="0"/>
              </a:rPr>
              <a:t>gốc</a:t>
            </a:r>
            <a:r>
              <a:rPr lang="en-US" dirty="0" smtClean="0">
                <a:latin typeface="Arial" charset="0"/>
              </a:rPr>
              <a:t> </a:t>
            </a:r>
            <a:r>
              <a:rPr lang="en-US" dirty="0" err="1" smtClean="0">
                <a:latin typeface="Arial" charset="0"/>
              </a:rPr>
              <a:t>hàng</a:t>
            </a:r>
            <a:r>
              <a:rPr lang="en-US" dirty="0" smtClean="0">
                <a:latin typeface="Arial" charset="0"/>
              </a:rPr>
              <a:t> </a:t>
            </a:r>
            <a:r>
              <a:rPr lang="en-US" dirty="0" err="1" smtClean="0">
                <a:latin typeface="Arial" charset="0"/>
              </a:rPr>
              <a:t>tồn</a:t>
            </a:r>
            <a:r>
              <a:rPr lang="en-US" dirty="0" smtClean="0">
                <a:latin typeface="Arial" charset="0"/>
              </a:rPr>
              <a:t> </a:t>
            </a:r>
            <a:r>
              <a:rPr lang="en-US" dirty="0" err="1" smtClean="0">
                <a:latin typeface="Arial" charset="0"/>
              </a:rPr>
              <a:t>kho.Khi</a:t>
            </a:r>
            <a:r>
              <a:rPr lang="en-US" dirty="0" smtClean="0">
                <a:latin typeface="Arial" charset="0"/>
              </a:rPr>
              <a:t> </a:t>
            </a:r>
            <a:r>
              <a:rPr lang="en-US" dirty="0" err="1" smtClean="0">
                <a:latin typeface="Arial" charset="0"/>
              </a:rPr>
              <a:t>hàng</a:t>
            </a:r>
            <a:r>
              <a:rPr lang="en-US" dirty="0" smtClean="0">
                <a:latin typeface="Arial" charset="0"/>
              </a:rPr>
              <a:t> </a:t>
            </a:r>
            <a:r>
              <a:rPr lang="en-US" dirty="0" err="1" smtClean="0">
                <a:latin typeface="Arial" charset="0"/>
              </a:rPr>
              <a:t>đã</a:t>
            </a:r>
            <a:r>
              <a:rPr lang="en-US" dirty="0" smtClean="0">
                <a:latin typeface="Arial" charset="0"/>
              </a:rPr>
              <a:t> </a:t>
            </a:r>
            <a:r>
              <a:rPr lang="en-US" dirty="0" err="1" smtClean="0">
                <a:latin typeface="Arial" charset="0"/>
              </a:rPr>
              <a:t>hoàn</a:t>
            </a:r>
            <a:r>
              <a:rPr lang="en-US" dirty="0" smtClean="0">
                <a:latin typeface="Arial" charset="0"/>
              </a:rPr>
              <a:t> </a:t>
            </a:r>
            <a:r>
              <a:rPr lang="en-US" dirty="0" err="1" smtClean="0">
                <a:latin typeface="Arial" charset="0"/>
              </a:rPr>
              <a:t>thành</a:t>
            </a:r>
            <a:r>
              <a:rPr lang="en-US" dirty="0" smtClean="0">
                <a:latin typeface="Arial" charset="0"/>
              </a:rPr>
              <a:t> và </a:t>
            </a:r>
            <a:r>
              <a:rPr lang="en-US" dirty="0" err="1" smtClean="0">
                <a:latin typeface="Arial" charset="0"/>
              </a:rPr>
              <a:t>sẵn</a:t>
            </a:r>
            <a:r>
              <a:rPr lang="en-US" dirty="0" smtClean="0">
                <a:latin typeface="Arial" charset="0"/>
              </a:rPr>
              <a:t> </a:t>
            </a:r>
            <a:r>
              <a:rPr lang="en-US" dirty="0" err="1" smtClean="0">
                <a:latin typeface="Arial" charset="0"/>
              </a:rPr>
              <a:t>sàng</a:t>
            </a:r>
            <a:r>
              <a:rPr lang="en-US" dirty="0" smtClean="0">
                <a:latin typeface="Arial" charset="0"/>
              </a:rPr>
              <a:t> </a:t>
            </a:r>
            <a:r>
              <a:rPr lang="en-US" dirty="0" err="1" smtClean="0">
                <a:latin typeface="Arial" charset="0"/>
              </a:rPr>
              <a:t>để</a:t>
            </a:r>
            <a:r>
              <a:rPr lang="en-US" dirty="0" smtClean="0">
                <a:latin typeface="Arial" charset="0"/>
              </a:rPr>
              <a:t> </a:t>
            </a:r>
            <a:r>
              <a:rPr lang="en-US" dirty="0" err="1" smtClean="0">
                <a:latin typeface="Arial" charset="0"/>
              </a:rPr>
              <a:t>bán</a:t>
            </a:r>
            <a:r>
              <a:rPr lang="en-US" dirty="0" smtClean="0">
                <a:latin typeface="Arial" charset="0"/>
              </a:rPr>
              <a:t> </a:t>
            </a:r>
            <a:r>
              <a:rPr lang="en-US" dirty="0" err="1" smtClean="0">
                <a:latin typeface="Arial" charset="0"/>
              </a:rPr>
              <a:t>thì</a:t>
            </a:r>
            <a:r>
              <a:rPr lang="en-US" dirty="0" smtClean="0">
                <a:latin typeface="Arial" charset="0"/>
              </a:rPr>
              <a:t> </a:t>
            </a:r>
            <a:r>
              <a:rPr lang="en-US" dirty="0" err="1" smtClean="0">
                <a:latin typeface="Arial" charset="0"/>
              </a:rPr>
              <a:t>không</a:t>
            </a:r>
            <a:r>
              <a:rPr lang="en-US" dirty="0" smtClean="0">
                <a:latin typeface="Arial" charset="0"/>
              </a:rPr>
              <a:t> </a:t>
            </a:r>
            <a:r>
              <a:rPr lang="en-US" dirty="0" err="1" smtClean="0">
                <a:latin typeface="Arial" charset="0"/>
              </a:rPr>
              <a:t>được</a:t>
            </a:r>
            <a:r>
              <a:rPr lang="en-US" dirty="0" smtClean="0">
                <a:latin typeface="Arial" charset="0"/>
              </a:rPr>
              <a:t> </a:t>
            </a:r>
            <a:r>
              <a:rPr lang="en-US" dirty="0" err="1" smtClean="0">
                <a:latin typeface="Arial" charset="0"/>
              </a:rPr>
              <a:t>tính</a:t>
            </a:r>
            <a:r>
              <a:rPr lang="en-US" dirty="0" smtClean="0">
                <a:latin typeface="Arial" charset="0"/>
              </a:rPr>
              <a:t> </a:t>
            </a:r>
            <a:r>
              <a:rPr lang="en-US" dirty="0" err="1" smtClean="0">
                <a:latin typeface="Arial" charset="0"/>
              </a:rPr>
              <a:t>vào</a:t>
            </a:r>
            <a:r>
              <a:rPr lang="en-US" dirty="0" smtClean="0">
                <a:latin typeface="Arial" charset="0"/>
              </a:rPr>
              <a:t> </a:t>
            </a:r>
            <a:r>
              <a:rPr lang="en-US" dirty="0" err="1" smtClean="0">
                <a:latin typeface="Arial" charset="0"/>
              </a:rPr>
              <a:t>giá</a:t>
            </a:r>
            <a:r>
              <a:rPr lang="en-US" dirty="0" smtClean="0">
                <a:latin typeface="Arial" charset="0"/>
              </a:rPr>
              <a:t> </a:t>
            </a:r>
            <a:r>
              <a:rPr lang="en-US" dirty="0" err="1" smtClean="0">
                <a:latin typeface="Arial" charset="0"/>
              </a:rPr>
              <a:t>gốc</a:t>
            </a:r>
            <a:r>
              <a:rPr lang="en-US" dirty="0" smtClean="0">
                <a:latin typeface="Arial" charset="0"/>
              </a:rPr>
              <a:t> </a:t>
            </a:r>
            <a:r>
              <a:rPr lang="en-US" dirty="0" err="1" smtClean="0">
                <a:latin typeface="Arial" charset="0"/>
              </a:rPr>
              <a:t>mà</a:t>
            </a:r>
            <a:r>
              <a:rPr lang="en-US" dirty="0" smtClean="0">
                <a:latin typeface="Arial" charset="0"/>
              </a:rPr>
              <a:t> </a:t>
            </a:r>
            <a:r>
              <a:rPr lang="en-US" dirty="0" err="1" smtClean="0">
                <a:latin typeface="Arial" charset="0"/>
              </a:rPr>
              <a:t>tính</a:t>
            </a:r>
            <a:r>
              <a:rPr lang="en-US" dirty="0" smtClean="0">
                <a:latin typeface="Arial" charset="0"/>
              </a:rPr>
              <a:t> </a:t>
            </a:r>
            <a:r>
              <a:rPr lang="en-US" dirty="0" err="1" smtClean="0">
                <a:latin typeface="Arial" charset="0"/>
              </a:rPr>
              <a:t>ngay</a:t>
            </a:r>
            <a:r>
              <a:rPr lang="en-US" dirty="0" smtClean="0">
                <a:latin typeface="Arial" charset="0"/>
              </a:rPr>
              <a:t> </a:t>
            </a:r>
            <a:r>
              <a:rPr lang="en-US" dirty="0" err="1" smtClean="0">
                <a:latin typeface="Arial" charset="0"/>
              </a:rPr>
              <a:t>là</a:t>
            </a:r>
            <a:r>
              <a:rPr lang="en-US" dirty="0" smtClean="0">
                <a:latin typeface="Arial" charset="0"/>
              </a:rPr>
              <a:t> chi </a:t>
            </a:r>
            <a:r>
              <a:rPr lang="en-US" dirty="0" err="1" smtClean="0">
                <a:latin typeface="Arial" charset="0"/>
              </a:rPr>
              <a:t>phí</a:t>
            </a:r>
            <a:r>
              <a:rPr lang="en-US" dirty="0" smtClean="0">
                <a:latin typeface="Arial" charset="0"/>
              </a:rPr>
              <a:t> </a:t>
            </a:r>
            <a:r>
              <a:rPr lang="en-US" dirty="0" err="1" smtClean="0">
                <a:latin typeface="Arial" charset="0"/>
              </a:rPr>
              <a:t>bán</a:t>
            </a:r>
            <a:r>
              <a:rPr lang="en-US" dirty="0" smtClean="0">
                <a:latin typeface="Arial" charset="0"/>
              </a:rPr>
              <a:t> </a:t>
            </a:r>
            <a:r>
              <a:rPr lang="en-US" dirty="0" err="1" smtClean="0">
                <a:latin typeface="Arial" charset="0"/>
              </a:rPr>
              <a:t>hàng</a:t>
            </a:r>
            <a:r>
              <a:rPr lang="en-US" dirty="0" smtClean="0">
                <a:latin typeface="Arial" charset="0"/>
              </a:rPr>
              <a:t> </a:t>
            </a:r>
            <a:r>
              <a:rPr lang="en-US" dirty="0" err="1" smtClean="0">
                <a:latin typeface="Arial" charset="0"/>
              </a:rPr>
              <a:t>cho</a:t>
            </a:r>
            <a:r>
              <a:rPr lang="en-US" dirty="0" smtClean="0">
                <a:latin typeface="Arial" charset="0"/>
              </a:rPr>
              <a:t> </a:t>
            </a:r>
            <a:r>
              <a:rPr lang="en-US" dirty="0" err="1" smtClean="0">
                <a:latin typeface="Arial" charset="0"/>
              </a:rPr>
              <a:t>dù</a:t>
            </a:r>
            <a:r>
              <a:rPr lang="en-US" dirty="0" smtClean="0">
                <a:latin typeface="Arial" charset="0"/>
              </a:rPr>
              <a:t> </a:t>
            </a:r>
            <a:r>
              <a:rPr lang="en-US" dirty="0" err="1" smtClean="0">
                <a:latin typeface="Arial" charset="0"/>
              </a:rPr>
              <a:t>hàng</a:t>
            </a:r>
            <a:r>
              <a:rPr lang="en-US" dirty="0" smtClean="0">
                <a:latin typeface="Arial" charset="0"/>
              </a:rPr>
              <a:t> </a:t>
            </a:r>
            <a:r>
              <a:rPr lang="en-US" dirty="0" err="1" smtClean="0">
                <a:latin typeface="Arial" charset="0"/>
              </a:rPr>
              <a:t>có</a:t>
            </a:r>
            <a:r>
              <a:rPr lang="en-US" dirty="0" smtClean="0">
                <a:latin typeface="Arial" charset="0"/>
              </a:rPr>
              <a:t> </a:t>
            </a:r>
            <a:r>
              <a:rPr lang="en-US" dirty="0" err="1" smtClean="0">
                <a:latin typeface="Arial" charset="0"/>
              </a:rPr>
              <a:t>tiêu</a:t>
            </a:r>
            <a:r>
              <a:rPr lang="en-US" dirty="0" smtClean="0">
                <a:latin typeface="Arial" charset="0"/>
              </a:rPr>
              <a:t> </a:t>
            </a:r>
            <a:r>
              <a:rPr lang="en-US" dirty="0" err="1" smtClean="0">
                <a:latin typeface="Arial" charset="0"/>
              </a:rPr>
              <a:t>thụ</a:t>
            </a:r>
            <a:r>
              <a:rPr lang="en-US" dirty="0" smtClean="0">
                <a:latin typeface="Arial" charset="0"/>
              </a:rPr>
              <a:t> </a:t>
            </a:r>
            <a:r>
              <a:rPr lang="en-US" dirty="0" err="1" smtClean="0">
                <a:latin typeface="Arial" charset="0"/>
              </a:rPr>
              <a:t>được</a:t>
            </a:r>
            <a:r>
              <a:rPr lang="en-US" dirty="0" smtClean="0">
                <a:latin typeface="Arial" charset="0"/>
              </a:rPr>
              <a:t> </a:t>
            </a:r>
            <a:r>
              <a:rPr lang="en-US" dirty="0" err="1" smtClean="0">
                <a:latin typeface="Arial" charset="0"/>
              </a:rPr>
              <a:t>ngay</a:t>
            </a:r>
            <a:r>
              <a:rPr lang="en-US" dirty="0" smtClean="0">
                <a:latin typeface="Arial" charset="0"/>
              </a:rPr>
              <a:t> hay </a:t>
            </a:r>
            <a:r>
              <a:rPr lang="en-US" dirty="0" err="1" smtClean="0">
                <a:latin typeface="Arial" charset="0"/>
              </a:rPr>
              <a:t>không</a:t>
            </a:r>
            <a:endParaRPr lang="en-US" dirty="0" smtClean="0">
              <a:latin typeface="Arial" charset="0"/>
            </a:endParaRPr>
          </a:p>
        </p:txBody>
      </p:sp>
      <p:sp>
        <p:nvSpPr>
          <p:cNvPr id="99331" name="Line 4"/>
          <p:cNvSpPr>
            <a:spLocks noChangeShapeType="1"/>
          </p:cNvSpPr>
          <p:nvPr/>
        </p:nvSpPr>
        <p:spPr bwMode="auto">
          <a:xfrm>
            <a:off x="1905000" y="762000"/>
            <a:ext cx="6705600" cy="0"/>
          </a:xfrm>
          <a:prstGeom prst="line">
            <a:avLst/>
          </a:prstGeom>
          <a:noFill/>
          <a:ln w="9525">
            <a:solidFill>
              <a:schemeClr val="tx1"/>
            </a:solidFill>
            <a:round/>
            <a:headEnd/>
            <a:tailEnd/>
          </a:ln>
        </p:spPr>
        <p:txBody>
          <a:bodyPr wrap="none"/>
          <a:lstStyle/>
          <a:p>
            <a:endParaRPr lang="en-US"/>
          </a:p>
        </p:txBody>
      </p:sp>
      <p:pic>
        <p:nvPicPr>
          <p:cNvPr id="99333"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9" name="Slide Number Placeholder 8"/>
          <p:cNvSpPr>
            <a:spLocks noGrp="1"/>
          </p:cNvSpPr>
          <p:nvPr>
            <p:ph type="sldNum" sz="quarter" idx="12"/>
          </p:nvPr>
        </p:nvSpPr>
        <p:spPr/>
        <p:txBody>
          <a:bodyPr/>
          <a:lstStyle/>
          <a:p>
            <a:pPr>
              <a:defRPr/>
            </a:pPr>
            <a:fld id="{A90BACA9-6315-4DA0-A5A5-4D0F4030DDCB}" type="slidenum">
              <a:rPr lang="en-US" smtClean="0"/>
              <a:pPr>
                <a:defRPr/>
              </a:pPr>
              <a:t>94</a:t>
            </a:fld>
            <a:endParaRPr lang="en-US"/>
          </a:p>
        </p:txBody>
      </p:sp>
      <p:sp>
        <p:nvSpPr>
          <p:cNvPr id="10" name="Rectangle 2"/>
          <p:cNvSpPr>
            <a:spLocks noGrp="1" noChangeArrowheads="1"/>
          </p:cNvSpPr>
          <p:nvPr>
            <p:ph type="title"/>
          </p:nvPr>
        </p:nvSpPr>
        <p:spPr>
          <a:xfrm>
            <a:off x="1981200" y="228600"/>
            <a:ext cx="6477000" cy="609600"/>
          </a:xfrm>
        </p:spPr>
        <p:txBody>
          <a:bodyPr/>
          <a:lstStyle/>
          <a:p>
            <a:pPr>
              <a:defRPr/>
            </a:pPr>
            <a:r>
              <a:rPr lang="en-US" sz="2000" b="1" dirty="0" smtClean="0">
                <a:solidFill>
                  <a:srgbClr val="FF0000"/>
                </a:solidFill>
                <a:latin typeface="Arial"/>
                <a:cs typeface="Arial"/>
              </a:rPr>
              <a:t>KẾ TOÁN HÀNG TỒN KHO</a:t>
            </a:r>
            <a:endParaRPr lang="en-US" sz="2200" b="1" dirty="0" smtClean="0">
              <a:solidFill>
                <a:srgbClr val="FFFF00"/>
              </a:solidFill>
              <a:latin typeface=".VnHelvetInsH" pitchFamily="34" charset="0"/>
            </a:endParaRPr>
          </a:p>
        </p:txBody>
      </p:sp>
      <p:sp>
        <p:nvSpPr>
          <p:cNvPr id="8"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1835696" y="228600"/>
            <a:ext cx="6622504" cy="457200"/>
          </a:xfrm>
        </p:spPr>
        <p:txBody>
          <a:bodyPr>
            <a:noAutofit/>
          </a:bodyPr>
          <a:lstStyle/>
          <a:p>
            <a:r>
              <a:rPr lang="en-US" sz="1800" dirty="0" smtClean="0">
                <a:latin typeface="Arial (Body)"/>
              </a:rPr>
              <a:t/>
            </a:r>
            <a:br>
              <a:rPr lang="en-US" sz="1800" dirty="0" smtClean="0">
                <a:latin typeface="Arial (Body)"/>
              </a:rPr>
            </a:br>
            <a:r>
              <a:rPr lang="vi-VN" sz="1800" b="1" dirty="0" smtClean="0">
                <a:solidFill>
                  <a:srgbClr val="FF0000"/>
                </a:solidFill>
                <a:latin typeface="Arial (Body)"/>
              </a:rPr>
              <a:t>TÀI SẢN CỐ ĐỊNH, BẤT ĐỘNG SẢN ĐẦU TƯ</a:t>
            </a:r>
            <a:r>
              <a:rPr lang="en-US" sz="1800" dirty="0" smtClean="0">
                <a:solidFill>
                  <a:srgbClr val="FF0000"/>
                </a:solidFill>
                <a:latin typeface="Arial (Body)"/>
              </a:rPr>
              <a:t/>
            </a:r>
            <a:br>
              <a:rPr lang="en-US" sz="1800" dirty="0" smtClean="0">
                <a:solidFill>
                  <a:srgbClr val="FF0000"/>
                </a:solidFill>
                <a:latin typeface="Arial (Body)"/>
              </a:rPr>
            </a:br>
            <a:r>
              <a:rPr lang="vi-VN" sz="1800" b="1" dirty="0" smtClean="0">
                <a:solidFill>
                  <a:srgbClr val="FF0000"/>
                </a:solidFill>
                <a:latin typeface="Arial (Body)"/>
              </a:rPr>
              <a:t>VÀ CHI PHÍ ĐẦU TƯ XÂY DỰNG CƠ BẢN DỞ DANG</a:t>
            </a:r>
            <a:endParaRPr lang="en-US" sz="1800" dirty="0">
              <a:solidFill>
                <a:srgbClr val="FF0000"/>
              </a:solidFill>
              <a:latin typeface="Arial (Body)"/>
            </a:endParaRPr>
          </a:p>
        </p:txBody>
      </p:sp>
      <p:sp>
        <p:nvSpPr>
          <p:cNvPr id="100355" name="Rectangle 3"/>
          <p:cNvSpPr>
            <a:spLocks noGrp="1" noChangeArrowheads="1"/>
          </p:cNvSpPr>
          <p:nvPr>
            <p:ph type="body" idx="1"/>
          </p:nvPr>
        </p:nvSpPr>
        <p:spPr>
          <a:xfrm>
            <a:off x="228600" y="838200"/>
            <a:ext cx="8763000" cy="5791200"/>
          </a:xfrm>
        </p:spPr>
        <p:txBody>
          <a:bodyPr>
            <a:normAutofit/>
          </a:bodyPr>
          <a:lstStyle/>
          <a:p>
            <a:pPr algn="ctr">
              <a:buNone/>
            </a:pPr>
            <a:endParaRPr lang="en-US" sz="2400" b="1" dirty="0" smtClean="0">
              <a:solidFill>
                <a:srgbClr val="FF0000"/>
              </a:solidFill>
              <a:latin typeface="Arial" charset="0"/>
              <a:cs typeface="Arial" charset="0"/>
            </a:endParaRPr>
          </a:p>
          <a:p>
            <a:pPr algn="ctr">
              <a:buNone/>
            </a:pPr>
            <a:r>
              <a:rPr lang="en-US" sz="2400" b="1" dirty="0" smtClean="0">
                <a:solidFill>
                  <a:srgbClr val="FF0000"/>
                </a:solidFill>
                <a:latin typeface="Arial" charset="0"/>
                <a:cs typeface="Arial" charset="0"/>
              </a:rPr>
              <a:t>Kế toán chi </a:t>
            </a:r>
            <a:r>
              <a:rPr lang="en-US" sz="2400" b="1" dirty="0" err="1" smtClean="0">
                <a:solidFill>
                  <a:srgbClr val="FF0000"/>
                </a:solidFill>
                <a:latin typeface="Arial" charset="0"/>
                <a:cs typeface="Arial" charset="0"/>
              </a:rPr>
              <a:t>phí</a:t>
            </a:r>
            <a:r>
              <a:rPr lang="en-US" sz="2400" b="1" dirty="0" smtClean="0">
                <a:solidFill>
                  <a:srgbClr val="FF0000"/>
                </a:solidFill>
                <a:latin typeface="Arial" charset="0"/>
                <a:cs typeface="Arial" charset="0"/>
              </a:rPr>
              <a:t> </a:t>
            </a:r>
            <a:r>
              <a:rPr lang="en-US" sz="2400" b="1" dirty="0" err="1" smtClean="0">
                <a:solidFill>
                  <a:srgbClr val="FF0000"/>
                </a:solidFill>
                <a:latin typeface="Arial" charset="0"/>
                <a:cs typeface="Arial" charset="0"/>
              </a:rPr>
              <a:t>đầu</a:t>
            </a:r>
            <a:r>
              <a:rPr lang="en-US" sz="2400" b="1" dirty="0" smtClean="0">
                <a:solidFill>
                  <a:srgbClr val="FF0000"/>
                </a:solidFill>
                <a:latin typeface="Arial" charset="0"/>
                <a:cs typeface="Arial" charset="0"/>
              </a:rPr>
              <a:t> </a:t>
            </a:r>
            <a:r>
              <a:rPr lang="en-US" sz="2400" b="1" dirty="0" err="1" smtClean="0">
                <a:solidFill>
                  <a:srgbClr val="FF0000"/>
                </a:solidFill>
                <a:latin typeface="Arial" charset="0"/>
                <a:cs typeface="Arial" charset="0"/>
              </a:rPr>
              <a:t>tư</a:t>
            </a:r>
            <a:r>
              <a:rPr lang="en-US" sz="2400" b="1" dirty="0" smtClean="0">
                <a:solidFill>
                  <a:srgbClr val="FF0000"/>
                </a:solidFill>
                <a:latin typeface="Arial" charset="0"/>
                <a:cs typeface="Arial" charset="0"/>
              </a:rPr>
              <a:t> XDCB</a:t>
            </a:r>
          </a:p>
          <a:p>
            <a:pPr algn="ctr">
              <a:buNone/>
            </a:pPr>
            <a:endParaRPr lang="en-US" sz="2000" b="1" dirty="0" smtClean="0">
              <a:latin typeface="Arial" charset="0"/>
              <a:cs typeface="Arial" charset="0"/>
            </a:endParaRPr>
          </a:p>
          <a:p>
            <a:pPr algn="just">
              <a:buNone/>
            </a:pPr>
            <a:r>
              <a:rPr lang="vi-VN" sz="2000" b="1" dirty="0" smtClean="0">
                <a:latin typeface="Arial" charset="0"/>
                <a:cs typeface="Arial" charset="0"/>
              </a:rPr>
              <a:t>1. Nguyên tắc kế toán</a:t>
            </a:r>
            <a:endParaRPr lang="en-US" sz="2000" b="1" dirty="0" smtClean="0">
              <a:latin typeface="Arial" charset="0"/>
              <a:cs typeface="Arial" charset="0"/>
            </a:endParaRPr>
          </a:p>
          <a:p>
            <a:pPr algn="just"/>
            <a:endParaRPr lang="vi-VN" sz="800" dirty="0" smtClean="0">
              <a:latin typeface="Arial" charset="0"/>
              <a:cs typeface="Arial" charset="0"/>
            </a:endParaRPr>
          </a:p>
          <a:p>
            <a:pPr algn="just">
              <a:buNone/>
            </a:pPr>
            <a:r>
              <a:rPr lang="en-US" sz="2000" dirty="0" smtClean="0">
                <a:latin typeface="Arial" charset="0"/>
                <a:cs typeface="Arial" charset="0"/>
              </a:rPr>
              <a:t>(1</a:t>
            </a:r>
            <a:r>
              <a:rPr lang="vi-VN" sz="2000" dirty="0" smtClean="0">
                <a:latin typeface="Arial" charset="0"/>
                <a:cs typeface="Arial" charset="0"/>
              </a:rPr>
              <a:t>) </a:t>
            </a:r>
            <a:r>
              <a:rPr lang="en-US" sz="2000" dirty="0" smtClean="0">
                <a:latin typeface="Arial" charset="0"/>
                <a:cs typeface="Arial" charset="0"/>
              </a:rPr>
              <a:t>TK 241 c</a:t>
            </a:r>
            <a:r>
              <a:rPr lang="vi-VN" sz="2000" dirty="0" smtClean="0">
                <a:latin typeface="Arial" charset="0"/>
                <a:cs typeface="Arial" charset="0"/>
              </a:rPr>
              <a:t>hỉ dùng ở đơn vị không thành lập </a:t>
            </a:r>
            <a:r>
              <a:rPr lang="en-US" sz="2000" dirty="0" smtClean="0">
                <a:latin typeface="Arial" charset="0"/>
                <a:cs typeface="Arial" charset="0"/>
              </a:rPr>
              <a:t>BQLDA, </a:t>
            </a:r>
            <a:r>
              <a:rPr lang="vi-VN" sz="2000" dirty="0" smtClean="0">
                <a:latin typeface="Arial" charset="0"/>
                <a:cs typeface="Arial" charset="0"/>
              </a:rPr>
              <a:t>được </a:t>
            </a:r>
            <a:r>
              <a:rPr lang="en-US" sz="2000" dirty="0" smtClean="0">
                <a:latin typeface="Arial" charset="0"/>
                <a:cs typeface="Arial" charset="0"/>
              </a:rPr>
              <a:t>c</a:t>
            </a:r>
            <a:r>
              <a:rPr lang="vi-VN" sz="2000" dirty="0" smtClean="0">
                <a:latin typeface="Arial" charset="0"/>
                <a:cs typeface="Arial" charset="0"/>
              </a:rPr>
              <a:t>hi tiết theo từng công trình, hạng mục công trình và ở mỗi hạng mục công trình phải hạch toán chi tiết từng nội dung chi phí đầu tư XDCB và được theo dõi lũy kế kể từ khi khởi công đến khi công trình, hạng mục công trình hoàn thành bàn giao đưa vào sử dụng.</a:t>
            </a:r>
            <a:r>
              <a:rPr lang="en-US" sz="2000" dirty="0" smtClean="0">
                <a:latin typeface="Arial" charset="0"/>
                <a:cs typeface="Arial" charset="0"/>
              </a:rPr>
              <a:t> </a:t>
            </a:r>
            <a:r>
              <a:rPr lang="vi-VN" sz="2000" dirty="0" smtClean="0">
                <a:latin typeface="Arial" charset="0"/>
                <a:cs typeface="Arial" charset="0"/>
              </a:rPr>
              <a:t>Các đơn vị có thành lập </a:t>
            </a:r>
            <a:r>
              <a:rPr lang="en-US" sz="2000" dirty="0" smtClean="0">
                <a:latin typeface="Arial" charset="0"/>
                <a:cs typeface="Arial" charset="0"/>
              </a:rPr>
              <a:t>BQLDA</a:t>
            </a:r>
            <a:r>
              <a:rPr lang="vi-VN" sz="2000" dirty="0" smtClean="0">
                <a:latin typeface="Arial" charset="0"/>
                <a:cs typeface="Arial" charset="0"/>
              </a:rPr>
              <a:t> và tổ chức bộ máy kế toán riêng thì thực hiện theo quy định của Thông tư số</a:t>
            </a:r>
            <a:r>
              <a:rPr lang="en-US" sz="2000" dirty="0" smtClean="0">
                <a:latin typeface="Arial" charset="0"/>
                <a:cs typeface="Arial" charset="0"/>
              </a:rPr>
              <a:t> 195/2012/TT-BTC</a:t>
            </a:r>
            <a:r>
              <a:rPr lang="vi-VN" sz="2000" dirty="0" smtClean="0">
                <a:latin typeface="Arial" charset="0"/>
                <a:cs typeface="Arial" charset="0"/>
              </a:rPr>
              <a:t> Chế độ kế toán đơn vị chủ đầu tư.</a:t>
            </a:r>
            <a:r>
              <a:rPr lang="en-US" sz="2000" dirty="0" smtClean="0">
                <a:latin typeface="Arial" charset="0"/>
                <a:cs typeface="Arial" charset="0"/>
              </a:rPr>
              <a:t> </a:t>
            </a:r>
            <a:endParaRPr lang="vi-VN" sz="2000" dirty="0" smtClean="0">
              <a:latin typeface="Arial" charset="0"/>
              <a:cs typeface="Arial" charset="0"/>
            </a:endParaRPr>
          </a:p>
          <a:p>
            <a:pPr algn="just"/>
            <a:endParaRPr lang="vi-VN" sz="800" dirty="0" smtClean="0">
              <a:latin typeface="Arial" charset="0"/>
              <a:cs typeface="Arial" charset="0"/>
            </a:endParaRPr>
          </a:p>
          <a:p>
            <a:pPr algn="just">
              <a:buNone/>
            </a:pPr>
            <a:r>
              <a:rPr lang="en-US" sz="2000" dirty="0" smtClean="0">
                <a:latin typeface="Arial" charset="0"/>
                <a:cs typeface="Arial" charset="0"/>
              </a:rPr>
              <a:t>(2</a:t>
            </a:r>
            <a:r>
              <a:rPr lang="vi-VN" sz="2000" dirty="0" smtClean="0">
                <a:latin typeface="Arial" charset="0"/>
                <a:cs typeface="Arial" charset="0"/>
              </a:rPr>
              <a:t>) Chi phí thực hiện các dự án đầu tư XDCB là toàn bộ chi phí cần thiết để xây dựng mới hoặc sửa chữa, cải tạo, mở rộng hay trang bị lại kỹ thuật công trình</a:t>
            </a:r>
            <a:r>
              <a:rPr lang="en-US" sz="2000" dirty="0" smtClean="0">
                <a:latin typeface="Arial" charset="0"/>
                <a:cs typeface="Arial" charset="0"/>
              </a:rPr>
              <a:t>,</a:t>
            </a:r>
            <a:r>
              <a:rPr lang="vi-VN" sz="2000" dirty="0" smtClean="0">
                <a:latin typeface="Arial" charset="0"/>
                <a:cs typeface="Arial" charset="0"/>
              </a:rPr>
              <a:t> được xác định trên cơ sở khối lượng công việc, hệ thống định mức, chỉ tiêu kinh tế - kỹ thuật và các chế độ chính sách của Nhà nước, và được thực hiện theo quy chế về quản lý đầu tư XDCB. </a:t>
            </a:r>
            <a:endParaRPr lang="en-US" sz="2000" dirty="0" smtClean="0">
              <a:latin typeface="Arial" charset="0"/>
              <a:cs typeface="Arial" charset="0"/>
            </a:endParaRPr>
          </a:p>
        </p:txBody>
      </p:sp>
      <p:sp>
        <p:nvSpPr>
          <p:cNvPr id="100356" name="Line 4"/>
          <p:cNvSpPr>
            <a:spLocks noChangeShapeType="1"/>
          </p:cNvSpPr>
          <p:nvPr/>
        </p:nvSpPr>
        <p:spPr bwMode="auto">
          <a:xfrm>
            <a:off x="2051720" y="908720"/>
            <a:ext cx="6553200" cy="0"/>
          </a:xfrm>
          <a:prstGeom prst="line">
            <a:avLst/>
          </a:prstGeom>
          <a:noFill/>
          <a:ln w="9525">
            <a:solidFill>
              <a:schemeClr val="tx1"/>
            </a:solidFill>
            <a:round/>
            <a:headEnd/>
            <a:tailEnd/>
          </a:ln>
        </p:spPr>
        <p:txBody>
          <a:bodyPr wrap="none"/>
          <a:lstStyle/>
          <a:p>
            <a:endParaRPr lang="en-US"/>
          </a:p>
        </p:txBody>
      </p:sp>
      <p:pic>
        <p:nvPicPr>
          <p:cNvPr id="100358"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7"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2209800" y="228600"/>
            <a:ext cx="6248400" cy="457200"/>
          </a:xfrm>
        </p:spPr>
        <p:txBody>
          <a:bodyPr/>
          <a:lstStyle/>
          <a:p>
            <a:pPr eaLnBrk="1" hangingPunct="1">
              <a:defRPr/>
            </a:pPr>
            <a:r>
              <a:rPr lang="en-US" sz="1600" b="1" dirty="0" smtClean="0">
                <a:solidFill>
                  <a:srgbClr val="FF0000"/>
                </a:solidFill>
                <a:latin typeface="Arial" charset="0"/>
              </a:rPr>
              <a:t>KẾ TOÁN CHI PHÍ ĐẦU TƯ XDCB</a:t>
            </a:r>
            <a:endParaRPr lang="en-US" sz="2000" b="1" i="1" dirty="0" smtClean="0">
              <a:solidFill>
                <a:srgbClr val="FF0000"/>
              </a:solidFill>
              <a:latin typeface="Times New Roman" pitchFamily="18" charset="0"/>
            </a:endParaRPr>
          </a:p>
        </p:txBody>
      </p:sp>
      <p:sp>
        <p:nvSpPr>
          <p:cNvPr id="101379" name="Rectangle 3"/>
          <p:cNvSpPr>
            <a:spLocks noGrp="1" noChangeArrowheads="1"/>
          </p:cNvSpPr>
          <p:nvPr>
            <p:ph type="body" idx="1"/>
          </p:nvPr>
        </p:nvSpPr>
        <p:spPr>
          <a:xfrm>
            <a:off x="228600" y="838200"/>
            <a:ext cx="8763000" cy="6335216"/>
          </a:xfrm>
        </p:spPr>
        <p:txBody>
          <a:bodyPr>
            <a:normAutofit fontScale="55000" lnSpcReduction="20000"/>
          </a:bodyPr>
          <a:lstStyle/>
          <a:p>
            <a:pPr algn="just"/>
            <a:endParaRPr lang="en-US" sz="2800" b="1" i="1" dirty="0" smtClean="0">
              <a:latin typeface="Arial" charset="0"/>
              <a:cs typeface="Arial" charset="0"/>
            </a:endParaRPr>
          </a:p>
          <a:p>
            <a:pPr algn="just">
              <a:buNone/>
            </a:pPr>
            <a:endParaRPr lang="en-US" dirty="0" smtClean="0">
              <a:latin typeface="Arial" charset="0"/>
              <a:cs typeface="Arial" charset="0"/>
            </a:endParaRPr>
          </a:p>
          <a:p>
            <a:pPr algn="just">
              <a:lnSpc>
                <a:spcPct val="170000"/>
              </a:lnSpc>
              <a:buNone/>
            </a:pPr>
            <a:r>
              <a:rPr lang="en-US" dirty="0" smtClean="0">
                <a:latin typeface="Arial (Body)"/>
              </a:rPr>
              <a:t>3. </a:t>
            </a:r>
            <a:r>
              <a:rPr lang="x-none" smtClean="0">
                <a:latin typeface="Arial (Body)"/>
              </a:rPr>
              <a:t>Chỉ những chi phí liên quan trực tiếp đến hoạt động đầu tư XDCB (là những chi phí cần thiết và không thể tránh được</a:t>
            </a:r>
            <a:r>
              <a:rPr lang="en-US" dirty="0" smtClean="0">
                <a:latin typeface="Arial (Body)"/>
              </a:rPr>
              <a:t>,)</a:t>
            </a:r>
            <a:r>
              <a:rPr lang="x-none" smtClean="0">
                <a:latin typeface="Arial (Body)"/>
              </a:rPr>
              <a:t> và quá trình đầu tư xây dựng tài sản dở dang không bị gián đoạn một cách bất thường do chậm triển khai hoặc chậm tiến độ,… </a:t>
            </a:r>
            <a:r>
              <a:rPr lang="en-US" dirty="0" smtClean="0">
                <a:latin typeface="Arial (Body)"/>
              </a:rPr>
              <a:t>thi </a:t>
            </a:r>
            <a:r>
              <a:rPr lang="x-none" smtClean="0">
                <a:latin typeface="Arial (Body)"/>
              </a:rPr>
              <a:t>mới được vốn hóa vào giá trị của TSCĐ, BĐSĐT.</a:t>
            </a:r>
            <a:endParaRPr lang="en-US" dirty="0" smtClean="0">
              <a:latin typeface="Arial" charset="0"/>
              <a:cs typeface="Arial" charset="0"/>
            </a:endParaRPr>
          </a:p>
          <a:p>
            <a:pPr algn="just">
              <a:lnSpc>
                <a:spcPct val="170000"/>
              </a:lnSpc>
              <a:buNone/>
            </a:pPr>
            <a:r>
              <a:rPr lang="en-US" dirty="0" smtClean="0">
                <a:latin typeface="Arial" charset="0"/>
                <a:cs typeface="Arial" charset="0"/>
              </a:rPr>
              <a:t>4</a:t>
            </a:r>
            <a:r>
              <a:rPr lang="vi-VN" dirty="0" smtClean="0">
                <a:latin typeface="Arial" charset="0"/>
                <a:cs typeface="Arial" charset="0"/>
              </a:rPr>
              <a:t>) Khi đầu tư XDCB các chi phí xây lắp, chi phí thiết bị thường tính trực tiếp cho từng công trình; </a:t>
            </a:r>
            <a:r>
              <a:rPr lang="en-US" dirty="0" err="1" smtClean="0">
                <a:latin typeface="Arial" charset="0"/>
                <a:cs typeface="Arial" charset="0"/>
              </a:rPr>
              <a:t>Nếu</a:t>
            </a:r>
            <a:r>
              <a:rPr lang="vi-VN" dirty="0" smtClean="0">
                <a:latin typeface="Arial" charset="0"/>
                <a:cs typeface="Arial" charset="0"/>
              </a:rPr>
              <a:t> chi phí </a:t>
            </a:r>
            <a:r>
              <a:rPr lang="en-US" dirty="0" smtClean="0">
                <a:latin typeface="Arial" charset="0"/>
                <a:cs typeface="Arial" charset="0"/>
              </a:rPr>
              <a:t>QLDA </a:t>
            </a:r>
            <a:r>
              <a:rPr lang="vi-VN" dirty="0" smtClean="0">
                <a:latin typeface="Arial" charset="0"/>
                <a:cs typeface="Arial" charset="0"/>
              </a:rPr>
              <a:t>và chi phí khác có liên quan đến nhiều công trình mà không tính trực tiếp được cho từng công trình thì đơn vị được quyền phân bổ theo những tiêu thức phù hợp nhất với từng công trình.</a:t>
            </a:r>
            <a:endParaRPr lang="en-US" dirty="0" smtClean="0">
              <a:latin typeface="Arial" charset="0"/>
              <a:cs typeface="Arial" charset="0"/>
            </a:endParaRPr>
          </a:p>
          <a:p>
            <a:pPr algn="just">
              <a:lnSpc>
                <a:spcPct val="170000"/>
              </a:lnSpc>
              <a:buNone/>
            </a:pPr>
            <a:r>
              <a:rPr lang="en-US" dirty="0" smtClean="0">
                <a:latin typeface="Arial" charset="0"/>
                <a:cs typeface="Arial" charset="0"/>
              </a:rPr>
              <a:t>5</a:t>
            </a:r>
            <a:r>
              <a:rPr lang="vi-VN" dirty="0" smtClean="0">
                <a:latin typeface="Arial" charset="0"/>
                <a:cs typeface="Arial" charset="0"/>
              </a:rPr>
              <a:t>) </a:t>
            </a:r>
            <a:r>
              <a:rPr lang="en-US" dirty="0" err="1" smtClean="0">
                <a:latin typeface="Arial" charset="0"/>
                <a:cs typeface="Arial" charset="0"/>
              </a:rPr>
              <a:t>Việc</a:t>
            </a:r>
            <a:r>
              <a:rPr lang="en-US" dirty="0" smtClean="0">
                <a:latin typeface="Arial" charset="0"/>
                <a:cs typeface="Arial" charset="0"/>
              </a:rPr>
              <a:t> </a:t>
            </a:r>
            <a:r>
              <a:rPr lang="en-US" dirty="0" err="1" smtClean="0">
                <a:latin typeface="Arial" charset="0"/>
                <a:cs typeface="Arial" charset="0"/>
              </a:rPr>
              <a:t>vốn</a:t>
            </a:r>
            <a:r>
              <a:rPr lang="en-US" dirty="0" smtClean="0">
                <a:latin typeface="Arial" charset="0"/>
                <a:cs typeface="Arial" charset="0"/>
              </a:rPr>
              <a:t> </a:t>
            </a:r>
            <a:r>
              <a:rPr lang="en-US" dirty="0" err="1" smtClean="0">
                <a:latin typeface="Arial" charset="0"/>
                <a:cs typeface="Arial" charset="0"/>
              </a:rPr>
              <a:t>hóa</a:t>
            </a:r>
            <a:r>
              <a:rPr lang="en-US" dirty="0" smtClean="0">
                <a:latin typeface="Arial" charset="0"/>
                <a:cs typeface="Arial" charset="0"/>
              </a:rPr>
              <a:t> </a:t>
            </a:r>
            <a:r>
              <a:rPr lang="en-US" dirty="0" err="1" smtClean="0">
                <a:latin typeface="Arial" charset="0"/>
                <a:cs typeface="Arial" charset="0"/>
              </a:rPr>
              <a:t>lãi</a:t>
            </a:r>
            <a:r>
              <a:rPr lang="en-US" dirty="0" smtClean="0">
                <a:latin typeface="Arial" charset="0"/>
                <a:cs typeface="Arial" charset="0"/>
              </a:rPr>
              <a:t> </a:t>
            </a:r>
            <a:r>
              <a:rPr lang="en-US" dirty="0" err="1" smtClean="0">
                <a:latin typeface="Arial" charset="0"/>
                <a:cs typeface="Arial" charset="0"/>
              </a:rPr>
              <a:t>vay</a:t>
            </a:r>
            <a:r>
              <a:rPr lang="en-US" dirty="0" smtClean="0">
                <a:latin typeface="Arial" charset="0"/>
                <a:cs typeface="Arial" charset="0"/>
              </a:rPr>
              <a:t> </a:t>
            </a:r>
            <a:r>
              <a:rPr lang="en-US" dirty="0" err="1" smtClean="0">
                <a:latin typeface="Arial" charset="0"/>
                <a:cs typeface="Arial" charset="0"/>
              </a:rPr>
              <a:t>vào</a:t>
            </a:r>
            <a:r>
              <a:rPr lang="en-US" dirty="0" smtClean="0">
                <a:latin typeface="Arial" charset="0"/>
                <a:cs typeface="Arial" charset="0"/>
              </a:rPr>
              <a:t> </a:t>
            </a:r>
            <a:r>
              <a:rPr lang="en-US" dirty="0" err="1" smtClean="0">
                <a:latin typeface="Arial" charset="0"/>
                <a:cs typeface="Arial" charset="0"/>
              </a:rPr>
              <a:t>giá</a:t>
            </a:r>
            <a:r>
              <a:rPr lang="en-US" dirty="0" smtClean="0">
                <a:latin typeface="Arial" charset="0"/>
                <a:cs typeface="Arial" charset="0"/>
              </a:rPr>
              <a:t> </a:t>
            </a:r>
            <a:r>
              <a:rPr lang="en-US" dirty="0" err="1" smtClean="0">
                <a:latin typeface="Arial" charset="0"/>
                <a:cs typeface="Arial" charset="0"/>
              </a:rPr>
              <a:t>trị</a:t>
            </a:r>
            <a:r>
              <a:rPr lang="en-US" dirty="0" smtClean="0">
                <a:latin typeface="Arial" charset="0"/>
                <a:cs typeface="Arial" charset="0"/>
              </a:rPr>
              <a:t> </a:t>
            </a:r>
            <a:r>
              <a:rPr lang="en-US" dirty="0" err="1" smtClean="0">
                <a:latin typeface="Arial" charset="0"/>
                <a:cs typeface="Arial" charset="0"/>
              </a:rPr>
              <a:t>công</a:t>
            </a:r>
            <a:r>
              <a:rPr lang="en-US" dirty="0" smtClean="0">
                <a:latin typeface="Arial" charset="0"/>
                <a:cs typeface="Arial" charset="0"/>
              </a:rPr>
              <a:t> </a:t>
            </a:r>
            <a:r>
              <a:rPr lang="en-US" dirty="0" err="1" smtClean="0">
                <a:latin typeface="Arial" charset="0"/>
                <a:cs typeface="Arial" charset="0"/>
              </a:rPr>
              <a:t>trình</a:t>
            </a:r>
            <a:r>
              <a:rPr lang="en-US" dirty="0" smtClean="0">
                <a:latin typeface="Arial" charset="0"/>
                <a:cs typeface="Arial" charset="0"/>
              </a:rPr>
              <a:t> </a:t>
            </a:r>
            <a:r>
              <a:rPr lang="en-US" dirty="0" err="1" smtClean="0">
                <a:latin typeface="Arial" charset="0"/>
                <a:cs typeface="Arial" charset="0"/>
              </a:rPr>
              <a:t>chỉ</a:t>
            </a:r>
            <a:r>
              <a:rPr lang="en-US" dirty="0" smtClean="0">
                <a:latin typeface="Arial" charset="0"/>
                <a:cs typeface="Arial" charset="0"/>
              </a:rPr>
              <a:t> </a:t>
            </a:r>
            <a:r>
              <a:rPr lang="en-US" dirty="0" err="1" smtClean="0">
                <a:latin typeface="Arial" charset="0"/>
                <a:cs typeface="Arial" charset="0"/>
              </a:rPr>
              <a:t>áp</a:t>
            </a:r>
            <a:r>
              <a:rPr lang="en-US" dirty="0" smtClean="0">
                <a:latin typeface="Arial" charset="0"/>
                <a:cs typeface="Arial" charset="0"/>
              </a:rPr>
              <a:t> </a:t>
            </a:r>
            <a:r>
              <a:rPr lang="en-US" dirty="0" err="1" smtClean="0">
                <a:latin typeface="Arial" charset="0"/>
                <a:cs typeface="Arial" charset="0"/>
              </a:rPr>
              <a:t>dụng</a:t>
            </a:r>
            <a:r>
              <a:rPr lang="en-US" dirty="0" smtClean="0">
                <a:latin typeface="Arial" charset="0"/>
                <a:cs typeface="Arial" charset="0"/>
              </a:rPr>
              <a:t> </a:t>
            </a:r>
            <a:r>
              <a:rPr lang="en-US" dirty="0" err="1" smtClean="0">
                <a:latin typeface="Arial" charset="0"/>
                <a:cs typeface="Arial" charset="0"/>
              </a:rPr>
              <a:t>khi</a:t>
            </a:r>
            <a:r>
              <a:rPr lang="en-US" dirty="0" smtClean="0">
                <a:latin typeface="Arial" charset="0"/>
                <a:cs typeface="Arial" charset="0"/>
              </a:rPr>
              <a:t> </a:t>
            </a:r>
            <a:r>
              <a:rPr lang="en-US" dirty="0" err="1" smtClean="0">
                <a:latin typeface="Arial" charset="0"/>
                <a:cs typeface="Arial" charset="0"/>
              </a:rPr>
              <a:t>công</a:t>
            </a:r>
            <a:r>
              <a:rPr lang="en-US" dirty="0" smtClean="0">
                <a:latin typeface="Arial" charset="0"/>
                <a:cs typeface="Arial" charset="0"/>
              </a:rPr>
              <a:t> </a:t>
            </a:r>
            <a:r>
              <a:rPr lang="en-US" dirty="0" err="1" smtClean="0">
                <a:latin typeface="Arial" charset="0"/>
                <a:cs typeface="Arial" charset="0"/>
              </a:rPr>
              <a:t>trình</a:t>
            </a:r>
            <a:r>
              <a:rPr lang="en-US" dirty="0" smtClean="0">
                <a:latin typeface="Arial" charset="0"/>
                <a:cs typeface="Arial" charset="0"/>
              </a:rPr>
              <a:t> </a:t>
            </a:r>
            <a:r>
              <a:rPr lang="en-US" dirty="0" err="1" smtClean="0">
                <a:latin typeface="Arial" charset="0"/>
                <a:cs typeface="Arial" charset="0"/>
              </a:rPr>
              <a:t>chưa</a:t>
            </a:r>
            <a:r>
              <a:rPr lang="en-US" dirty="0" smtClean="0">
                <a:latin typeface="Arial" charset="0"/>
                <a:cs typeface="Arial" charset="0"/>
              </a:rPr>
              <a:t> </a:t>
            </a:r>
            <a:r>
              <a:rPr lang="en-US" dirty="0" err="1" smtClean="0">
                <a:latin typeface="Arial" charset="0"/>
                <a:cs typeface="Arial" charset="0"/>
              </a:rPr>
              <a:t>hoàn</a:t>
            </a:r>
            <a:r>
              <a:rPr lang="en-US" dirty="0" smtClean="0">
                <a:latin typeface="Arial" charset="0"/>
                <a:cs typeface="Arial" charset="0"/>
              </a:rPr>
              <a:t> </a:t>
            </a:r>
            <a:r>
              <a:rPr lang="en-US" dirty="0" err="1" smtClean="0">
                <a:latin typeface="Arial" charset="0"/>
                <a:cs typeface="Arial" charset="0"/>
              </a:rPr>
              <a:t>thành</a:t>
            </a:r>
            <a:r>
              <a:rPr lang="en-US" dirty="0" smtClean="0">
                <a:latin typeface="Arial" charset="0"/>
                <a:cs typeface="Arial" charset="0"/>
              </a:rPr>
              <a:t> và </a:t>
            </a:r>
            <a:r>
              <a:rPr lang="en-US" dirty="0" err="1" smtClean="0">
                <a:latin typeface="Arial" charset="0"/>
                <a:cs typeface="Arial" charset="0"/>
              </a:rPr>
              <a:t>sẵn</a:t>
            </a:r>
            <a:r>
              <a:rPr lang="en-US" dirty="0" smtClean="0">
                <a:latin typeface="Arial" charset="0"/>
                <a:cs typeface="Arial" charset="0"/>
              </a:rPr>
              <a:t> </a:t>
            </a:r>
            <a:r>
              <a:rPr lang="en-US" dirty="0" err="1" smtClean="0">
                <a:latin typeface="Arial" charset="0"/>
                <a:cs typeface="Arial" charset="0"/>
              </a:rPr>
              <a:t>sàng</a:t>
            </a:r>
            <a:r>
              <a:rPr lang="en-US" dirty="0" smtClean="0">
                <a:latin typeface="Arial" charset="0"/>
                <a:cs typeface="Arial" charset="0"/>
              </a:rPr>
              <a:t> </a:t>
            </a:r>
            <a:r>
              <a:rPr lang="en-US" dirty="0" err="1" smtClean="0">
                <a:latin typeface="Arial" charset="0"/>
                <a:cs typeface="Arial" charset="0"/>
              </a:rPr>
              <a:t>sử</a:t>
            </a:r>
            <a:r>
              <a:rPr lang="en-US" dirty="0" smtClean="0">
                <a:latin typeface="Arial" charset="0"/>
                <a:cs typeface="Arial" charset="0"/>
              </a:rPr>
              <a:t> </a:t>
            </a:r>
            <a:r>
              <a:rPr lang="en-US" dirty="0" err="1" smtClean="0">
                <a:latin typeface="Arial" charset="0"/>
                <a:cs typeface="Arial" charset="0"/>
              </a:rPr>
              <a:t>dụng</a:t>
            </a:r>
            <a:r>
              <a:rPr lang="en-US" dirty="0" smtClean="0">
                <a:latin typeface="Arial" charset="0"/>
                <a:cs typeface="Arial" charset="0"/>
              </a:rPr>
              <a:t> và </a:t>
            </a:r>
            <a:r>
              <a:rPr lang="en-US" dirty="0" err="1" smtClean="0">
                <a:latin typeface="Arial" charset="0"/>
                <a:cs typeface="Arial" charset="0"/>
              </a:rPr>
              <a:t>thực</a:t>
            </a:r>
            <a:r>
              <a:rPr lang="en-US" dirty="0" smtClean="0">
                <a:latin typeface="Arial" charset="0"/>
                <a:cs typeface="Arial" charset="0"/>
              </a:rPr>
              <a:t> </a:t>
            </a:r>
            <a:r>
              <a:rPr lang="en-US" dirty="0" err="1" smtClean="0">
                <a:latin typeface="Arial" charset="0"/>
                <a:cs typeface="Arial" charset="0"/>
              </a:rPr>
              <a:t>hiện</a:t>
            </a:r>
            <a:r>
              <a:rPr lang="en-US" dirty="0" smtClean="0">
                <a:latin typeface="Arial" charset="0"/>
                <a:cs typeface="Arial" charset="0"/>
              </a:rPr>
              <a:t> </a:t>
            </a:r>
            <a:r>
              <a:rPr lang="en-US" dirty="0" err="1" smtClean="0">
                <a:latin typeface="Arial" charset="0"/>
                <a:cs typeface="Arial" charset="0"/>
              </a:rPr>
              <a:t>theo</a:t>
            </a:r>
            <a:r>
              <a:rPr lang="en-US" dirty="0" smtClean="0">
                <a:latin typeface="Arial" charset="0"/>
                <a:cs typeface="Arial" charset="0"/>
              </a:rPr>
              <a:t> </a:t>
            </a:r>
            <a:r>
              <a:rPr lang="en-US" dirty="0" err="1" smtClean="0">
                <a:latin typeface="Arial" charset="0"/>
                <a:cs typeface="Arial" charset="0"/>
              </a:rPr>
              <a:t>quy</a:t>
            </a:r>
            <a:r>
              <a:rPr lang="en-US" dirty="0" smtClean="0">
                <a:latin typeface="Arial" charset="0"/>
                <a:cs typeface="Arial" charset="0"/>
              </a:rPr>
              <a:t> </a:t>
            </a:r>
            <a:r>
              <a:rPr lang="en-US" dirty="0" err="1" smtClean="0">
                <a:latin typeface="Arial" charset="0"/>
                <a:cs typeface="Arial" charset="0"/>
              </a:rPr>
              <a:t>định</a:t>
            </a:r>
            <a:r>
              <a:rPr lang="en-US" dirty="0" smtClean="0">
                <a:latin typeface="Arial" charset="0"/>
                <a:cs typeface="Arial" charset="0"/>
              </a:rPr>
              <a:t> </a:t>
            </a:r>
            <a:r>
              <a:rPr lang="en-US" dirty="0" err="1" smtClean="0">
                <a:latin typeface="Arial" charset="0"/>
                <a:cs typeface="Arial" charset="0"/>
              </a:rPr>
              <a:t>của</a:t>
            </a:r>
            <a:r>
              <a:rPr lang="en-US" dirty="0" smtClean="0">
                <a:latin typeface="Arial" charset="0"/>
                <a:cs typeface="Arial" charset="0"/>
              </a:rPr>
              <a:t> VAS 16.</a:t>
            </a:r>
          </a:p>
          <a:p>
            <a:pPr algn="just">
              <a:lnSpc>
                <a:spcPct val="170000"/>
              </a:lnSpc>
              <a:buNone/>
            </a:pPr>
            <a:r>
              <a:rPr lang="en-US" dirty="0" smtClean="0">
                <a:latin typeface="Arial" charset="0"/>
                <a:cs typeface="Arial" charset="0"/>
              </a:rPr>
              <a:t>6) </a:t>
            </a:r>
            <a:r>
              <a:rPr lang="en-US" dirty="0" err="1" smtClean="0">
                <a:latin typeface="Arial" charset="0"/>
                <a:cs typeface="Arial" charset="0"/>
              </a:rPr>
              <a:t>Số</a:t>
            </a:r>
            <a:r>
              <a:rPr lang="en-US" dirty="0" smtClean="0">
                <a:latin typeface="Arial" charset="0"/>
                <a:cs typeface="Arial" charset="0"/>
              </a:rPr>
              <a:t> thu </a:t>
            </a:r>
            <a:r>
              <a:rPr lang="en-US" dirty="0" err="1" smtClean="0">
                <a:latin typeface="Arial" charset="0"/>
                <a:cs typeface="Arial" charset="0"/>
              </a:rPr>
              <a:t>từ</a:t>
            </a:r>
            <a:r>
              <a:rPr lang="en-US" dirty="0" smtClean="0">
                <a:latin typeface="Arial" charset="0"/>
                <a:cs typeface="Arial" charset="0"/>
              </a:rPr>
              <a:t> </a:t>
            </a:r>
            <a:r>
              <a:rPr lang="en-US" dirty="0" err="1" smtClean="0">
                <a:latin typeface="Arial" charset="0"/>
                <a:cs typeface="Arial" charset="0"/>
              </a:rPr>
              <a:t>việc</a:t>
            </a:r>
            <a:r>
              <a:rPr lang="en-US" dirty="0" smtClean="0">
                <a:latin typeface="Arial" charset="0"/>
                <a:cs typeface="Arial" charset="0"/>
              </a:rPr>
              <a:t> </a:t>
            </a:r>
            <a:r>
              <a:rPr lang="en-US" dirty="0" err="1" smtClean="0">
                <a:latin typeface="Arial" charset="0"/>
                <a:cs typeface="Arial" charset="0"/>
              </a:rPr>
              <a:t>bán</a:t>
            </a:r>
            <a:r>
              <a:rPr lang="en-US" dirty="0" smtClean="0">
                <a:latin typeface="Arial" charset="0"/>
                <a:cs typeface="Arial" charset="0"/>
              </a:rPr>
              <a:t> </a:t>
            </a:r>
            <a:r>
              <a:rPr lang="en-US" dirty="0" err="1" smtClean="0">
                <a:latin typeface="Arial" charset="0"/>
                <a:cs typeface="Arial" charset="0"/>
              </a:rPr>
              <a:t>sản</a:t>
            </a:r>
            <a:r>
              <a:rPr lang="en-US" dirty="0" smtClean="0">
                <a:latin typeface="Arial" charset="0"/>
                <a:cs typeface="Arial" charset="0"/>
              </a:rPr>
              <a:t> </a:t>
            </a:r>
            <a:r>
              <a:rPr lang="en-US" dirty="0" err="1" smtClean="0">
                <a:latin typeface="Arial" charset="0"/>
                <a:cs typeface="Arial" charset="0"/>
              </a:rPr>
              <a:t>phẩm</a:t>
            </a:r>
            <a:r>
              <a:rPr lang="en-US" dirty="0" smtClean="0">
                <a:latin typeface="Arial" charset="0"/>
                <a:cs typeface="Arial" charset="0"/>
              </a:rPr>
              <a:t> </a:t>
            </a:r>
            <a:r>
              <a:rPr lang="en-US" dirty="0" err="1" smtClean="0">
                <a:latin typeface="Arial" charset="0"/>
                <a:cs typeface="Arial" charset="0"/>
              </a:rPr>
              <a:t>sản</a:t>
            </a:r>
            <a:r>
              <a:rPr lang="en-US" dirty="0" smtClean="0">
                <a:latin typeface="Arial" charset="0"/>
                <a:cs typeface="Arial" charset="0"/>
              </a:rPr>
              <a:t> </a:t>
            </a:r>
            <a:r>
              <a:rPr lang="en-US" dirty="0" err="1" smtClean="0">
                <a:latin typeface="Arial" charset="0"/>
                <a:cs typeface="Arial" charset="0"/>
              </a:rPr>
              <a:t>xuất</a:t>
            </a:r>
            <a:r>
              <a:rPr lang="en-US" dirty="0" smtClean="0">
                <a:latin typeface="Arial" charset="0"/>
                <a:cs typeface="Arial" charset="0"/>
              </a:rPr>
              <a:t> </a:t>
            </a:r>
            <a:r>
              <a:rPr lang="en-US" dirty="0" err="1" smtClean="0">
                <a:latin typeface="Arial" charset="0"/>
                <a:cs typeface="Arial" charset="0"/>
              </a:rPr>
              <a:t>ra</a:t>
            </a:r>
            <a:r>
              <a:rPr lang="en-US" dirty="0" smtClean="0">
                <a:latin typeface="Arial" charset="0"/>
                <a:cs typeface="Arial" charset="0"/>
              </a:rPr>
              <a:t> </a:t>
            </a:r>
            <a:r>
              <a:rPr lang="en-US" dirty="0" err="1" smtClean="0">
                <a:latin typeface="Arial" charset="0"/>
                <a:cs typeface="Arial" charset="0"/>
              </a:rPr>
              <a:t>trong</a:t>
            </a:r>
            <a:r>
              <a:rPr lang="en-US" dirty="0" smtClean="0">
                <a:latin typeface="Arial" charset="0"/>
                <a:cs typeface="Arial" charset="0"/>
              </a:rPr>
              <a:t> </a:t>
            </a:r>
            <a:r>
              <a:rPr lang="en-US" dirty="0" err="1" smtClean="0">
                <a:latin typeface="Arial" charset="0"/>
                <a:cs typeface="Arial" charset="0"/>
              </a:rPr>
              <a:t>quá</a:t>
            </a:r>
            <a:r>
              <a:rPr lang="en-US" dirty="0" smtClean="0">
                <a:latin typeface="Arial" charset="0"/>
                <a:cs typeface="Arial" charset="0"/>
              </a:rPr>
              <a:t> </a:t>
            </a:r>
            <a:r>
              <a:rPr lang="en-US" dirty="0" err="1" smtClean="0">
                <a:latin typeface="Arial" charset="0"/>
                <a:cs typeface="Arial" charset="0"/>
              </a:rPr>
              <a:t>trình</a:t>
            </a:r>
            <a:r>
              <a:rPr lang="en-US" dirty="0" smtClean="0">
                <a:latin typeface="Arial" charset="0"/>
                <a:cs typeface="Arial" charset="0"/>
              </a:rPr>
              <a:t> </a:t>
            </a:r>
            <a:r>
              <a:rPr lang="en-US" dirty="0" err="1" smtClean="0">
                <a:latin typeface="Arial" charset="0"/>
                <a:cs typeface="Arial" charset="0"/>
              </a:rPr>
              <a:t>chạy</a:t>
            </a:r>
            <a:r>
              <a:rPr lang="en-US" dirty="0" smtClean="0">
                <a:latin typeface="Arial" charset="0"/>
                <a:cs typeface="Arial" charset="0"/>
              </a:rPr>
              <a:t> </a:t>
            </a:r>
            <a:r>
              <a:rPr lang="en-US" dirty="0" err="1" smtClean="0">
                <a:latin typeface="Arial" charset="0"/>
                <a:cs typeface="Arial" charset="0"/>
              </a:rPr>
              <a:t>thử</a:t>
            </a:r>
            <a:r>
              <a:rPr lang="en-US" dirty="0" smtClean="0">
                <a:latin typeface="Arial" charset="0"/>
                <a:cs typeface="Arial" charset="0"/>
              </a:rPr>
              <a:t> </a:t>
            </a:r>
            <a:r>
              <a:rPr lang="en-US" dirty="0" err="1" smtClean="0">
                <a:latin typeface="Arial" charset="0"/>
                <a:cs typeface="Arial" charset="0"/>
              </a:rPr>
              <a:t>được</a:t>
            </a:r>
            <a:r>
              <a:rPr lang="en-US" dirty="0" smtClean="0">
                <a:latin typeface="Arial" charset="0"/>
                <a:cs typeface="Arial" charset="0"/>
              </a:rPr>
              <a:t> </a:t>
            </a:r>
            <a:r>
              <a:rPr lang="en-US" dirty="0" err="1" smtClean="0">
                <a:latin typeface="Arial" charset="0"/>
                <a:cs typeface="Arial" charset="0"/>
              </a:rPr>
              <a:t>ghi</a:t>
            </a:r>
            <a:r>
              <a:rPr lang="en-US" dirty="0" smtClean="0">
                <a:latin typeface="Arial" charset="0"/>
                <a:cs typeface="Arial" charset="0"/>
              </a:rPr>
              <a:t> </a:t>
            </a:r>
            <a:r>
              <a:rPr lang="en-US" dirty="0" err="1" smtClean="0">
                <a:latin typeface="Arial" charset="0"/>
                <a:cs typeface="Arial" charset="0"/>
              </a:rPr>
              <a:t>giảm</a:t>
            </a:r>
            <a:r>
              <a:rPr lang="en-US" dirty="0" smtClean="0">
                <a:latin typeface="Arial" charset="0"/>
                <a:cs typeface="Arial" charset="0"/>
              </a:rPr>
              <a:t> chi </a:t>
            </a:r>
            <a:r>
              <a:rPr lang="en-US" dirty="0" err="1" smtClean="0">
                <a:latin typeface="Arial" charset="0"/>
                <a:cs typeface="Arial" charset="0"/>
              </a:rPr>
              <a:t>phí</a:t>
            </a:r>
            <a:r>
              <a:rPr lang="en-US" dirty="0" smtClean="0">
                <a:latin typeface="Arial" charset="0"/>
                <a:cs typeface="Arial" charset="0"/>
              </a:rPr>
              <a:t> </a:t>
            </a:r>
            <a:r>
              <a:rPr lang="en-US" dirty="0" err="1" smtClean="0">
                <a:latin typeface="Arial" charset="0"/>
                <a:cs typeface="Arial" charset="0"/>
              </a:rPr>
              <a:t>đầu</a:t>
            </a:r>
            <a:r>
              <a:rPr lang="en-US" dirty="0" smtClean="0">
                <a:latin typeface="Arial" charset="0"/>
                <a:cs typeface="Arial" charset="0"/>
              </a:rPr>
              <a:t> </a:t>
            </a:r>
            <a:r>
              <a:rPr lang="en-US" dirty="0" err="1" smtClean="0">
                <a:latin typeface="Arial" charset="0"/>
                <a:cs typeface="Arial" charset="0"/>
              </a:rPr>
              <a:t>tư</a:t>
            </a:r>
            <a:r>
              <a:rPr lang="en-US" dirty="0" smtClean="0">
                <a:latin typeface="Arial" charset="0"/>
                <a:cs typeface="Arial" charset="0"/>
              </a:rPr>
              <a:t> XDCB</a:t>
            </a:r>
          </a:p>
          <a:p>
            <a:pPr algn="just"/>
            <a:endParaRPr lang="en-US" dirty="0" smtClean="0">
              <a:latin typeface="Arial" charset="0"/>
              <a:cs typeface="Arial" charset="0"/>
            </a:endParaRPr>
          </a:p>
        </p:txBody>
      </p:sp>
      <p:sp>
        <p:nvSpPr>
          <p:cNvPr id="101380"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101382"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7"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9" name="Rectangle 3"/>
          <p:cNvSpPr>
            <a:spLocks noGrp="1" noChangeArrowheads="1"/>
          </p:cNvSpPr>
          <p:nvPr>
            <p:ph type="body" idx="1"/>
          </p:nvPr>
        </p:nvSpPr>
        <p:spPr>
          <a:xfrm>
            <a:off x="381000" y="1143000"/>
            <a:ext cx="8458200" cy="5410200"/>
          </a:xfrm>
        </p:spPr>
        <p:txBody>
          <a:bodyPr>
            <a:normAutofit fontScale="70000" lnSpcReduction="20000"/>
          </a:bodyPr>
          <a:lstStyle/>
          <a:p>
            <a:pPr algn="just" eaLnBrk="1" hangingPunct="1">
              <a:defRPr/>
            </a:pPr>
            <a:endParaRPr lang="it-IT" b="1" dirty="0" smtClean="0">
              <a:latin typeface="Arial" charset="0"/>
            </a:endParaRPr>
          </a:p>
          <a:p>
            <a:pPr marL="0" indent="0" algn="just" eaLnBrk="1" hangingPunct="1">
              <a:lnSpc>
                <a:spcPct val="150000"/>
              </a:lnSpc>
              <a:buNone/>
              <a:defRPr/>
            </a:pPr>
            <a:endParaRPr lang="it-IT" dirty="0" smtClean="0">
              <a:latin typeface="Arial" charset="0"/>
            </a:endParaRPr>
          </a:p>
          <a:p>
            <a:pPr marL="0" indent="0" algn="just" eaLnBrk="1" hangingPunct="1">
              <a:lnSpc>
                <a:spcPct val="150000"/>
              </a:lnSpc>
              <a:buNone/>
              <a:defRPr/>
            </a:pPr>
            <a:r>
              <a:rPr lang="it-IT" dirty="0" smtClean="0">
                <a:latin typeface="Arial" charset="0"/>
              </a:rPr>
              <a:t>Câu hỏi: Vì sao khi bán sản phẩm sản xuất thử tạo ra trong quá trình chạy thử TSCĐ vẫn phải xuất hóa </a:t>
            </a:r>
            <a:r>
              <a:rPr lang="vi-VN" dirty="0" smtClean="0">
                <a:latin typeface="Arial" charset="0"/>
              </a:rPr>
              <a:t>đơ</a:t>
            </a:r>
            <a:r>
              <a:rPr lang="en-US" dirty="0" smtClean="0">
                <a:latin typeface="Arial" charset="0"/>
              </a:rPr>
              <a:t>n và </a:t>
            </a:r>
            <a:r>
              <a:rPr lang="en-US" dirty="0" err="1" smtClean="0">
                <a:latin typeface="Arial" charset="0"/>
              </a:rPr>
              <a:t>tính</a:t>
            </a:r>
            <a:r>
              <a:rPr lang="en-US" dirty="0" smtClean="0">
                <a:latin typeface="Arial" charset="0"/>
              </a:rPr>
              <a:t> </a:t>
            </a:r>
            <a:r>
              <a:rPr lang="en-US" dirty="0" err="1" smtClean="0">
                <a:latin typeface="Arial" charset="0"/>
              </a:rPr>
              <a:t>thuế</a:t>
            </a:r>
            <a:r>
              <a:rPr lang="en-US" dirty="0" smtClean="0">
                <a:latin typeface="Arial" charset="0"/>
              </a:rPr>
              <a:t> GTGT </a:t>
            </a:r>
            <a:r>
              <a:rPr lang="en-US" dirty="0" err="1" smtClean="0">
                <a:latin typeface="Arial" charset="0"/>
              </a:rPr>
              <a:t>nh</a:t>
            </a:r>
            <a:r>
              <a:rPr lang="vi-VN" dirty="0" smtClean="0">
                <a:latin typeface="Arial" charset="0"/>
              </a:rPr>
              <a:t>ư</a:t>
            </a:r>
            <a:r>
              <a:rPr lang="en-US" dirty="0" err="1" smtClean="0">
                <a:latin typeface="Arial" charset="0"/>
              </a:rPr>
              <a:t>ng</a:t>
            </a:r>
            <a:r>
              <a:rPr lang="en-US" dirty="0" smtClean="0">
                <a:latin typeface="Arial" charset="0"/>
              </a:rPr>
              <a:t> </a:t>
            </a:r>
            <a:r>
              <a:rPr lang="en-US" dirty="0" err="1" smtClean="0">
                <a:latin typeface="Arial" charset="0"/>
              </a:rPr>
              <a:t>không</a:t>
            </a:r>
            <a:r>
              <a:rPr lang="en-US" dirty="0" smtClean="0">
                <a:latin typeface="Arial" charset="0"/>
              </a:rPr>
              <a:t> </a:t>
            </a:r>
            <a:r>
              <a:rPr lang="vi-VN" dirty="0" smtClean="0">
                <a:latin typeface="Arial" charset="0"/>
              </a:rPr>
              <a:t>được</a:t>
            </a:r>
            <a:r>
              <a:rPr lang="en-US" dirty="0" smtClean="0">
                <a:latin typeface="Arial" charset="0"/>
              </a:rPr>
              <a:t> </a:t>
            </a:r>
            <a:r>
              <a:rPr lang="en-US" dirty="0" err="1" smtClean="0">
                <a:latin typeface="Arial" charset="0"/>
              </a:rPr>
              <a:t>ghi</a:t>
            </a:r>
            <a:r>
              <a:rPr lang="en-US" dirty="0" smtClean="0">
                <a:latin typeface="Arial" charset="0"/>
              </a:rPr>
              <a:t> </a:t>
            </a:r>
            <a:r>
              <a:rPr lang="en-US" dirty="0" err="1" smtClean="0">
                <a:latin typeface="Arial" charset="0"/>
              </a:rPr>
              <a:t>nhận</a:t>
            </a:r>
            <a:r>
              <a:rPr lang="en-US" dirty="0" smtClean="0">
                <a:latin typeface="Arial" charset="0"/>
              </a:rPr>
              <a:t> </a:t>
            </a:r>
            <a:r>
              <a:rPr lang="en-US" dirty="0" err="1" smtClean="0">
                <a:latin typeface="Arial" charset="0"/>
              </a:rPr>
              <a:t>doanh</a:t>
            </a:r>
            <a:r>
              <a:rPr lang="en-US" dirty="0" smtClean="0">
                <a:latin typeface="Arial" charset="0"/>
              </a:rPr>
              <a:t> thu kế toán?</a:t>
            </a:r>
          </a:p>
          <a:p>
            <a:pPr marL="0" indent="0" algn="just" eaLnBrk="1" hangingPunct="1">
              <a:lnSpc>
                <a:spcPct val="150000"/>
              </a:lnSpc>
              <a:defRPr/>
            </a:pPr>
            <a:endParaRPr lang="en-US" dirty="0" smtClean="0">
              <a:latin typeface="Arial" charset="0"/>
            </a:endParaRPr>
          </a:p>
          <a:p>
            <a:pPr marL="0" indent="0" algn="just" eaLnBrk="1" hangingPunct="1">
              <a:lnSpc>
                <a:spcPct val="150000"/>
              </a:lnSpc>
              <a:buNone/>
              <a:defRPr/>
            </a:pPr>
            <a:r>
              <a:rPr lang="en-US" dirty="0" err="1" smtClean="0">
                <a:latin typeface="Arial" charset="0"/>
              </a:rPr>
              <a:t>Trả</a:t>
            </a:r>
            <a:r>
              <a:rPr lang="en-US" dirty="0" smtClean="0">
                <a:latin typeface="Arial" charset="0"/>
              </a:rPr>
              <a:t> </a:t>
            </a:r>
            <a:r>
              <a:rPr lang="en-US" dirty="0" err="1" smtClean="0">
                <a:latin typeface="Arial" charset="0"/>
              </a:rPr>
              <a:t>lời</a:t>
            </a:r>
            <a:r>
              <a:rPr lang="en-US" dirty="0" smtClean="0">
                <a:latin typeface="Arial" charset="0"/>
              </a:rPr>
              <a:t>: Do </a:t>
            </a:r>
            <a:r>
              <a:rPr lang="en-US" dirty="0" err="1" smtClean="0">
                <a:latin typeface="Arial" charset="0"/>
              </a:rPr>
              <a:t>nguyên</a:t>
            </a:r>
            <a:r>
              <a:rPr lang="en-US" dirty="0" smtClean="0">
                <a:latin typeface="Arial" charset="0"/>
              </a:rPr>
              <a:t> </a:t>
            </a:r>
            <a:r>
              <a:rPr lang="en-US" dirty="0" err="1" smtClean="0">
                <a:latin typeface="Arial" charset="0"/>
              </a:rPr>
              <a:t>giá</a:t>
            </a:r>
            <a:r>
              <a:rPr lang="en-US" dirty="0" smtClean="0">
                <a:latin typeface="Arial" charset="0"/>
              </a:rPr>
              <a:t> TSCĐ bao </a:t>
            </a:r>
            <a:r>
              <a:rPr lang="en-US" dirty="0" err="1" smtClean="0">
                <a:latin typeface="Arial" charset="0"/>
              </a:rPr>
              <a:t>gồm</a:t>
            </a:r>
            <a:r>
              <a:rPr lang="en-US" dirty="0" smtClean="0">
                <a:latin typeface="Arial" charset="0"/>
              </a:rPr>
              <a:t> </a:t>
            </a:r>
            <a:r>
              <a:rPr lang="en-US" dirty="0" err="1" smtClean="0">
                <a:latin typeface="Arial" charset="0"/>
              </a:rPr>
              <a:t>cả</a:t>
            </a:r>
            <a:r>
              <a:rPr lang="en-US" dirty="0" smtClean="0">
                <a:latin typeface="Arial" charset="0"/>
              </a:rPr>
              <a:t> chi </a:t>
            </a:r>
            <a:r>
              <a:rPr lang="en-US" dirty="0" err="1" smtClean="0">
                <a:latin typeface="Arial" charset="0"/>
              </a:rPr>
              <a:t>phí</a:t>
            </a:r>
            <a:r>
              <a:rPr lang="en-US" dirty="0" smtClean="0">
                <a:latin typeface="Arial" charset="0"/>
              </a:rPr>
              <a:t> </a:t>
            </a:r>
            <a:r>
              <a:rPr lang="en-US" dirty="0" err="1" smtClean="0">
                <a:latin typeface="Arial" charset="0"/>
              </a:rPr>
              <a:t>chạy</a:t>
            </a:r>
            <a:r>
              <a:rPr lang="en-US" dirty="0" smtClean="0">
                <a:latin typeface="Arial" charset="0"/>
              </a:rPr>
              <a:t> </a:t>
            </a:r>
            <a:r>
              <a:rPr lang="en-US" dirty="0" err="1" smtClean="0">
                <a:latin typeface="Arial" charset="0"/>
              </a:rPr>
              <a:t>thử</a:t>
            </a:r>
            <a:r>
              <a:rPr lang="en-US" dirty="0" smtClean="0">
                <a:latin typeface="Arial" charset="0"/>
              </a:rPr>
              <a:t> </a:t>
            </a:r>
            <a:r>
              <a:rPr lang="en-US" dirty="0" err="1" smtClean="0">
                <a:latin typeface="Arial" charset="0"/>
              </a:rPr>
              <a:t>nên</a:t>
            </a:r>
            <a:r>
              <a:rPr lang="en-US" dirty="0" smtClean="0">
                <a:latin typeface="Arial" charset="0"/>
              </a:rPr>
              <a:t> </a:t>
            </a:r>
            <a:r>
              <a:rPr lang="en-US" dirty="0" err="1" smtClean="0">
                <a:latin typeface="Arial" charset="0"/>
              </a:rPr>
              <a:t>số</a:t>
            </a:r>
            <a:r>
              <a:rPr lang="en-US" dirty="0" smtClean="0">
                <a:latin typeface="Arial" charset="0"/>
              </a:rPr>
              <a:t> thu </a:t>
            </a:r>
            <a:r>
              <a:rPr lang="en-US" dirty="0" err="1" smtClean="0">
                <a:latin typeface="Arial" charset="0"/>
              </a:rPr>
              <a:t>từ</a:t>
            </a:r>
            <a:r>
              <a:rPr lang="en-US" dirty="0" smtClean="0">
                <a:latin typeface="Arial" charset="0"/>
              </a:rPr>
              <a:t> </a:t>
            </a:r>
            <a:r>
              <a:rPr lang="en-US" dirty="0" err="1" smtClean="0">
                <a:latin typeface="Arial" charset="0"/>
              </a:rPr>
              <a:t>việc</a:t>
            </a:r>
            <a:r>
              <a:rPr lang="en-US" dirty="0" smtClean="0">
                <a:latin typeface="Arial" charset="0"/>
              </a:rPr>
              <a:t> </a:t>
            </a:r>
            <a:r>
              <a:rPr lang="en-US" dirty="0" err="1" smtClean="0">
                <a:latin typeface="Arial" charset="0"/>
              </a:rPr>
              <a:t>bán</a:t>
            </a:r>
            <a:r>
              <a:rPr lang="en-US" dirty="0" smtClean="0">
                <a:latin typeface="Arial" charset="0"/>
              </a:rPr>
              <a:t> </a:t>
            </a:r>
            <a:r>
              <a:rPr lang="en-US" dirty="0" err="1" smtClean="0">
                <a:latin typeface="Arial" charset="0"/>
              </a:rPr>
              <a:t>sản</a:t>
            </a:r>
            <a:r>
              <a:rPr lang="en-US" dirty="0" smtClean="0">
                <a:latin typeface="Arial" charset="0"/>
              </a:rPr>
              <a:t> </a:t>
            </a:r>
            <a:r>
              <a:rPr lang="en-US" dirty="0" err="1" smtClean="0">
                <a:latin typeface="Arial" charset="0"/>
              </a:rPr>
              <a:t>phẩm</a:t>
            </a:r>
            <a:r>
              <a:rPr lang="en-US" dirty="0" smtClean="0">
                <a:latin typeface="Arial" charset="0"/>
              </a:rPr>
              <a:t> </a:t>
            </a:r>
            <a:r>
              <a:rPr lang="en-US" dirty="0" err="1" smtClean="0">
                <a:latin typeface="Arial" charset="0"/>
              </a:rPr>
              <a:t>sản</a:t>
            </a:r>
            <a:r>
              <a:rPr lang="en-US" dirty="0" smtClean="0">
                <a:latin typeface="Arial" charset="0"/>
              </a:rPr>
              <a:t> </a:t>
            </a:r>
            <a:r>
              <a:rPr lang="en-US" dirty="0" err="1" smtClean="0">
                <a:latin typeface="Arial" charset="0"/>
              </a:rPr>
              <a:t>xuất</a:t>
            </a:r>
            <a:r>
              <a:rPr lang="en-US" dirty="0" smtClean="0">
                <a:latin typeface="Arial" charset="0"/>
              </a:rPr>
              <a:t> </a:t>
            </a:r>
            <a:r>
              <a:rPr lang="en-US" dirty="0" err="1" smtClean="0">
                <a:latin typeface="Arial" charset="0"/>
              </a:rPr>
              <a:t>thử</a:t>
            </a:r>
            <a:r>
              <a:rPr lang="en-US" dirty="0" smtClean="0">
                <a:latin typeface="Arial" charset="0"/>
              </a:rPr>
              <a:t> </a:t>
            </a:r>
            <a:r>
              <a:rPr lang="en-US" dirty="0" err="1" smtClean="0">
                <a:latin typeface="Arial" charset="0"/>
              </a:rPr>
              <a:t>phải</a:t>
            </a:r>
            <a:r>
              <a:rPr lang="en-US" dirty="0" smtClean="0">
                <a:latin typeface="Arial" charset="0"/>
              </a:rPr>
              <a:t> </a:t>
            </a:r>
            <a:r>
              <a:rPr lang="vi-VN" dirty="0" smtClean="0">
                <a:latin typeface="Arial" charset="0"/>
              </a:rPr>
              <a:t>được</a:t>
            </a:r>
            <a:r>
              <a:rPr lang="en-US" dirty="0" smtClean="0">
                <a:latin typeface="Arial" charset="0"/>
              </a:rPr>
              <a:t> </a:t>
            </a:r>
            <a:r>
              <a:rPr lang="en-US" dirty="0" err="1" smtClean="0">
                <a:latin typeface="Arial" charset="0"/>
              </a:rPr>
              <a:t>bù</a:t>
            </a:r>
            <a:r>
              <a:rPr lang="en-US" dirty="0" smtClean="0">
                <a:latin typeface="Arial" charset="0"/>
              </a:rPr>
              <a:t> </a:t>
            </a:r>
            <a:r>
              <a:rPr lang="en-US" dirty="0" err="1" smtClean="0">
                <a:latin typeface="Arial" charset="0"/>
              </a:rPr>
              <a:t>trừ</a:t>
            </a:r>
            <a:r>
              <a:rPr lang="en-US" dirty="0" smtClean="0">
                <a:latin typeface="Arial" charset="0"/>
              </a:rPr>
              <a:t> </a:t>
            </a:r>
            <a:r>
              <a:rPr lang="en-US" dirty="0" err="1" smtClean="0">
                <a:latin typeface="Arial" charset="0"/>
              </a:rPr>
              <a:t>với</a:t>
            </a:r>
            <a:r>
              <a:rPr lang="en-US" dirty="0" smtClean="0">
                <a:latin typeface="Arial" charset="0"/>
              </a:rPr>
              <a:t> chi </a:t>
            </a:r>
            <a:r>
              <a:rPr lang="en-US" dirty="0" err="1" smtClean="0">
                <a:latin typeface="Arial" charset="0"/>
              </a:rPr>
              <a:t>phí</a:t>
            </a:r>
            <a:r>
              <a:rPr lang="en-US" dirty="0" smtClean="0">
                <a:latin typeface="Arial" charset="0"/>
              </a:rPr>
              <a:t> </a:t>
            </a:r>
            <a:r>
              <a:rPr lang="en-US" dirty="0" err="1" smtClean="0">
                <a:latin typeface="Arial" charset="0"/>
              </a:rPr>
              <a:t>chạy</a:t>
            </a:r>
            <a:r>
              <a:rPr lang="en-US" dirty="0" smtClean="0">
                <a:latin typeface="Arial" charset="0"/>
              </a:rPr>
              <a:t> </a:t>
            </a:r>
            <a:r>
              <a:rPr lang="en-US" dirty="0" err="1" smtClean="0">
                <a:latin typeface="Arial" charset="0"/>
              </a:rPr>
              <a:t>thử</a:t>
            </a:r>
            <a:r>
              <a:rPr lang="en-US" dirty="0" smtClean="0">
                <a:latin typeface="Arial" charset="0"/>
              </a:rPr>
              <a:t> </a:t>
            </a:r>
            <a:r>
              <a:rPr lang="en-US" dirty="0" err="1" smtClean="0">
                <a:latin typeface="Arial" charset="0"/>
              </a:rPr>
              <a:t>theo</a:t>
            </a:r>
            <a:r>
              <a:rPr lang="en-US" dirty="0" smtClean="0">
                <a:latin typeface="Arial" charset="0"/>
              </a:rPr>
              <a:t> </a:t>
            </a:r>
            <a:r>
              <a:rPr lang="en-US" dirty="0" err="1" smtClean="0">
                <a:latin typeface="Arial" charset="0"/>
              </a:rPr>
              <a:t>nguyên</a:t>
            </a:r>
            <a:r>
              <a:rPr lang="en-US" dirty="0" smtClean="0">
                <a:latin typeface="Arial" charset="0"/>
              </a:rPr>
              <a:t> </a:t>
            </a:r>
            <a:r>
              <a:rPr lang="en-US" dirty="0" err="1" smtClean="0">
                <a:latin typeface="Arial" charset="0"/>
              </a:rPr>
              <a:t>tắc</a:t>
            </a:r>
            <a:r>
              <a:rPr lang="en-US" dirty="0" smtClean="0">
                <a:latin typeface="Arial" charset="0"/>
              </a:rPr>
              <a:t> </a:t>
            </a:r>
            <a:r>
              <a:rPr lang="en-US" dirty="0" err="1" smtClean="0">
                <a:latin typeface="Arial" charset="0"/>
              </a:rPr>
              <a:t>phù</a:t>
            </a:r>
            <a:r>
              <a:rPr lang="en-US" dirty="0" smtClean="0">
                <a:latin typeface="Arial" charset="0"/>
              </a:rPr>
              <a:t> </a:t>
            </a:r>
            <a:r>
              <a:rPr lang="en-US" dirty="0" err="1" smtClean="0">
                <a:latin typeface="Arial" charset="0"/>
              </a:rPr>
              <a:t>hợp</a:t>
            </a:r>
            <a:r>
              <a:rPr lang="en-US" dirty="0" smtClean="0">
                <a:latin typeface="Arial" charset="0"/>
              </a:rPr>
              <a:t>. </a:t>
            </a:r>
            <a:r>
              <a:rPr lang="en-US" dirty="0" err="1" smtClean="0">
                <a:latin typeface="Arial" charset="0"/>
              </a:rPr>
              <a:t>Đây</a:t>
            </a:r>
            <a:r>
              <a:rPr lang="en-US" dirty="0" smtClean="0">
                <a:latin typeface="Arial" charset="0"/>
              </a:rPr>
              <a:t> </a:t>
            </a:r>
            <a:r>
              <a:rPr lang="en-US" dirty="0" err="1" smtClean="0">
                <a:latin typeface="Arial" charset="0"/>
              </a:rPr>
              <a:t>là</a:t>
            </a:r>
            <a:r>
              <a:rPr lang="en-US" dirty="0" smtClean="0">
                <a:latin typeface="Arial" charset="0"/>
              </a:rPr>
              <a:t> </a:t>
            </a:r>
            <a:r>
              <a:rPr lang="en-US" dirty="0" err="1" smtClean="0">
                <a:latin typeface="Arial" charset="0"/>
              </a:rPr>
              <a:t>một</a:t>
            </a:r>
            <a:r>
              <a:rPr lang="en-US" dirty="0" smtClean="0">
                <a:latin typeface="Arial" charset="0"/>
              </a:rPr>
              <a:t> </a:t>
            </a:r>
            <a:r>
              <a:rPr lang="en-US" dirty="0" err="1" smtClean="0">
                <a:latin typeface="Arial" charset="0"/>
              </a:rPr>
              <a:t>trong</a:t>
            </a:r>
            <a:r>
              <a:rPr lang="en-US" dirty="0" smtClean="0">
                <a:latin typeface="Arial" charset="0"/>
              </a:rPr>
              <a:t> </a:t>
            </a:r>
            <a:r>
              <a:rPr lang="en-US" dirty="0" err="1" smtClean="0">
                <a:latin typeface="Arial" charset="0"/>
              </a:rPr>
              <a:t>các</a:t>
            </a:r>
            <a:r>
              <a:rPr lang="en-US" dirty="0" smtClean="0">
                <a:latin typeface="Arial" charset="0"/>
              </a:rPr>
              <a:t> </a:t>
            </a:r>
            <a:r>
              <a:rPr lang="en-US" dirty="0" err="1" smtClean="0">
                <a:latin typeface="Arial" charset="0"/>
              </a:rPr>
              <a:t>tr</a:t>
            </a:r>
            <a:r>
              <a:rPr lang="vi-VN" dirty="0" smtClean="0">
                <a:latin typeface="Arial" charset="0"/>
              </a:rPr>
              <a:t>ường</a:t>
            </a:r>
            <a:r>
              <a:rPr lang="en-US" dirty="0" smtClean="0">
                <a:latin typeface="Arial" charset="0"/>
              </a:rPr>
              <a:t> </a:t>
            </a:r>
            <a:r>
              <a:rPr lang="en-US" dirty="0" err="1" smtClean="0">
                <a:latin typeface="Arial" charset="0"/>
              </a:rPr>
              <a:t>hợp</a:t>
            </a:r>
            <a:r>
              <a:rPr lang="en-US" dirty="0" smtClean="0">
                <a:latin typeface="Arial" charset="0"/>
              </a:rPr>
              <a:t> </a:t>
            </a:r>
            <a:r>
              <a:rPr lang="en-US" dirty="0" err="1" smtClean="0">
                <a:latin typeface="Arial" charset="0"/>
              </a:rPr>
              <a:t>khác</a:t>
            </a:r>
            <a:r>
              <a:rPr lang="en-US" dirty="0" smtClean="0">
                <a:latin typeface="Arial" charset="0"/>
              </a:rPr>
              <a:t> </a:t>
            </a:r>
            <a:r>
              <a:rPr lang="en-US" dirty="0" err="1" smtClean="0">
                <a:latin typeface="Arial" charset="0"/>
              </a:rPr>
              <a:t>biệt</a:t>
            </a:r>
            <a:r>
              <a:rPr lang="en-US" dirty="0" smtClean="0">
                <a:latin typeface="Arial" charset="0"/>
              </a:rPr>
              <a:t> </a:t>
            </a:r>
            <a:r>
              <a:rPr lang="en-US" dirty="0" err="1" smtClean="0">
                <a:latin typeface="Arial" charset="0"/>
              </a:rPr>
              <a:t>giữa</a:t>
            </a:r>
            <a:r>
              <a:rPr lang="en-US" dirty="0" smtClean="0">
                <a:latin typeface="Arial" charset="0"/>
              </a:rPr>
              <a:t> </a:t>
            </a:r>
            <a:r>
              <a:rPr lang="en-US" dirty="0" err="1" smtClean="0">
                <a:latin typeface="Arial" charset="0"/>
              </a:rPr>
              <a:t>thuế</a:t>
            </a:r>
            <a:r>
              <a:rPr lang="en-US" dirty="0" smtClean="0">
                <a:latin typeface="Arial" charset="0"/>
              </a:rPr>
              <a:t> và kế toán.</a:t>
            </a:r>
          </a:p>
        </p:txBody>
      </p:sp>
      <p:sp>
        <p:nvSpPr>
          <p:cNvPr id="6" name="Rectangle 2"/>
          <p:cNvSpPr>
            <a:spLocks noGrp="1" noChangeArrowheads="1"/>
          </p:cNvSpPr>
          <p:nvPr>
            <p:ph type="title"/>
          </p:nvPr>
        </p:nvSpPr>
        <p:spPr>
          <a:xfrm>
            <a:off x="2286000" y="228600"/>
            <a:ext cx="6248400" cy="609600"/>
          </a:xfrm>
        </p:spPr>
        <p:txBody>
          <a:bodyPr/>
          <a:lstStyle/>
          <a:p>
            <a:pPr>
              <a:defRPr/>
            </a:pPr>
            <a:r>
              <a:rPr lang="en-US" sz="1800" b="1" dirty="0" smtClean="0">
                <a:solidFill>
                  <a:srgbClr val="FF0000"/>
                </a:solidFill>
                <a:latin typeface="Arial" charset="0"/>
              </a:rPr>
              <a:t>KẾ TOÁN CHI PHÍ ĐẦU TƯ XDCB</a:t>
            </a:r>
            <a:endParaRPr lang="en-US" sz="1800" b="1" dirty="0">
              <a:solidFill>
                <a:srgbClr val="FFFF00"/>
              </a:solidFill>
            </a:endParaRPr>
          </a:p>
        </p:txBody>
      </p:sp>
      <p:sp>
        <p:nvSpPr>
          <p:cNvPr id="102404" name="Line 4"/>
          <p:cNvSpPr>
            <a:spLocks noChangeShapeType="1"/>
          </p:cNvSpPr>
          <p:nvPr/>
        </p:nvSpPr>
        <p:spPr bwMode="auto">
          <a:xfrm>
            <a:off x="2057400" y="685800"/>
            <a:ext cx="6553200" cy="0"/>
          </a:xfrm>
          <a:prstGeom prst="line">
            <a:avLst/>
          </a:prstGeom>
          <a:noFill/>
          <a:ln w="9525">
            <a:solidFill>
              <a:schemeClr val="tx1"/>
            </a:solidFill>
            <a:round/>
            <a:headEnd/>
            <a:tailEnd/>
          </a:ln>
        </p:spPr>
        <p:txBody>
          <a:bodyPr wrap="none"/>
          <a:lstStyle/>
          <a:p>
            <a:endParaRPr lang="en-US"/>
          </a:p>
        </p:txBody>
      </p:sp>
      <p:pic>
        <p:nvPicPr>
          <p:cNvPr id="102406"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7"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2209800" y="228600"/>
            <a:ext cx="6248400" cy="457200"/>
          </a:xfrm>
        </p:spPr>
        <p:txBody>
          <a:bodyPr/>
          <a:lstStyle/>
          <a:p>
            <a:pPr>
              <a:defRPr/>
            </a:pPr>
            <a:r>
              <a:rPr lang="en-US" sz="1600" b="1" dirty="0" smtClean="0">
                <a:solidFill>
                  <a:srgbClr val="FF0000"/>
                </a:solidFill>
                <a:latin typeface="Arial" charset="0"/>
              </a:rPr>
              <a:t>KẾ TOÁN CHI PHÍ ĐẦU TƯ XDCB</a:t>
            </a:r>
            <a:endParaRPr lang="en-US" sz="2000" b="1" i="1" dirty="0" smtClean="0">
              <a:latin typeface="Times New Roman" pitchFamily="18" charset="0"/>
            </a:endParaRPr>
          </a:p>
        </p:txBody>
      </p:sp>
      <p:sp>
        <p:nvSpPr>
          <p:cNvPr id="103427" name="Rectangle 3"/>
          <p:cNvSpPr>
            <a:spLocks noGrp="1" noChangeArrowheads="1"/>
          </p:cNvSpPr>
          <p:nvPr>
            <p:ph type="body" idx="1"/>
          </p:nvPr>
        </p:nvSpPr>
        <p:spPr>
          <a:xfrm>
            <a:off x="228600" y="838200"/>
            <a:ext cx="8763000" cy="6623248"/>
          </a:xfrm>
        </p:spPr>
        <p:txBody>
          <a:bodyPr>
            <a:normAutofit fontScale="77500" lnSpcReduction="20000"/>
          </a:bodyPr>
          <a:lstStyle/>
          <a:p>
            <a:pPr algn="just"/>
            <a:endParaRPr lang="en-US" sz="2800" dirty="0" smtClean="0">
              <a:latin typeface="Arial" charset="0"/>
              <a:cs typeface="Arial" charset="0"/>
            </a:endParaRPr>
          </a:p>
          <a:p>
            <a:pPr algn="just">
              <a:buNone/>
            </a:pPr>
            <a:endParaRPr lang="en-US" sz="1000" dirty="0" smtClean="0">
              <a:latin typeface="Arial" charset="0"/>
              <a:cs typeface="Arial" charset="0"/>
            </a:endParaRPr>
          </a:p>
          <a:p>
            <a:pPr algn="just">
              <a:lnSpc>
                <a:spcPct val="120000"/>
              </a:lnSpc>
              <a:buNone/>
            </a:pPr>
            <a:r>
              <a:rPr lang="en-US" sz="2600" dirty="0" smtClean="0">
                <a:latin typeface="Arial (Body)"/>
                <a:cs typeface="Arial" charset="0"/>
              </a:rPr>
              <a:t>7) </a:t>
            </a:r>
            <a:r>
              <a:rPr lang="en-US" sz="2600" dirty="0" err="1" smtClean="0">
                <a:latin typeface="Arial (Body)"/>
                <a:cs typeface="Arial" charset="0"/>
              </a:rPr>
              <a:t>Nếu</a:t>
            </a:r>
            <a:r>
              <a:rPr lang="en-US" sz="2600" dirty="0" smtClean="0">
                <a:latin typeface="Arial (Body)"/>
                <a:cs typeface="Arial" charset="0"/>
              </a:rPr>
              <a:t> </a:t>
            </a:r>
            <a:r>
              <a:rPr lang="en-US" sz="2600" dirty="0" err="1" smtClean="0">
                <a:latin typeface="Arial (Body)"/>
                <a:cs typeface="Arial" charset="0"/>
              </a:rPr>
              <a:t>ứng</a:t>
            </a:r>
            <a:r>
              <a:rPr lang="en-US" sz="2600" dirty="0" smtClean="0">
                <a:latin typeface="Arial (Body)"/>
                <a:cs typeface="Arial" charset="0"/>
              </a:rPr>
              <a:t> </a:t>
            </a:r>
            <a:r>
              <a:rPr lang="en-US" sz="2600" dirty="0" err="1" smtClean="0">
                <a:latin typeface="Arial (Body)"/>
                <a:cs typeface="Arial" charset="0"/>
              </a:rPr>
              <a:t>trước</a:t>
            </a:r>
            <a:r>
              <a:rPr lang="en-US" sz="2600" dirty="0" smtClean="0">
                <a:latin typeface="Arial (Body)"/>
                <a:cs typeface="Arial" charset="0"/>
              </a:rPr>
              <a:t> </a:t>
            </a:r>
            <a:r>
              <a:rPr lang="en-US" sz="2600" dirty="0" err="1" smtClean="0">
                <a:latin typeface="Arial (Body)"/>
                <a:cs typeface="Arial" charset="0"/>
              </a:rPr>
              <a:t>cho</a:t>
            </a:r>
            <a:r>
              <a:rPr lang="en-US" sz="2600" dirty="0" smtClean="0">
                <a:latin typeface="Arial (Body)"/>
                <a:cs typeface="Arial" charset="0"/>
              </a:rPr>
              <a:t> </a:t>
            </a:r>
            <a:r>
              <a:rPr lang="en-US" sz="2600" dirty="0" err="1" smtClean="0">
                <a:latin typeface="Arial (Body)"/>
                <a:cs typeface="Arial" charset="0"/>
              </a:rPr>
              <a:t>nhà</a:t>
            </a:r>
            <a:r>
              <a:rPr lang="en-US" sz="2600" dirty="0" smtClean="0">
                <a:latin typeface="Arial (Body)"/>
                <a:cs typeface="Arial" charset="0"/>
              </a:rPr>
              <a:t> </a:t>
            </a:r>
            <a:r>
              <a:rPr lang="en-US" sz="2600" dirty="0" err="1" smtClean="0">
                <a:latin typeface="Arial (Body)"/>
                <a:cs typeface="Arial" charset="0"/>
              </a:rPr>
              <a:t>thầu</a:t>
            </a:r>
            <a:r>
              <a:rPr lang="en-US" sz="2600" dirty="0" smtClean="0">
                <a:latin typeface="Arial (Body)"/>
                <a:cs typeface="Arial" charset="0"/>
              </a:rPr>
              <a:t> </a:t>
            </a:r>
            <a:r>
              <a:rPr lang="en-US" sz="2600" dirty="0" err="1" smtClean="0">
                <a:latin typeface="Arial (Body)"/>
                <a:cs typeface="Arial" charset="0"/>
              </a:rPr>
              <a:t>bằng</a:t>
            </a:r>
            <a:r>
              <a:rPr lang="en-US" sz="2600" dirty="0" smtClean="0">
                <a:latin typeface="Arial (Body)"/>
                <a:cs typeface="Arial" charset="0"/>
              </a:rPr>
              <a:t> </a:t>
            </a:r>
            <a:r>
              <a:rPr lang="en-US" sz="2600" dirty="0" err="1" smtClean="0">
                <a:latin typeface="Arial (Body)"/>
                <a:cs typeface="Arial" charset="0"/>
              </a:rPr>
              <a:t>ngoại</a:t>
            </a:r>
            <a:r>
              <a:rPr lang="en-US" sz="2600" dirty="0" smtClean="0">
                <a:latin typeface="Arial (Body)"/>
                <a:cs typeface="Arial" charset="0"/>
              </a:rPr>
              <a:t> </a:t>
            </a:r>
            <a:r>
              <a:rPr lang="en-US" sz="2600" dirty="0" err="1" smtClean="0">
                <a:latin typeface="Arial (Body)"/>
                <a:cs typeface="Arial" charset="0"/>
              </a:rPr>
              <a:t>tệ</a:t>
            </a:r>
            <a:r>
              <a:rPr lang="en-US" sz="2600" dirty="0" smtClean="0">
                <a:latin typeface="Arial (Body)"/>
                <a:cs typeface="Arial" charset="0"/>
              </a:rPr>
              <a:t> </a:t>
            </a:r>
            <a:r>
              <a:rPr lang="en-US" sz="2600" dirty="0" err="1" smtClean="0">
                <a:latin typeface="Arial (Body)"/>
                <a:cs typeface="Arial" charset="0"/>
              </a:rPr>
              <a:t>thì</a:t>
            </a:r>
            <a:r>
              <a:rPr lang="en-US" sz="2600" dirty="0" smtClean="0">
                <a:latin typeface="Arial (Body)"/>
                <a:cs typeface="Arial" charset="0"/>
              </a:rPr>
              <a:t> chi </a:t>
            </a:r>
            <a:r>
              <a:rPr lang="en-US" sz="2600" dirty="0" err="1" smtClean="0">
                <a:latin typeface="Arial (Body)"/>
                <a:cs typeface="Arial" charset="0"/>
              </a:rPr>
              <a:t>phí</a:t>
            </a:r>
            <a:r>
              <a:rPr lang="en-US" sz="2600" dirty="0" smtClean="0">
                <a:latin typeface="Arial (Body)"/>
                <a:cs typeface="Arial" charset="0"/>
              </a:rPr>
              <a:t> </a:t>
            </a:r>
            <a:r>
              <a:rPr lang="en-US" sz="2600" dirty="0" err="1" smtClean="0">
                <a:latin typeface="Arial (Body)"/>
                <a:cs typeface="Arial" charset="0"/>
              </a:rPr>
              <a:t>đầu</a:t>
            </a:r>
            <a:r>
              <a:rPr lang="en-US" sz="2600" dirty="0" smtClean="0">
                <a:latin typeface="Arial (Body)"/>
                <a:cs typeface="Arial" charset="0"/>
              </a:rPr>
              <a:t> </a:t>
            </a:r>
            <a:r>
              <a:rPr lang="en-US" sz="2600" dirty="0" err="1" smtClean="0">
                <a:latin typeface="Arial (Body)"/>
                <a:cs typeface="Arial" charset="0"/>
              </a:rPr>
              <a:t>tư</a:t>
            </a:r>
            <a:r>
              <a:rPr lang="en-US" sz="2600" dirty="0" smtClean="0">
                <a:latin typeface="Arial (Body)"/>
                <a:cs typeface="Arial" charset="0"/>
              </a:rPr>
              <a:t> </a:t>
            </a:r>
            <a:r>
              <a:rPr lang="en-US" sz="2600" dirty="0" err="1" smtClean="0">
                <a:latin typeface="Arial (Body)"/>
                <a:cs typeface="Arial" charset="0"/>
              </a:rPr>
              <a:t>được</a:t>
            </a:r>
            <a:r>
              <a:rPr lang="en-US" sz="2600" dirty="0" smtClean="0">
                <a:latin typeface="Arial (Body)"/>
                <a:cs typeface="Arial" charset="0"/>
              </a:rPr>
              <a:t> </a:t>
            </a:r>
            <a:r>
              <a:rPr lang="en-US" sz="2600" dirty="0" err="1" smtClean="0">
                <a:latin typeface="Arial (Body)"/>
                <a:cs typeface="Arial" charset="0"/>
              </a:rPr>
              <a:t>tính</a:t>
            </a:r>
            <a:r>
              <a:rPr lang="en-US" sz="2600" dirty="0" smtClean="0">
                <a:latin typeface="Arial (Body)"/>
                <a:cs typeface="Arial" charset="0"/>
              </a:rPr>
              <a:t> </a:t>
            </a:r>
            <a:r>
              <a:rPr lang="en-US" sz="2600" dirty="0" err="1" smtClean="0">
                <a:latin typeface="Arial (Body)"/>
                <a:cs typeface="Arial" charset="0"/>
              </a:rPr>
              <a:t>theo</a:t>
            </a:r>
            <a:r>
              <a:rPr lang="en-US" sz="2600" dirty="0" smtClean="0">
                <a:latin typeface="Arial (Body)"/>
                <a:cs typeface="Arial" charset="0"/>
              </a:rPr>
              <a:t> </a:t>
            </a:r>
            <a:r>
              <a:rPr lang="en-US" sz="2600" dirty="0" err="1" smtClean="0">
                <a:latin typeface="Arial (Body)"/>
                <a:cs typeface="Arial" charset="0"/>
              </a:rPr>
              <a:t>tỷ</a:t>
            </a:r>
            <a:r>
              <a:rPr lang="en-US" sz="2600" dirty="0" smtClean="0">
                <a:latin typeface="Arial (Body)"/>
                <a:cs typeface="Arial" charset="0"/>
              </a:rPr>
              <a:t> </a:t>
            </a:r>
            <a:r>
              <a:rPr lang="en-US" sz="2600" dirty="0" err="1" smtClean="0">
                <a:latin typeface="Arial (Body)"/>
                <a:cs typeface="Arial" charset="0"/>
              </a:rPr>
              <a:t>giá</a:t>
            </a:r>
            <a:r>
              <a:rPr lang="en-US" sz="2600" dirty="0" smtClean="0">
                <a:latin typeface="Arial (Body)"/>
                <a:cs typeface="Arial" charset="0"/>
              </a:rPr>
              <a:t> </a:t>
            </a:r>
            <a:r>
              <a:rPr lang="en-US" sz="2600" dirty="0" err="1" smtClean="0">
                <a:latin typeface="Arial (Body)"/>
                <a:cs typeface="Arial" charset="0"/>
              </a:rPr>
              <a:t>tại</a:t>
            </a:r>
            <a:r>
              <a:rPr lang="en-US" sz="2600" dirty="0" smtClean="0">
                <a:latin typeface="Arial (Body)"/>
                <a:cs typeface="Arial" charset="0"/>
              </a:rPr>
              <a:t> </a:t>
            </a:r>
            <a:r>
              <a:rPr lang="en-US" sz="2600" dirty="0" err="1" smtClean="0">
                <a:latin typeface="Arial (Body)"/>
                <a:cs typeface="Arial" charset="0"/>
              </a:rPr>
              <a:t>thời</a:t>
            </a:r>
            <a:r>
              <a:rPr lang="en-US" sz="2600" dirty="0" smtClean="0">
                <a:latin typeface="Arial (Body)"/>
                <a:cs typeface="Arial" charset="0"/>
              </a:rPr>
              <a:t> </a:t>
            </a:r>
            <a:r>
              <a:rPr lang="en-US" sz="2600" dirty="0" err="1" smtClean="0">
                <a:latin typeface="Arial (Body)"/>
                <a:cs typeface="Arial" charset="0"/>
              </a:rPr>
              <a:t>điểm</a:t>
            </a:r>
            <a:r>
              <a:rPr lang="en-US" sz="2600" dirty="0" smtClean="0">
                <a:latin typeface="Arial (Body)"/>
                <a:cs typeface="Arial" charset="0"/>
              </a:rPr>
              <a:t> </a:t>
            </a:r>
            <a:r>
              <a:rPr lang="en-US" sz="2600" dirty="0" err="1" smtClean="0">
                <a:latin typeface="Arial (Body)"/>
                <a:cs typeface="Arial" charset="0"/>
              </a:rPr>
              <a:t>ứng</a:t>
            </a:r>
            <a:r>
              <a:rPr lang="en-US" sz="2600" dirty="0" smtClean="0">
                <a:latin typeface="Arial (Body)"/>
                <a:cs typeface="Arial" charset="0"/>
              </a:rPr>
              <a:t> </a:t>
            </a:r>
            <a:r>
              <a:rPr lang="en-US" sz="2600" dirty="0" err="1" smtClean="0">
                <a:latin typeface="Arial (Body)"/>
                <a:cs typeface="Arial" charset="0"/>
              </a:rPr>
              <a:t>trước</a:t>
            </a:r>
            <a:r>
              <a:rPr lang="en-US" sz="2600" dirty="0" smtClean="0">
                <a:latin typeface="Arial (Body)"/>
                <a:cs typeface="Arial" charset="0"/>
              </a:rPr>
              <a:t>, </a:t>
            </a:r>
            <a:r>
              <a:rPr lang="en-US" sz="2600" dirty="0" err="1" smtClean="0">
                <a:latin typeface="Arial (Body)"/>
                <a:cs typeface="Arial" charset="0"/>
              </a:rPr>
              <a:t>không</a:t>
            </a:r>
            <a:r>
              <a:rPr lang="en-US" sz="2600" dirty="0" smtClean="0">
                <a:latin typeface="Arial (Body)"/>
                <a:cs typeface="Arial" charset="0"/>
              </a:rPr>
              <a:t> </a:t>
            </a:r>
            <a:r>
              <a:rPr lang="en-US" sz="2600" dirty="0" err="1" smtClean="0">
                <a:latin typeface="Arial (Body)"/>
                <a:cs typeface="Arial" charset="0"/>
              </a:rPr>
              <a:t>tính</a:t>
            </a:r>
            <a:r>
              <a:rPr lang="en-US" sz="2600" dirty="0" smtClean="0">
                <a:latin typeface="Arial (Body)"/>
                <a:cs typeface="Arial" charset="0"/>
              </a:rPr>
              <a:t> </a:t>
            </a:r>
            <a:r>
              <a:rPr lang="en-US" sz="2600" dirty="0" err="1" smtClean="0">
                <a:latin typeface="Arial (Body)"/>
                <a:cs typeface="Arial" charset="0"/>
              </a:rPr>
              <a:t>theo</a:t>
            </a:r>
            <a:r>
              <a:rPr lang="en-US" sz="2600" dirty="0" smtClean="0">
                <a:latin typeface="Arial (Body)"/>
                <a:cs typeface="Arial" charset="0"/>
              </a:rPr>
              <a:t> </a:t>
            </a:r>
            <a:r>
              <a:rPr lang="en-US" sz="2600" dirty="0" err="1" smtClean="0">
                <a:latin typeface="Arial (Body)"/>
                <a:cs typeface="Arial" charset="0"/>
              </a:rPr>
              <a:t>tỷ</a:t>
            </a:r>
            <a:r>
              <a:rPr lang="en-US" sz="2600" dirty="0" smtClean="0">
                <a:latin typeface="Arial (Body)"/>
                <a:cs typeface="Arial" charset="0"/>
              </a:rPr>
              <a:t> </a:t>
            </a:r>
            <a:r>
              <a:rPr lang="en-US" sz="2600" dirty="0" err="1" smtClean="0">
                <a:latin typeface="Arial (Body)"/>
                <a:cs typeface="Arial" charset="0"/>
              </a:rPr>
              <a:t>giá</a:t>
            </a:r>
            <a:r>
              <a:rPr lang="en-US" sz="2600" dirty="0" smtClean="0">
                <a:latin typeface="Arial (Body)"/>
                <a:cs typeface="Arial" charset="0"/>
              </a:rPr>
              <a:t> </a:t>
            </a:r>
            <a:r>
              <a:rPr lang="en-US" sz="2600" dirty="0" err="1" smtClean="0">
                <a:latin typeface="Arial (Body)"/>
                <a:cs typeface="Arial" charset="0"/>
              </a:rPr>
              <a:t>tại</a:t>
            </a:r>
            <a:r>
              <a:rPr lang="en-US" sz="2600" dirty="0" smtClean="0">
                <a:latin typeface="Arial (Body)"/>
                <a:cs typeface="Arial" charset="0"/>
              </a:rPr>
              <a:t> </a:t>
            </a:r>
            <a:r>
              <a:rPr lang="en-US" sz="2600" dirty="0" err="1" smtClean="0">
                <a:latin typeface="Arial (Body)"/>
                <a:cs typeface="Arial" charset="0"/>
              </a:rPr>
              <a:t>thời</a:t>
            </a:r>
            <a:r>
              <a:rPr lang="en-US" sz="2600" dirty="0" smtClean="0">
                <a:latin typeface="Arial (Body)"/>
                <a:cs typeface="Arial" charset="0"/>
              </a:rPr>
              <a:t> </a:t>
            </a:r>
            <a:r>
              <a:rPr lang="en-US" sz="2600" dirty="0" err="1" smtClean="0">
                <a:latin typeface="Arial (Body)"/>
                <a:cs typeface="Arial" charset="0"/>
              </a:rPr>
              <a:t>điểm</a:t>
            </a:r>
            <a:r>
              <a:rPr lang="en-US" sz="2600" dirty="0" smtClean="0">
                <a:latin typeface="Arial (Body)"/>
                <a:cs typeface="Arial" charset="0"/>
              </a:rPr>
              <a:t> </a:t>
            </a:r>
            <a:r>
              <a:rPr lang="en-US" sz="2600" dirty="0" err="1" smtClean="0">
                <a:latin typeface="Arial (Body)"/>
                <a:cs typeface="Arial" charset="0"/>
              </a:rPr>
              <a:t>nghiệm</a:t>
            </a:r>
            <a:r>
              <a:rPr lang="en-US" sz="2600" dirty="0" smtClean="0">
                <a:latin typeface="Arial (Body)"/>
                <a:cs typeface="Arial" charset="0"/>
              </a:rPr>
              <a:t> thu </a:t>
            </a:r>
            <a:r>
              <a:rPr lang="en-US" sz="2600" dirty="0" err="1" smtClean="0">
                <a:latin typeface="Arial (Body)"/>
                <a:cs typeface="Arial" charset="0"/>
              </a:rPr>
              <a:t>khối</a:t>
            </a:r>
            <a:r>
              <a:rPr lang="en-US" sz="2600" dirty="0" smtClean="0">
                <a:latin typeface="Arial (Body)"/>
                <a:cs typeface="Arial" charset="0"/>
              </a:rPr>
              <a:t> </a:t>
            </a:r>
            <a:r>
              <a:rPr lang="en-US" sz="2600" dirty="0" err="1" smtClean="0">
                <a:latin typeface="Arial (Body)"/>
                <a:cs typeface="Arial" charset="0"/>
              </a:rPr>
              <a:t>lượng</a:t>
            </a:r>
            <a:r>
              <a:rPr lang="en-US" sz="2600" dirty="0" smtClean="0">
                <a:latin typeface="Arial (Body)"/>
                <a:cs typeface="Arial" charset="0"/>
              </a:rPr>
              <a:t>. </a:t>
            </a:r>
          </a:p>
          <a:p>
            <a:pPr algn="just">
              <a:lnSpc>
                <a:spcPct val="120000"/>
              </a:lnSpc>
              <a:buNone/>
            </a:pPr>
            <a:endParaRPr lang="en-US" sz="1000" dirty="0" smtClean="0">
              <a:latin typeface="Arial (Body)"/>
              <a:cs typeface="Arial" charset="0"/>
            </a:endParaRPr>
          </a:p>
          <a:p>
            <a:pPr algn="just">
              <a:lnSpc>
                <a:spcPct val="120000"/>
              </a:lnSpc>
              <a:buNone/>
            </a:pPr>
            <a:r>
              <a:rPr lang="en-US" sz="2600" dirty="0" smtClean="0">
                <a:latin typeface="Arial (Body)"/>
                <a:cs typeface="Arial" charset="0"/>
              </a:rPr>
              <a:t>8. </a:t>
            </a:r>
            <a:r>
              <a:rPr lang="vi-VN" sz="2600" dirty="0" smtClean="0">
                <a:latin typeface="Arial (Body)"/>
              </a:rPr>
              <a:t>Khoản tiền phạt nhà thầu thu được nếu bản chất làm giảm số phải thanh toán cho nhà thầu</a:t>
            </a:r>
            <a:r>
              <a:rPr lang="en-US" sz="2600" dirty="0" smtClean="0">
                <a:latin typeface="Arial (Body)"/>
              </a:rPr>
              <a:t> </a:t>
            </a:r>
            <a:r>
              <a:rPr lang="en-US" sz="2600" dirty="0" err="1" smtClean="0">
                <a:latin typeface="Arial (Body)"/>
              </a:rPr>
              <a:t>thì</a:t>
            </a:r>
            <a:r>
              <a:rPr lang="en-US" sz="2600" dirty="0" smtClean="0">
                <a:latin typeface="Arial (Body)"/>
              </a:rPr>
              <a:t> </a:t>
            </a:r>
            <a:r>
              <a:rPr lang="en-US" sz="2600" dirty="0" err="1" smtClean="0">
                <a:latin typeface="Arial (Body)"/>
              </a:rPr>
              <a:t>ghi</a:t>
            </a:r>
            <a:r>
              <a:rPr lang="en-US" sz="2600" dirty="0" smtClean="0">
                <a:latin typeface="Arial (Body)"/>
              </a:rPr>
              <a:t> </a:t>
            </a:r>
            <a:r>
              <a:rPr lang="en-US" sz="2600" dirty="0" err="1" smtClean="0">
                <a:latin typeface="Arial (Body)"/>
              </a:rPr>
              <a:t>giảm</a:t>
            </a:r>
            <a:r>
              <a:rPr lang="en-US" sz="2600" dirty="0" smtClean="0">
                <a:latin typeface="Arial (Body)"/>
              </a:rPr>
              <a:t> chi </a:t>
            </a:r>
            <a:r>
              <a:rPr lang="en-US" sz="2600" dirty="0" err="1" smtClean="0">
                <a:latin typeface="Arial (Body)"/>
              </a:rPr>
              <a:t>phí</a:t>
            </a:r>
            <a:r>
              <a:rPr lang="en-US" sz="2600" dirty="0" smtClean="0">
                <a:latin typeface="Arial (Body)"/>
              </a:rPr>
              <a:t> </a:t>
            </a:r>
            <a:r>
              <a:rPr lang="en-US" sz="2600" dirty="0" err="1" smtClean="0">
                <a:latin typeface="Arial (Body)"/>
              </a:rPr>
              <a:t>đầu</a:t>
            </a:r>
            <a:r>
              <a:rPr lang="en-US" sz="2600" dirty="0" smtClean="0">
                <a:latin typeface="Arial (Body)"/>
              </a:rPr>
              <a:t> </a:t>
            </a:r>
            <a:r>
              <a:rPr lang="en-US" sz="2600" dirty="0" err="1" smtClean="0">
                <a:latin typeface="Arial (Body)"/>
              </a:rPr>
              <a:t>tư</a:t>
            </a:r>
            <a:r>
              <a:rPr lang="en-US" sz="2600" dirty="0" smtClean="0">
                <a:latin typeface="Arial (Body)"/>
              </a:rPr>
              <a:t> XDCB.</a:t>
            </a:r>
            <a:endParaRPr lang="en-US" sz="2600" dirty="0" smtClean="0">
              <a:latin typeface="Arial (Body)"/>
              <a:cs typeface="Arial" charset="0"/>
            </a:endParaRPr>
          </a:p>
          <a:p>
            <a:pPr algn="just">
              <a:lnSpc>
                <a:spcPct val="120000"/>
              </a:lnSpc>
              <a:buNone/>
            </a:pPr>
            <a:endParaRPr lang="en-US" sz="1000" dirty="0" smtClean="0">
              <a:latin typeface="Arial (Body)"/>
              <a:cs typeface="Arial" charset="0"/>
            </a:endParaRPr>
          </a:p>
          <a:p>
            <a:pPr algn="just">
              <a:lnSpc>
                <a:spcPct val="120000"/>
              </a:lnSpc>
              <a:buNone/>
            </a:pPr>
            <a:r>
              <a:rPr lang="en-US" sz="2600" dirty="0" smtClean="0">
                <a:latin typeface="Arial (Body)"/>
                <a:cs typeface="Arial" charset="0"/>
              </a:rPr>
              <a:t>9)  </a:t>
            </a:r>
            <a:r>
              <a:rPr lang="en-US" sz="2600" dirty="0" err="1" smtClean="0">
                <a:latin typeface="Arial (Body)"/>
                <a:cs typeface="Arial" charset="0"/>
              </a:rPr>
              <a:t>Không</a:t>
            </a:r>
            <a:r>
              <a:rPr lang="en-US" sz="2600" dirty="0" smtClean="0">
                <a:latin typeface="Arial (Body)"/>
                <a:cs typeface="Arial" charset="0"/>
              </a:rPr>
              <a:t> </a:t>
            </a:r>
            <a:r>
              <a:rPr lang="en-US" sz="2600" dirty="0" err="1" smtClean="0">
                <a:latin typeface="Arial (Body)"/>
                <a:cs typeface="Arial" charset="0"/>
              </a:rPr>
              <a:t>vốn</a:t>
            </a:r>
            <a:r>
              <a:rPr lang="en-US" sz="2600" dirty="0" smtClean="0">
                <a:latin typeface="Arial (Body)"/>
                <a:cs typeface="Arial" charset="0"/>
              </a:rPr>
              <a:t> </a:t>
            </a:r>
            <a:r>
              <a:rPr lang="en-US" sz="2600" dirty="0" err="1" smtClean="0">
                <a:latin typeface="Arial (Body)"/>
                <a:cs typeface="Arial" charset="0"/>
              </a:rPr>
              <a:t>hóa</a:t>
            </a:r>
            <a:r>
              <a:rPr lang="en-US" sz="2600" dirty="0" smtClean="0">
                <a:latin typeface="Arial (Body)"/>
                <a:cs typeface="Arial" charset="0"/>
              </a:rPr>
              <a:t> CLTG </a:t>
            </a:r>
            <a:r>
              <a:rPr lang="en-US" sz="2600" dirty="0" err="1" smtClean="0">
                <a:latin typeface="Arial (Body)"/>
                <a:cs typeface="Arial" charset="0"/>
              </a:rPr>
              <a:t>vào</a:t>
            </a:r>
            <a:r>
              <a:rPr lang="en-US" sz="2600" dirty="0" smtClean="0">
                <a:latin typeface="Arial (Body)"/>
                <a:cs typeface="Arial" charset="0"/>
              </a:rPr>
              <a:t> </a:t>
            </a:r>
            <a:r>
              <a:rPr lang="en-US" sz="2600" dirty="0" err="1" smtClean="0">
                <a:latin typeface="Arial (Body)"/>
                <a:cs typeface="Arial" charset="0"/>
              </a:rPr>
              <a:t>giá</a:t>
            </a:r>
            <a:r>
              <a:rPr lang="en-US" sz="2600" dirty="0" smtClean="0">
                <a:latin typeface="Arial (Body)"/>
                <a:cs typeface="Arial" charset="0"/>
              </a:rPr>
              <a:t> </a:t>
            </a:r>
            <a:r>
              <a:rPr lang="en-US" sz="2600" dirty="0" err="1" smtClean="0">
                <a:latin typeface="Arial (Body)"/>
                <a:cs typeface="Arial" charset="0"/>
              </a:rPr>
              <a:t>trị</a:t>
            </a:r>
            <a:r>
              <a:rPr lang="en-US" sz="2600" dirty="0" smtClean="0">
                <a:latin typeface="Arial (Body)"/>
                <a:cs typeface="Arial" charset="0"/>
              </a:rPr>
              <a:t> </a:t>
            </a:r>
            <a:r>
              <a:rPr lang="en-US" sz="2600" dirty="0" err="1" smtClean="0">
                <a:latin typeface="Arial (Body)"/>
                <a:cs typeface="Arial" charset="0"/>
              </a:rPr>
              <a:t>công</a:t>
            </a:r>
            <a:r>
              <a:rPr lang="en-US" sz="2600" dirty="0" smtClean="0">
                <a:latin typeface="Arial (Body)"/>
                <a:cs typeface="Arial" charset="0"/>
              </a:rPr>
              <a:t> </a:t>
            </a:r>
            <a:r>
              <a:rPr lang="en-US" sz="2600" dirty="0" err="1" smtClean="0">
                <a:latin typeface="Arial (Body)"/>
                <a:cs typeface="Arial" charset="0"/>
              </a:rPr>
              <a:t>trình</a:t>
            </a:r>
            <a:r>
              <a:rPr lang="en-US" sz="2600" dirty="0" smtClean="0">
                <a:latin typeface="Arial (Body)"/>
                <a:cs typeface="Arial" charset="0"/>
              </a:rPr>
              <a:t> </a:t>
            </a:r>
            <a:r>
              <a:rPr lang="en-US" sz="2600" dirty="0" err="1" smtClean="0">
                <a:latin typeface="Arial (Body)"/>
                <a:cs typeface="Arial" charset="0"/>
              </a:rPr>
              <a:t>trong</a:t>
            </a:r>
            <a:r>
              <a:rPr lang="en-US" sz="2600" dirty="0" smtClean="0">
                <a:latin typeface="Arial (Body)"/>
                <a:cs typeface="Arial" charset="0"/>
              </a:rPr>
              <a:t> </a:t>
            </a:r>
            <a:r>
              <a:rPr lang="en-US" sz="2600" dirty="0" err="1" smtClean="0">
                <a:latin typeface="Arial (Body)"/>
                <a:cs typeface="Arial" charset="0"/>
              </a:rPr>
              <a:t>mọi</a:t>
            </a:r>
            <a:r>
              <a:rPr lang="en-US" sz="2600" dirty="0" smtClean="0">
                <a:latin typeface="Arial (Body)"/>
                <a:cs typeface="Arial" charset="0"/>
              </a:rPr>
              <a:t> </a:t>
            </a:r>
            <a:r>
              <a:rPr lang="en-US" sz="2600" dirty="0" err="1" smtClean="0">
                <a:latin typeface="Arial (Body)"/>
                <a:cs typeface="Arial" charset="0"/>
              </a:rPr>
              <a:t>trường</a:t>
            </a:r>
            <a:r>
              <a:rPr lang="en-US" sz="2600" dirty="0" smtClean="0">
                <a:latin typeface="Arial (Body)"/>
                <a:cs typeface="Arial" charset="0"/>
              </a:rPr>
              <a:t> </a:t>
            </a:r>
            <a:r>
              <a:rPr lang="en-US" sz="2600" dirty="0" err="1" smtClean="0">
                <a:latin typeface="Arial (Body)"/>
                <a:cs typeface="Arial" charset="0"/>
              </a:rPr>
              <a:t>hợp</a:t>
            </a:r>
            <a:r>
              <a:rPr lang="en-US" sz="2600" dirty="0" smtClean="0">
                <a:latin typeface="Arial (Body)"/>
                <a:cs typeface="Arial" charset="0"/>
              </a:rPr>
              <a:t>.</a:t>
            </a:r>
          </a:p>
          <a:p>
            <a:pPr algn="just">
              <a:lnSpc>
                <a:spcPct val="120000"/>
              </a:lnSpc>
              <a:buNone/>
            </a:pPr>
            <a:endParaRPr lang="en-US" sz="1400" dirty="0" smtClean="0">
              <a:latin typeface="Arial (Body)"/>
              <a:cs typeface="Arial" charset="0"/>
            </a:endParaRPr>
          </a:p>
          <a:p>
            <a:pPr algn="just">
              <a:lnSpc>
                <a:spcPct val="120000"/>
              </a:lnSpc>
              <a:buNone/>
            </a:pPr>
            <a:r>
              <a:rPr lang="en-US" sz="2600" dirty="0" smtClean="0">
                <a:latin typeface="Arial (Body)"/>
              </a:rPr>
              <a:t>10) </a:t>
            </a:r>
            <a:r>
              <a:rPr lang="vi-VN" sz="2600" dirty="0" smtClean="0">
                <a:latin typeface="Arial (Body)"/>
              </a:rPr>
              <a:t>Trường hợp dự án đã hoàn thành nhưng quyết toán chưa được duyệt thì doanh nghiệp ghi tăng nguyên giá TSCĐ theo giá tạm tính (giá tạm tính phải căn cứ vào chi phí thực tế</a:t>
            </a:r>
            <a:r>
              <a:rPr lang="vi-VN" sz="2600" b="1" dirty="0" smtClean="0">
                <a:latin typeface="Arial (Body)"/>
              </a:rPr>
              <a:t> </a:t>
            </a:r>
            <a:r>
              <a:rPr lang="vi-VN" sz="2600" dirty="0" smtClean="0">
                <a:latin typeface="Arial (Body)"/>
              </a:rPr>
              <a:t>đã </a:t>
            </a:r>
            <a:r>
              <a:rPr lang="en-US" sz="2600" dirty="0" err="1" smtClean="0">
                <a:latin typeface="Arial (Body)"/>
              </a:rPr>
              <a:t>phát</a:t>
            </a:r>
            <a:r>
              <a:rPr lang="en-US" sz="2600" dirty="0" smtClean="0">
                <a:latin typeface="Arial (Body)"/>
              </a:rPr>
              <a:t> </a:t>
            </a:r>
            <a:r>
              <a:rPr lang="en-US" sz="2600" dirty="0" err="1" smtClean="0">
                <a:latin typeface="Arial (Body)"/>
              </a:rPr>
              <a:t>sinh</a:t>
            </a:r>
            <a:r>
              <a:rPr lang="en-US" sz="2600" dirty="0" smtClean="0">
                <a:latin typeface="Arial (Body)"/>
              </a:rPr>
              <a:t>, </a:t>
            </a:r>
            <a:r>
              <a:rPr lang="en-US" sz="2600" dirty="0" smtClean="0">
                <a:solidFill>
                  <a:srgbClr val="FF0000"/>
                </a:solidFill>
                <a:latin typeface="Arial (Body)"/>
              </a:rPr>
              <a:t>chi </a:t>
            </a:r>
            <a:r>
              <a:rPr lang="en-US" sz="2600" dirty="0" err="1" smtClean="0">
                <a:solidFill>
                  <a:srgbClr val="FF0000"/>
                </a:solidFill>
                <a:latin typeface="Arial (Body)"/>
              </a:rPr>
              <a:t>phí</a:t>
            </a:r>
            <a:r>
              <a:rPr lang="en-US" sz="2600" dirty="0" smtClean="0">
                <a:solidFill>
                  <a:srgbClr val="FF0000"/>
                </a:solidFill>
                <a:latin typeface="Arial (Body)"/>
              </a:rPr>
              <a:t> </a:t>
            </a:r>
            <a:r>
              <a:rPr lang="en-US" sz="2600" dirty="0" err="1" smtClean="0">
                <a:solidFill>
                  <a:srgbClr val="FF0000"/>
                </a:solidFill>
                <a:latin typeface="Arial (Body)"/>
              </a:rPr>
              <a:t>ước</a:t>
            </a:r>
            <a:r>
              <a:rPr lang="en-US" sz="2600" dirty="0" smtClean="0">
                <a:solidFill>
                  <a:srgbClr val="FF0000"/>
                </a:solidFill>
                <a:latin typeface="Arial (Body)"/>
              </a:rPr>
              <a:t> </a:t>
            </a:r>
            <a:r>
              <a:rPr lang="en-US" sz="2600" dirty="0" err="1" smtClean="0">
                <a:solidFill>
                  <a:srgbClr val="FF0000"/>
                </a:solidFill>
                <a:latin typeface="Arial (Body)"/>
              </a:rPr>
              <a:t>tính</a:t>
            </a:r>
            <a:r>
              <a:rPr lang="en-US" sz="2600" dirty="0" smtClean="0">
                <a:solidFill>
                  <a:srgbClr val="FF0000"/>
                </a:solidFill>
                <a:latin typeface="Arial (Body)"/>
              </a:rPr>
              <a:t> </a:t>
            </a:r>
            <a:r>
              <a:rPr lang="en-US" sz="2600" dirty="0" err="1" smtClean="0">
                <a:solidFill>
                  <a:srgbClr val="FF0000"/>
                </a:solidFill>
                <a:latin typeface="Arial (Body)"/>
              </a:rPr>
              <a:t>chắc</a:t>
            </a:r>
            <a:r>
              <a:rPr lang="en-US" sz="2600" dirty="0" smtClean="0">
                <a:solidFill>
                  <a:srgbClr val="FF0000"/>
                </a:solidFill>
                <a:latin typeface="Arial (Body)"/>
              </a:rPr>
              <a:t> </a:t>
            </a:r>
            <a:r>
              <a:rPr lang="en-US" sz="2600" dirty="0" err="1" smtClean="0">
                <a:solidFill>
                  <a:srgbClr val="FF0000"/>
                </a:solidFill>
                <a:latin typeface="Arial (Body)"/>
              </a:rPr>
              <a:t>chắn</a:t>
            </a:r>
            <a:r>
              <a:rPr lang="en-US" sz="2600" dirty="0" smtClean="0">
                <a:solidFill>
                  <a:srgbClr val="FF0000"/>
                </a:solidFill>
                <a:latin typeface="Arial (Body)"/>
              </a:rPr>
              <a:t> </a:t>
            </a:r>
            <a:r>
              <a:rPr lang="en-US" sz="2600" dirty="0" err="1" smtClean="0">
                <a:solidFill>
                  <a:srgbClr val="FF0000"/>
                </a:solidFill>
                <a:latin typeface="Arial (Body)"/>
              </a:rPr>
              <a:t>sẽ</a:t>
            </a:r>
            <a:r>
              <a:rPr lang="en-US" sz="2600" dirty="0" smtClean="0">
                <a:solidFill>
                  <a:srgbClr val="FF0000"/>
                </a:solidFill>
                <a:latin typeface="Arial (Body)"/>
              </a:rPr>
              <a:t> </a:t>
            </a:r>
            <a:r>
              <a:rPr lang="en-US" sz="2600" dirty="0" err="1" smtClean="0">
                <a:solidFill>
                  <a:srgbClr val="FF0000"/>
                </a:solidFill>
                <a:latin typeface="Arial (Body)"/>
              </a:rPr>
              <a:t>phải</a:t>
            </a:r>
            <a:r>
              <a:rPr lang="vi-VN" sz="2600" dirty="0" smtClean="0">
                <a:solidFill>
                  <a:srgbClr val="FF0000"/>
                </a:solidFill>
                <a:latin typeface="Arial (Body)"/>
              </a:rPr>
              <a:t> bỏ ra </a:t>
            </a:r>
            <a:r>
              <a:rPr lang="vi-VN" sz="2600" dirty="0" smtClean="0">
                <a:latin typeface="Arial (Body)"/>
              </a:rPr>
              <a:t>để có được TSCĐ) để trích khấu hao TSCĐ, nhưng sau đó phải điều chỉnh theo giá quyết toán được phê duyệt.</a:t>
            </a:r>
            <a:endParaRPr lang="en-US" sz="2600" dirty="0" smtClean="0">
              <a:latin typeface="Arial (Body)"/>
            </a:endParaRPr>
          </a:p>
          <a:p>
            <a:pPr algn="just">
              <a:lnSpc>
                <a:spcPct val="120000"/>
              </a:lnSpc>
              <a:buNone/>
            </a:pPr>
            <a:endParaRPr lang="en-US" sz="1000" dirty="0" smtClean="0">
              <a:latin typeface="Arial (Body)"/>
              <a:cs typeface="Arial" charset="0"/>
            </a:endParaRPr>
          </a:p>
          <a:p>
            <a:pPr algn="just">
              <a:lnSpc>
                <a:spcPct val="120000"/>
              </a:lnSpc>
              <a:buNone/>
            </a:pPr>
            <a:r>
              <a:rPr lang="en-US" sz="2600" dirty="0" smtClean="0">
                <a:latin typeface="Arial (Body)"/>
                <a:cs typeface="Arial" charset="0"/>
              </a:rPr>
              <a:t>11</a:t>
            </a:r>
            <a:r>
              <a:rPr lang="vi-VN" sz="2600" dirty="0" smtClean="0">
                <a:latin typeface="Arial (Body)"/>
                <a:cs typeface="Arial" charset="0"/>
              </a:rPr>
              <a:t>) Trường hợp dự án đầu tư bị hủy bỏ, phải tiến hành thanh lý và thu hồi các chi phí đã phát sinh của dự án. Phần chênh lệch giữa chi phí đầu tư thực tế phát sinh và số thu từ việc thanh lý được ghi nhận vào chi phí khác hoặc xác định trách nhiệm bồi thường của tổ chức, cá nhân.</a:t>
            </a:r>
          </a:p>
          <a:p>
            <a:pPr algn="just"/>
            <a:endParaRPr lang="en-US" dirty="0" smtClean="0">
              <a:latin typeface="Arial" charset="0"/>
              <a:cs typeface="Arial" charset="0"/>
            </a:endParaRPr>
          </a:p>
          <a:p>
            <a:pPr algn="just"/>
            <a:endParaRPr lang="en-US" dirty="0" smtClean="0">
              <a:latin typeface="Arial" charset="0"/>
              <a:cs typeface="Arial" charset="0"/>
            </a:endParaRPr>
          </a:p>
          <a:p>
            <a:pPr algn="just"/>
            <a:endParaRPr lang="en-US" sz="2800" dirty="0" smtClean="0">
              <a:latin typeface="Arial" charset="0"/>
              <a:cs typeface="Arial" charset="0"/>
            </a:endParaRPr>
          </a:p>
        </p:txBody>
      </p:sp>
      <p:sp>
        <p:nvSpPr>
          <p:cNvPr id="103428"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103430"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7"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7" name="Rectangle 3"/>
          <p:cNvSpPr>
            <a:spLocks noGrp="1" noChangeArrowheads="1"/>
          </p:cNvSpPr>
          <p:nvPr>
            <p:ph type="body" idx="1"/>
          </p:nvPr>
        </p:nvSpPr>
        <p:spPr>
          <a:xfrm>
            <a:off x="395536" y="908720"/>
            <a:ext cx="8458200" cy="6174432"/>
          </a:xfrm>
        </p:spPr>
        <p:txBody>
          <a:bodyPr>
            <a:normAutofit fontScale="70000" lnSpcReduction="20000"/>
          </a:bodyPr>
          <a:lstStyle/>
          <a:p>
            <a:pPr algn="just" eaLnBrk="1" hangingPunct="1">
              <a:defRPr/>
            </a:pPr>
            <a:endParaRPr lang="en-US" b="1" dirty="0" smtClean="0">
              <a:latin typeface="Arial" charset="0"/>
            </a:endParaRPr>
          </a:p>
          <a:p>
            <a:pPr marL="450850" indent="-450850" algn="just">
              <a:lnSpc>
                <a:spcPts val="2400"/>
              </a:lnSpc>
              <a:spcBef>
                <a:spcPts val="1200"/>
              </a:spcBef>
              <a:spcAft>
                <a:spcPts val="1200"/>
              </a:spcAft>
              <a:buNone/>
            </a:pPr>
            <a:r>
              <a:rPr lang="en-US" sz="2900" dirty="0" smtClean="0">
                <a:latin typeface="Arial (Body)"/>
              </a:rPr>
              <a:t>12. </a:t>
            </a:r>
            <a:r>
              <a:rPr lang="vi-VN" sz="2900" dirty="0" smtClean="0">
                <a:latin typeface="Arial (Body)"/>
              </a:rPr>
              <a:t>Chi phí sửa chữa, bảo dưỡng thường xuyên cho TSCĐ hoạt động bình thường được hạch toán trực tiếp vào chi phí </a:t>
            </a:r>
            <a:r>
              <a:rPr lang="en-US" sz="2900" dirty="0" smtClean="0">
                <a:latin typeface="Arial (Body)"/>
              </a:rPr>
              <a:t>SXKD</a:t>
            </a:r>
            <a:r>
              <a:rPr lang="vi-VN" sz="2900" dirty="0" smtClean="0">
                <a:latin typeface="Arial (Body)"/>
              </a:rPr>
              <a:t> trong kỳ của bộ phận sử dụng TSCĐ. Đối với các TSCĐ theo yêu cầu kỹ thuật phải sửa chữa, bảo dưỡng định kỳ, doanh nghiệp được</a:t>
            </a:r>
            <a:r>
              <a:rPr lang="vi-VN" sz="2900" b="1" dirty="0" smtClean="0">
                <a:latin typeface="Arial (Body)"/>
              </a:rPr>
              <a:t> </a:t>
            </a:r>
            <a:r>
              <a:rPr lang="vi-VN" sz="2900" dirty="0" smtClean="0">
                <a:latin typeface="Arial (Body)"/>
              </a:rPr>
              <a:t>trích trước chi phí sửa chữa, bảo dưỡng (nếu có nghĩa vụ) hoặc tính chi phí sửa chữa, bảo dưỡng phát sinh vào chi phí chờ phân bổ. </a:t>
            </a:r>
            <a:endParaRPr lang="en-US" sz="2900" dirty="0" smtClean="0">
              <a:latin typeface="Arial (Body)"/>
            </a:endParaRPr>
          </a:p>
          <a:p>
            <a:pPr marL="450850" indent="-450850" algn="just">
              <a:lnSpc>
                <a:spcPts val="2400"/>
              </a:lnSpc>
              <a:spcBef>
                <a:spcPts val="1200"/>
              </a:spcBef>
              <a:spcAft>
                <a:spcPts val="1200"/>
              </a:spcAft>
              <a:buNone/>
            </a:pPr>
            <a:r>
              <a:rPr lang="en-US" sz="2900" dirty="0" smtClean="0">
                <a:latin typeface="Arial (Body)"/>
              </a:rPr>
              <a:t>13. C</a:t>
            </a:r>
            <a:r>
              <a:rPr lang="vi-VN" sz="2900" dirty="0" smtClean="0">
                <a:latin typeface="Arial (Body)"/>
              </a:rPr>
              <a:t>ác chi phí phát sinh sau ghi nhận ban đầu liên quan đến nâng cấp, cải tạo làm tăng năng lực hoặc kéo dài thời gian sử dụng của TSCĐ thì được hạch toán tăng nguyên giá TSCĐ.</a:t>
            </a:r>
            <a:endParaRPr lang="en-US" sz="2900" dirty="0" smtClean="0">
              <a:latin typeface="Arial (Body)"/>
            </a:endParaRPr>
          </a:p>
          <a:p>
            <a:pPr marL="450850" indent="-450850" algn="just">
              <a:lnSpc>
                <a:spcPts val="2400"/>
              </a:lnSpc>
              <a:spcBef>
                <a:spcPts val="1200"/>
              </a:spcBef>
              <a:spcAft>
                <a:spcPts val="1200"/>
              </a:spcAft>
              <a:buNone/>
            </a:pPr>
            <a:r>
              <a:rPr lang="en-US" sz="2900" dirty="0" smtClean="0">
                <a:latin typeface="Arial (Body)"/>
              </a:rPr>
              <a:t>14. </a:t>
            </a:r>
            <a:r>
              <a:rPr lang="vi-VN" sz="2900" dirty="0" smtClean="0">
                <a:latin typeface="Arial (Body)"/>
              </a:rPr>
              <a:t>Trường hợp </a:t>
            </a:r>
            <a:r>
              <a:rPr lang="en-US" sz="2900" dirty="0" smtClean="0">
                <a:latin typeface="Arial (Body)"/>
              </a:rPr>
              <a:t>BĐS </a:t>
            </a:r>
            <a:r>
              <a:rPr lang="vi-VN" sz="2900" dirty="0" smtClean="0">
                <a:latin typeface="Arial (Body)"/>
              </a:rPr>
              <a:t>xây dựng sử dụng cho nhiều mục đích (làm văn phòng, cho thuê hoặc để bán, ví dụ như tòa nhà hỗn hợp) thì vẫn tập hợp chi phí phát sinh liên quan trực tiếp tới việc đầu tư xây dựng trên T</a:t>
            </a:r>
            <a:r>
              <a:rPr lang="en-US" sz="2900" dirty="0" smtClean="0">
                <a:latin typeface="Arial (Body)"/>
              </a:rPr>
              <a:t>K</a:t>
            </a:r>
            <a:r>
              <a:rPr lang="vi-VN" sz="2900" dirty="0" smtClean="0">
                <a:latin typeface="Arial (Body)"/>
              </a:rPr>
              <a:t>241. Khi công trình</a:t>
            </a:r>
            <a:r>
              <a:rPr lang="en-US" sz="2900" dirty="0" smtClean="0">
                <a:latin typeface="Arial (Body)"/>
              </a:rPr>
              <a:t> </a:t>
            </a:r>
            <a:r>
              <a:rPr lang="vi-VN" sz="2900" dirty="0" smtClean="0">
                <a:latin typeface="Arial (Body)"/>
              </a:rPr>
              <a:t>hoàn thành bàn giao đưa vào sử dụng, căn cứ cách thức sử dụng tài sản trong thực tế để kết chuyển chi phí đầu tư xây dựng phù hợp với bản chất của từng loại tài sản.</a:t>
            </a:r>
            <a:endParaRPr lang="en-US" dirty="0"/>
          </a:p>
        </p:txBody>
      </p:sp>
      <p:sp>
        <p:nvSpPr>
          <p:cNvPr id="6" name="Rectangle 2"/>
          <p:cNvSpPr>
            <a:spLocks noGrp="1" noChangeArrowheads="1"/>
          </p:cNvSpPr>
          <p:nvPr>
            <p:ph type="title"/>
          </p:nvPr>
        </p:nvSpPr>
        <p:spPr>
          <a:xfrm>
            <a:off x="2209800" y="228600"/>
            <a:ext cx="6248400" cy="457200"/>
          </a:xfrm>
        </p:spPr>
        <p:txBody>
          <a:bodyPr/>
          <a:lstStyle/>
          <a:p>
            <a:pPr>
              <a:defRPr/>
            </a:pPr>
            <a:r>
              <a:rPr lang="en-US" sz="1600" b="1" dirty="0" smtClean="0">
                <a:solidFill>
                  <a:srgbClr val="FF0000"/>
                </a:solidFill>
                <a:latin typeface="Arial" charset="0"/>
              </a:rPr>
              <a:t>KẾ TOÁN CHI PHÍ ĐẦU TƯ XDCB</a:t>
            </a:r>
            <a:endParaRPr lang="en-US" sz="2000" b="1" i="1" dirty="0" smtClean="0">
              <a:latin typeface="Times New Roman" pitchFamily="18" charset="0"/>
            </a:endParaRPr>
          </a:p>
        </p:txBody>
      </p:sp>
      <p:sp>
        <p:nvSpPr>
          <p:cNvPr id="104452"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104454"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9"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31988"/>
            <a:ext cx="9144000" cy="3346450"/>
          </a:xfrm>
        </p:spPr>
        <p:txBody>
          <a:bodyPr>
            <a:normAutofit/>
          </a:bodyPr>
          <a:lstStyle/>
          <a:p>
            <a:pPr algn="ctr">
              <a:defRPr/>
            </a:pPr>
            <a:endParaRPr lang="vi-VN" dirty="0"/>
          </a:p>
        </p:txBody>
      </p:sp>
      <p:sp>
        <p:nvSpPr>
          <p:cNvPr id="105475" name="Slide Number Placeholder 5"/>
          <p:cNvSpPr>
            <a:spLocks noGrp="1"/>
          </p:cNvSpPr>
          <p:nvPr>
            <p:ph type="sldNum" sz="quarter" idx="12"/>
          </p:nvPr>
        </p:nvSpPr>
        <p:spPr>
          <a:noFill/>
        </p:spPr>
        <p:txBody>
          <a:bodyPr/>
          <a:lstStyle/>
          <a:p>
            <a:fld id="{3107ADD9-AD51-493B-96F7-3568E72783B5}" type="slidenum">
              <a:rPr lang="en-US" sz="1200" smtClean="0">
                <a:solidFill>
                  <a:srgbClr val="FFFFFF"/>
                </a:solidFill>
                <a:latin typeface="Calibri" pitchFamily="34" charset="0"/>
              </a:rPr>
              <a:pPr/>
              <a:t>100</a:t>
            </a:fld>
            <a:endParaRPr lang="vi-VN" sz="1200" smtClean="0">
              <a:solidFill>
                <a:srgbClr val="FFFFFF"/>
              </a:solidFill>
              <a:latin typeface="Arial" charset="0"/>
              <a:cs typeface="Arial" charset="0"/>
            </a:endParaRPr>
          </a:p>
        </p:txBody>
      </p:sp>
      <p:pic>
        <p:nvPicPr>
          <p:cNvPr id="105477" name="Picture 3"/>
          <p:cNvPicPr>
            <a:picLocks noChangeAspect="1" noChangeArrowheads="1"/>
          </p:cNvPicPr>
          <p:nvPr/>
        </p:nvPicPr>
        <p:blipFill>
          <a:blip r:embed="rId2" cstate="print"/>
          <a:srcRect/>
          <a:stretch>
            <a:fillRect/>
          </a:stretch>
        </p:blipFill>
        <p:spPr bwMode="auto">
          <a:xfrm>
            <a:off x="4114800" y="152400"/>
            <a:ext cx="833438" cy="844550"/>
          </a:xfrm>
          <a:prstGeom prst="rect">
            <a:avLst/>
          </a:prstGeom>
          <a:noFill/>
          <a:ln w="9525">
            <a:noFill/>
            <a:miter lim="800000"/>
            <a:headEnd/>
            <a:tailEnd/>
          </a:ln>
        </p:spPr>
      </p:pic>
      <p:pic>
        <p:nvPicPr>
          <p:cNvPr id="105478" name="Picture 6" descr="power.jpg"/>
          <p:cNvPicPr>
            <a:picLocks noChangeAspect="1"/>
          </p:cNvPicPr>
          <p:nvPr/>
        </p:nvPicPr>
        <p:blipFill>
          <a:blip r:embed="rId3" cstate="print"/>
          <a:srcRect/>
          <a:stretch>
            <a:fillRect/>
          </a:stretch>
        </p:blipFill>
        <p:spPr bwMode="auto">
          <a:xfrm>
            <a:off x="0" y="1676400"/>
            <a:ext cx="9144000" cy="5181600"/>
          </a:xfrm>
          <a:prstGeom prst="rect">
            <a:avLst/>
          </a:prstGeom>
          <a:noFill/>
          <a:ln w="9525">
            <a:noFill/>
            <a:miter lim="800000"/>
            <a:headEnd/>
            <a:tailEnd/>
          </a:ln>
        </p:spPr>
      </p:pic>
      <p:sp>
        <p:nvSpPr>
          <p:cNvPr id="105479" name="TextBox 6"/>
          <p:cNvSpPr txBox="1">
            <a:spLocks noChangeArrowheads="1"/>
          </p:cNvSpPr>
          <p:nvPr/>
        </p:nvSpPr>
        <p:spPr bwMode="auto">
          <a:xfrm>
            <a:off x="0" y="1752600"/>
            <a:ext cx="9144000" cy="2308225"/>
          </a:xfrm>
          <a:prstGeom prst="rect">
            <a:avLst/>
          </a:prstGeom>
          <a:noFill/>
          <a:ln w="9525">
            <a:noFill/>
            <a:miter lim="800000"/>
            <a:headEnd/>
            <a:tailEnd/>
          </a:ln>
        </p:spPr>
        <p:txBody>
          <a:bodyPr>
            <a:spAutoFit/>
          </a:bodyPr>
          <a:lstStyle/>
          <a:p>
            <a:pPr algn="ctr"/>
            <a:r>
              <a:rPr lang="en-US" sz="3600" b="1">
                <a:solidFill>
                  <a:srgbClr val="C00000"/>
                </a:solidFill>
                <a:latin typeface="Arial" charset="0"/>
                <a:cs typeface="Arial" charset="0"/>
              </a:rPr>
              <a:t>CHUẨN MỰC KẾ TOÁN SỐ 03 </a:t>
            </a:r>
          </a:p>
          <a:p>
            <a:pPr algn="ctr"/>
            <a:r>
              <a:rPr lang="en-US" sz="3600" b="1">
                <a:solidFill>
                  <a:srgbClr val="C00000"/>
                </a:solidFill>
                <a:latin typeface="Arial" charset="0"/>
                <a:cs typeface="Arial" charset="0"/>
              </a:rPr>
              <a:t>VÀ CÁC QUY ĐỊNH VỀ KẾ TOÁN</a:t>
            </a:r>
          </a:p>
          <a:p>
            <a:pPr algn="ctr"/>
            <a:r>
              <a:rPr lang="en-US" sz="3600" b="1">
                <a:solidFill>
                  <a:srgbClr val="C00000"/>
                </a:solidFill>
                <a:latin typeface="Arial" charset="0"/>
                <a:cs typeface="Arial" charset="0"/>
              </a:rPr>
              <a:t> TÀI SẢN CỐ ĐỊNH HỮU HÌNH</a:t>
            </a:r>
            <a:r>
              <a:rPr lang="en-US" sz="3600" b="1">
                <a:solidFill>
                  <a:srgbClr val="C00000"/>
                </a:solidFill>
              </a:rPr>
              <a:t/>
            </a:r>
            <a:br>
              <a:rPr lang="en-US" sz="3600" b="1">
                <a:solidFill>
                  <a:srgbClr val="C00000"/>
                </a:solidFill>
              </a:rPr>
            </a:br>
            <a:endParaRPr lang="en-US" sz="3600" b="1">
              <a:solidFill>
                <a:srgbClr val="C00000"/>
              </a:solidFill>
            </a:endParaRPr>
          </a:p>
        </p:txBody>
      </p:sp>
      <p:sp>
        <p:nvSpPr>
          <p:cNvPr id="8" name="Rectangle 2"/>
          <p:cNvSpPr txBox="1">
            <a:spLocks noChangeArrowheads="1"/>
          </p:cNvSpPr>
          <p:nvPr/>
        </p:nvSpPr>
        <p:spPr bwMode="auto">
          <a:xfrm>
            <a:off x="3419872" y="980728"/>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2209800" y="228600"/>
            <a:ext cx="6248400" cy="457200"/>
          </a:xfrm>
        </p:spPr>
        <p:txBody>
          <a:bodyPr/>
          <a:lstStyle/>
          <a:p>
            <a:pPr>
              <a:defRPr/>
            </a:pPr>
            <a:r>
              <a:rPr lang="en-US" sz="1600" b="1" dirty="0" smtClean="0">
                <a:solidFill>
                  <a:srgbClr val="FF0000"/>
                </a:solidFill>
                <a:latin typeface="Arial" charset="0"/>
              </a:rPr>
              <a:t>KẾ TOÁN TÀI SẢN CỐ ĐỊNH HỮU HÌNH</a:t>
            </a:r>
            <a:endParaRPr lang="en-US" sz="2000" b="1" i="1" dirty="0" smtClean="0">
              <a:latin typeface="Times New Roman" pitchFamily="18" charset="0"/>
            </a:endParaRPr>
          </a:p>
        </p:txBody>
      </p:sp>
      <p:sp>
        <p:nvSpPr>
          <p:cNvPr id="111619" name="Rectangle 3"/>
          <p:cNvSpPr>
            <a:spLocks noGrp="1" noChangeArrowheads="1"/>
          </p:cNvSpPr>
          <p:nvPr>
            <p:ph type="body" idx="1"/>
          </p:nvPr>
        </p:nvSpPr>
        <p:spPr>
          <a:xfrm>
            <a:off x="228600" y="838200"/>
            <a:ext cx="8763000" cy="5791200"/>
          </a:xfrm>
        </p:spPr>
        <p:txBody>
          <a:bodyPr/>
          <a:lstStyle/>
          <a:p>
            <a:pPr algn="ctr">
              <a:buNone/>
            </a:pPr>
            <a:r>
              <a:rPr lang="en-US" sz="2800" dirty="0" err="1" smtClean="0">
                <a:latin typeface="Arial" charset="0"/>
                <a:cs typeface="Arial" charset="0"/>
              </a:rPr>
              <a:t>Phân</a:t>
            </a:r>
            <a:r>
              <a:rPr lang="en-US" sz="2800" dirty="0" smtClean="0">
                <a:latin typeface="Arial" charset="0"/>
                <a:cs typeface="Arial" charset="0"/>
              </a:rPr>
              <a:t> </a:t>
            </a:r>
            <a:r>
              <a:rPr lang="en-US" sz="2800" dirty="0" err="1" smtClean="0">
                <a:latin typeface="Arial" charset="0"/>
                <a:cs typeface="Arial" charset="0"/>
              </a:rPr>
              <a:t>loại</a:t>
            </a:r>
            <a:endParaRPr lang="en-US" sz="2800" dirty="0" smtClean="0">
              <a:latin typeface="Arial" charset="0"/>
              <a:cs typeface="Arial" charset="0"/>
            </a:endParaRPr>
          </a:p>
          <a:p>
            <a:pPr algn="just"/>
            <a:endParaRPr lang="en-US" sz="2800" dirty="0" smtClean="0">
              <a:latin typeface="Arial" charset="0"/>
              <a:cs typeface="Arial" charset="0"/>
            </a:endParaRPr>
          </a:p>
          <a:p>
            <a:pPr algn="just"/>
            <a:endParaRPr lang="en-US" sz="2800" b="1" i="1" dirty="0" smtClean="0">
              <a:latin typeface="Arial" charset="0"/>
              <a:cs typeface="Arial" charset="0"/>
            </a:endParaRPr>
          </a:p>
        </p:txBody>
      </p:sp>
      <p:sp>
        <p:nvSpPr>
          <p:cNvPr id="111620"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111622"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111623" name="TextBox 6"/>
          <p:cNvSpPr txBox="1">
            <a:spLocks noChangeArrowheads="1"/>
          </p:cNvSpPr>
          <p:nvPr/>
        </p:nvSpPr>
        <p:spPr bwMode="auto">
          <a:xfrm>
            <a:off x="228600" y="1981200"/>
            <a:ext cx="2819400" cy="4400550"/>
          </a:xfrm>
          <a:prstGeom prst="rect">
            <a:avLst/>
          </a:prstGeom>
          <a:solidFill>
            <a:srgbClr val="99FFCC"/>
          </a:solidFill>
          <a:ln w="9525">
            <a:noFill/>
            <a:miter lim="800000"/>
            <a:headEnd/>
            <a:tailEnd/>
          </a:ln>
        </p:spPr>
        <p:txBody>
          <a:bodyPr>
            <a:spAutoFit/>
          </a:bodyPr>
          <a:lstStyle/>
          <a:p>
            <a:pPr algn="just"/>
            <a:endParaRPr lang="en-US" sz="1400">
              <a:solidFill>
                <a:srgbClr val="FF0000"/>
              </a:solidFill>
              <a:latin typeface="Arial" charset="0"/>
              <a:cs typeface="Arial" charset="0"/>
            </a:endParaRPr>
          </a:p>
          <a:p>
            <a:pPr algn="just"/>
            <a:endParaRPr lang="en-US" sz="1400">
              <a:solidFill>
                <a:srgbClr val="FF0000"/>
              </a:solidFill>
              <a:latin typeface="Arial" charset="0"/>
              <a:cs typeface="Arial" charset="0"/>
            </a:endParaRPr>
          </a:p>
          <a:p>
            <a:pPr algn="just"/>
            <a:r>
              <a:rPr lang="en-US" sz="2800">
                <a:solidFill>
                  <a:srgbClr val="FF0000"/>
                </a:solidFill>
                <a:latin typeface="Arial" charset="0"/>
                <a:cs typeface="Arial" charset="0"/>
              </a:rPr>
              <a:t>P</a:t>
            </a:r>
            <a:r>
              <a:rPr lang="vi-VN" sz="2800">
                <a:solidFill>
                  <a:srgbClr val="FF0000"/>
                </a:solidFill>
                <a:latin typeface="Arial" charset="0"/>
                <a:cs typeface="Arial" charset="0"/>
              </a:rPr>
              <a:t>hân loại theo nhóm tài sản có cùng tính chất và mục đích sử dụng trong</a:t>
            </a:r>
            <a:r>
              <a:rPr lang="en-US" sz="2800">
                <a:solidFill>
                  <a:srgbClr val="FF0000"/>
                </a:solidFill>
                <a:latin typeface="Arial" charset="0"/>
                <a:cs typeface="Arial" charset="0"/>
              </a:rPr>
              <a:t> </a:t>
            </a:r>
            <a:r>
              <a:rPr lang="vi-VN" sz="2800">
                <a:solidFill>
                  <a:srgbClr val="FF0000"/>
                </a:solidFill>
                <a:latin typeface="Arial" charset="0"/>
                <a:cs typeface="Arial" charset="0"/>
              </a:rPr>
              <a:t>hoạt động sản xuất, kinh doanh của doanh nghiệp</a:t>
            </a:r>
            <a:endParaRPr lang="en-US" sz="2800">
              <a:solidFill>
                <a:srgbClr val="FF0000"/>
              </a:solidFill>
              <a:latin typeface="Arial" charset="0"/>
              <a:cs typeface="Arial" charset="0"/>
            </a:endParaRPr>
          </a:p>
          <a:p>
            <a:pPr algn="just"/>
            <a:endParaRPr lang="en-US" sz="1400">
              <a:solidFill>
                <a:srgbClr val="FF0000"/>
              </a:solidFill>
            </a:endParaRPr>
          </a:p>
          <a:p>
            <a:pPr algn="just"/>
            <a:endParaRPr lang="en-US" sz="1400">
              <a:solidFill>
                <a:srgbClr val="FF0000"/>
              </a:solidFill>
            </a:endParaRPr>
          </a:p>
        </p:txBody>
      </p:sp>
      <p:sp>
        <p:nvSpPr>
          <p:cNvPr id="111624" name="TextBox 7"/>
          <p:cNvSpPr txBox="1">
            <a:spLocks noChangeArrowheads="1"/>
          </p:cNvSpPr>
          <p:nvPr/>
        </p:nvSpPr>
        <p:spPr bwMode="auto">
          <a:xfrm>
            <a:off x="3581400" y="1981200"/>
            <a:ext cx="5257800" cy="400110"/>
          </a:xfrm>
          <a:prstGeom prst="rect">
            <a:avLst/>
          </a:prstGeom>
          <a:solidFill>
            <a:srgbClr val="FF00FF"/>
          </a:solidFill>
          <a:ln w="9525">
            <a:noFill/>
            <a:miter lim="800000"/>
            <a:headEnd/>
            <a:tailEnd/>
          </a:ln>
        </p:spPr>
        <p:txBody>
          <a:bodyPr>
            <a:spAutoFit/>
          </a:bodyPr>
          <a:lstStyle/>
          <a:p>
            <a:pPr algn="ctr"/>
            <a:r>
              <a:rPr lang="vi-VN" sz="2000" dirty="0">
                <a:latin typeface="Arial" charset="0"/>
                <a:cs typeface="Arial" charset="0"/>
              </a:rPr>
              <a:t>Nhà cửa, vật kiến trúc</a:t>
            </a:r>
            <a:endParaRPr lang="en-US" sz="2000" dirty="0"/>
          </a:p>
        </p:txBody>
      </p:sp>
      <p:sp>
        <p:nvSpPr>
          <p:cNvPr id="111625" name="TextBox 8"/>
          <p:cNvSpPr txBox="1">
            <a:spLocks noChangeArrowheads="1"/>
          </p:cNvSpPr>
          <p:nvPr/>
        </p:nvSpPr>
        <p:spPr bwMode="auto">
          <a:xfrm>
            <a:off x="3563888" y="4941168"/>
            <a:ext cx="5257800" cy="461665"/>
          </a:xfrm>
          <a:prstGeom prst="rect">
            <a:avLst/>
          </a:prstGeom>
          <a:solidFill>
            <a:srgbClr val="7030A0"/>
          </a:solidFill>
          <a:ln w="9525">
            <a:noFill/>
            <a:miter lim="800000"/>
            <a:headEnd/>
            <a:tailEnd/>
          </a:ln>
        </p:spPr>
        <p:txBody>
          <a:bodyPr>
            <a:spAutoFit/>
          </a:bodyPr>
          <a:lstStyle/>
          <a:p>
            <a:pPr algn="ctr"/>
            <a:r>
              <a:rPr lang="en-US" sz="2400" dirty="0" err="1" smtClean="0">
                <a:solidFill>
                  <a:schemeClr val="bg1"/>
                </a:solidFill>
                <a:latin typeface="Arial" charset="0"/>
                <a:cs typeface="Arial" charset="0"/>
              </a:rPr>
              <a:t>Một</a:t>
            </a:r>
            <a:r>
              <a:rPr lang="en-US" sz="2400" dirty="0" smtClean="0">
                <a:solidFill>
                  <a:schemeClr val="bg1"/>
                </a:solidFill>
                <a:latin typeface="Arial" charset="0"/>
                <a:cs typeface="Arial" charset="0"/>
              </a:rPr>
              <a:t> </a:t>
            </a:r>
            <a:r>
              <a:rPr lang="en-US" sz="2400" dirty="0" err="1" smtClean="0">
                <a:solidFill>
                  <a:schemeClr val="bg1"/>
                </a:solidFill>
                <a:latin typeface="Arial" charset="0"/>
                <a:cs typeface="Arial" charset="0"/>
              </a:rPr>
              <a:t>số</a:t>
            </a:r>
            <a:r>
              <a:rPr lang="en-US" sz="2400" dirty="0" smtClean="0">
                <a:solidFill>
                  <a:schemeClr val="bg1"/>
                </a:solidFill>
                <a:latin typeface="Arial" charset="0"/>
                <a:cs typeface="Arial" charset="0"/>
              </a:rPr>
              <a:t> </a:t>
            </a:r>
            <a:r>
              <a:rPr lang="en-US" sz="2400" dirty="0" err="1" smtClean="0">
                <a:solidFill>
                  <a:schemeClr val="bg1"/>
                </a:solidFill>
                <a:latin typeface="Arial" charset="0"/>
                <a:cs typeface="Arial" charset="0"/>
              </a:rPr>
              <a:t>loại</a:t>
            </a:r>
            <a:r>
              <a:rPr lang="en-US" sz="2400" dirty="0" smtClean="0">
                <a:solidFill>
                  <a:schemeClr val="bg1"/>
                </a:solidFill>
                <a:latin typeface="Arial" charset="0"/>
                <a:cs typeface="Arial" charset="0"/>
              </a:rPr>
              <a:t> </a:t>
            </a:r>
            <a:r>
              <a:rPr lang="en-US" sz="2400" dirty="0" err="1" smtClean="0">
                <a:solidFill>
                  <a:schemeClr val="bg1"/>
                </a:solidFill>
                <a:latin typeface="Arial" charset="0"/>
                <a:cs typeface="Arial" charset="0"/>
              </a:rPr>
              <a:t>cây</a:t>
            </a:r>
            <a:r>
              <a:rPr lang="en-US" sz="2400" dirty="0" smtClean="0">
                <a:solidFill>
                  <a:schemeClr val="bg1"/>
                </a:solidFill>
                <a:latin typeface="Arial" charset="0"/>
                <a:cs typeface="Arial" charset="0"/>
              </a:rPr>
              <a:t> </a:t>
            </a:r>
            <a:r>
              <a:rPr lang="en-US" sz="2400" dirty="0" err="1" smtClean="0">
                <a:solidFill>
                  <a:schemeClr val="bg1"/>
                </a:solidFill>
                <a:latin typeface="Arial" charset="0"/>
                <a:cs typeface="Arial" charset="0"/>
              </a:rPr>
              <a:t>trồng</a:t>
            </a:r>
            <a:r>
              <a:rPr lang="en-US" sz="2400" dirty="0" smtClean="0">
                <a:solidFill>
                  <a:schemeClr val="bg1"/>
                </a:solidFill>
                <a:latin typeface="Arial" charset="0"/>
                <a:cs typeface="Arial" charset="0"/>
              </a:rPr>
              <a:t> </a:t>
            </a:r>
            <a:r>
              <a:rPr lang="en-US" sz="2400" dirty="0" err="1" smtClean="0">
                <a:solidFill>
                  <a:schemeClr val="bg1"/>
                </a:solidFill>
                <a:latin typeface="Arial" charset="0"/>
                <a:cs typeface="Arial" charset="0"/>
              </a:rPr>
              <a:t>vật</a:t>
            </a:r>
            <a:r>
              <a:rPr lang="en-US" sz="2400" dirty="0" smtClean="0">
                <a:solidFill>
                  <a:schemeClr val="bg1"/>
                </a:solidFill>
                <a:latin typeface="Arial" charset="0"/>
                <a:cs typeface="Arial" charset="0"/>
              </a:rPr>
              <a:t> </a:t>
            </a:r>
            <a:r>
              <a:rPr lang="en-US" sz="2400" dirty="0" err="1" smtClean="0">
                <a:solidFill>
                  <a:schemeClr val="bg1"/>
                </a:solidFill>
                <a:latin typeface="Arial" charset="0"/>
                <a:cs typeface="Arial" charset="0"/>
              </a:rPr>
              <a:t>nuôi</a:t>
            </a:r>
            <a:endParaRPr lang="en-US" sz="2400" dirty="0">
              <a:solidFill>
                <a:schemeClr val="bg1"/>
              </a:solidFill>
            </a:endParaRPr>
          </a:p>
        </p:txBody>
      </p:sp>
      <p:sp>
        <p:nvSpPr>
          <p:cNvPr id="111626" name="TextBox 9"/>
          <p:cNvSpPr txBox="1">
            <a:spLocks noChangeArrowheads="1"/>
          </p:cNvSpPr>
          <p:nvPr/>
        </p:nvSpPr>
        <p:spPr bwMode="auto">
          <a:xfrm>
            <a:off x="3581400" y="3048000"/>
            <a:ext cx="5257800" cy="830997"/>
          </a:xfrm>
          <a:prstGeom prst="rect">
            <a:avLst/>
          </a:prstGeom>
          <a:solidFill>
            <a:srgbClr val="FF0000"/>
          </a:solidFill>
          <a:ln w="9525">
            <a:noFill/>
            <a:miter lim="800000"/>
            <a:headEnd/>
            <a:tailEnd/>
          </a:ln>
        </p:spPr>
        <p:txBody>
          <a:bodyPr>
            <a:spAutoFit/>
          </a:bodyPr>
          <a:lstStyle/>
          <a:p>
            <a:pPr algn="ctr"/>
            <a:r>
              <a:rPr lang="vi-VN" sz="2400" dirty="0">
                <a:latin typeface="Arial" charset="0"/>
                <a:cs typeface="Arial" charset="0"/>
              </a:rPr>
              <a:t>Phương tiện vận tải, </a:t>
            </a:r>
            <a:endParaRPr lang="en-US" sz="2400" dirty="0">
              <a:latin typeface="Arial" charset="0"/>
              <a:cs typeface="Arial" charset="0"/>
            </a:endParaRPr>
          </a:p>
          <a:p>
            <a:pPr algn="ctr"/>
            <a:r>
              <a:rPr lang="vi-VN" sz="2400" dirty="0">
                <a:latin typeface="Arial" charset="0"/>
                <a:cs typeface="Arial" charset="0"/>
              </a:rPr>
              <a:t>thiết bị truyền dẫn</a:t>
            </a:r>
            <a:endParaRPr lang="en-US" sz="2400" dirty="0"/>
          </a:p>
        </p:txBody>
      </p:sp>
      <p:sp>
        <p:nvSpPr>
          <p:cNvPr id="111627" name="TextBox 10"/>
          <p:cNvSpPr txBox="1">
            <a:spLocks noChangeArrowheads="1"/>
          </p:cNvSpPr>
          <p:nvPr/>
        </p:nvSpPr>
        <p:spPr bwMode="auto">
          <a:xfrm>
            <a:off x="3581400" y="4114800"/>
            <a:ext cx="5257800" cy="584200"/>
          </a:xfrm>
          <a:prstGeom prst="rect">
            <a:avLst/>
          </a:prstGeom>
          <a:solidFill>
            <a:schemeClr val="tx1"/>
          </a:solidFill>
          <a:ln w="9525">
            <a:noFill/>
            <a:miter lim="800000"/>
            <a:headEnd/>
            <a:tailEnd/>
          </a:ln>
        </p:spPr>
        <p:txBody>
          <a:bodyPr>
            <a:spAutoFit/>
          </a:bodyPr>
          <a:lstStyle/>
          <a:p>
            <a:pPr algn="ctr"/>
            <a:r>
              <a:rPr lang="vi-VN">
                <a:solidFill>
                  <a:schemeClr val="bg1"/>
                </a:solidFill>
                <a:latin typeface="Arial" charset="0"/>
                <a:cs typeface="Arial" charset="0"/>
              </a:rPr>
              <a:t>Thiết bị, dụng cụ quản lý</a:t>
            </a:r>
            <a:endParaRPr lang="en-US">
              <a:solidFill>
                <a:schemeClr val="bg1"/>
              </a:solidFill>
            </a:endParaRPr>
          </a:p>
        </p:txBody>
      </p:sp>
      <p:sp>
        <p:nvSpPr>
          <p:cNvPr id="111628" name="TextBox 11"/>
          <p:cNvSpPr txBox="1">
            <a:spLocks noChangeArrowheads="1"/>
          </p:cNvSpPr>
          <p:nvPr/>
        </p:nvSpPr>
        <p:spPr bwMode="auto">
          <a:xfrm>
            <a:off x="3581400" y="2514600"/>
            <a:ext cx="5257800" cy="461665"/>
          </a:xfrm>
          <a:prstGeom prst="rect">
            <a:avLst/>
          </a:prstGeom>
          <a:solidFill>
            <a:srgbClr val="FFFF00"/>
          </a:solidFill>
          <a:ln w="9525">
            <a:noFill/>
            <a:miter lim="800000"/>
            <a:headEnd/>
            <a:tailEnd/>
          </a:ln>
        </p:spPr>
        <p:txBody>
          <a:bodyPr>
            <a:spAutoFit/>
          </a:bodyPr>
          <a:lstStyle/>
          <a:p>
            <a:pPr algn="ctr"/>
            <a:r>
              <a:rPr lang="vi-VN" sz="2400" dirty="0">
                <a:latin typeface="Arial" charset="0"/>
                <a:cs typeface="Arial" charset="0"/>
              </a:rPr>
              <a:t>Máy móc, thiết bị</a:t>
            </a:r>
            <a:endParaRPr lang="en-US" sz="2400" dirty="0"/>
          </a:p>
        </p:txBody>
      </p:sp>
      <p:sp>
        <p:nvSpPr>
          <p:cNvPr id="111629" name="TextBox 12"/>
          <p:cNvSpPr txBox="1">
            <a:spLocks noChangeArrowheads="1"/>
          </p:cNvSpPr>
          <p:nvPr/>
        </p:nvSpPr>
        <p:spPr bwMode="auto">
          <a:xfrm>
            <a:off x="3581400" y="5715000"/>
            <a:ext cx="5257800" cy="584200"/>
          </a:xfrm>
          <a:prstGeom prst="rect">
            <a:avLst/>
          </a:prstGeom>
          <a:solidFill>
            <a:srgbClr val="00B050"/>
          </a:solidFill>
          <a:ln w="9525">
            <a:noFill/>
            <a:miter lim="800000"/>
            <a:headEnd/>
            <a:tailEnd/>
          </a:ln>
        </p:spPr>
        <p:txBody>
          <a:bodyPr>
            <a:spAutoFit/>
          </a:bodyPr>
          <a:lstStyle/>
          <a:p>
            <a:pPr algn="ctr"/>
            <a:r>
              <a:rPr lang="vi-VN">
                <a:latin typeface="Arial" charset="0"/>
                <a:cs typeface="Arial" charset="0"/>
              </a:rPr>
              <a:t>TSCĐ hữu hình khác</a:t>
            </a:r>
            <a:endParaRPr lang="en-US"/>
          </a:p>
        </p:txBody>
      </p:sp>
      <p:sp>
        <p:nvSpPr>
          <p:cNvPr id="111630" name="Right Arrow 13"/>
          <p:cNvSpPr>
            <a:spLocks noChangeArrowheads="1"/>
          </p:cNvSpPr>
          <p:nvPr/>
        </p:nvSpPr>
        <p:spPr bwMode="auto">
          <a:xfrm>
            <a:off x="3048000" y="1981200"/>
            <a:ext cx="533400" cy="457200"/>
          </a:xfrm>
          <a:prstGeom prst="rightArrow">
            <a:avLst>
              <a:gd name="adj1" fmla="val 50000"/>
              <a:gd name="adj2" fmla="val 49999"/>
            </a:avLst>
          </a:prstGeom>
          <a:solidFill>
            <a:srgbClr val="FF00FF"/>
          </a:solidFill>
          <a:ln w="9525" algn="ctr">
            <a:solidFill>
              <a:schemeClr val="tx1"/>
            </a:solidFill>
            <a:round/>
            <a:headEnd/>
            <a:tailEnd/>
          </a:ln>
        </p:spPr>
        <p:txBody>
          <a:bodyPr wrap="none"/>
          <a:lstStyle/>
          <a:p>
            <a:endParaRPr lang="en-US"/>
          </a:p>
        </p:txBody>
      </p:sp>
      <p:sp>
        <p:nvSpPr>
          <p:cNvPr id="111631" name="Right Arrow 14"/>
          <p:cNvSpPr>
            <a:spLocks noChangeArrowheads="1"/>
          </p:cNvSpPr>
          <p:nvPr/>
        </p:nvSpPr>
        <p:spPr bwMode="auto">
          <a:xfrm>
            <a:off x="3048000" y="2590800"/>
            <a:ext cx="533400" cy="457200"/>
          </a:xfrm>
          <a:prstGeom prst="rightArrow">
            <a:avLst>
              <a:gd name="adj1" fmla="val 50000"/>
              <a:gd name="adj2" fmla="val 49999"/>
            </a:avLst>
          </a:prstGeom>
          <a:solidFill>
            <a:srgbClr val="FFFF00"/>
          </a:solidFill>
          <a:ln w="9525" algn="ctr">
            <a:solidFill>
              <a:schemeClr val="tx1"/>
            </a:solidFill>
            <a:round/>
            <a:headEnd/>
            <a:tailEnd/>
          </a:ln>
        </p:spPr>
        <p:txBody>
          <a:bodyPr wrap="none"/>
          <a:lstStyle/>
          <a:p>
            <a:endParaRPr lang="en-US"/>
          </a:p>
        </p:txBody>
      </p:sp>
      <p:sp>
        <p:nvSpPr>
          <p:cNvPr id="111632" name="Right Arrow 15"/>
          <p:cNvSpPr>
            <a:spLocks noChangeArrowheads="1"/>
          </p:cNvSpPr>
          <p:nvPr/>
        </p:nvSpPr>
        <p:spPr bwMode="auto">
          <a:xfrm>
            <a:off x="3048000" y="3352800"/>
            <a:ext cx="533400" cy="457200"/>
          </a:xfrm>
          <a:prstGeom prst="rightArrow">
            <a:avLst>
              <a:gd name="adj1" fmla="val 50000"/>
              <a:gd name="adj2" fmla="val 49999"/>
            </a:avLst>
          </a:prstGeom>
          <a:solidFill>
            <a:srgbClr val="FF0000"/>
          </a:solidFill>
          <a:ln w="9525" algn="ctr">
            <a:solidFill>
              <a:schemeClr val="tx1"/>
            </a:solidFill>
            <a:round/>
            <a:headEnd/>
            <a:tailEnd/>
          </a:ln>
        </p:spPr>
        <p:txBody>
          <a:bodyPr wrap="none"/>
          <a:lstStyle/>
          <a:p>
            <a:endParaRPr lang="en-US"/>
          </a:p>
        </p:txBody>
      </p:sp>
      <p:sp>
        <p:nvSpPr>
          <p:cNvPr id="111633" name="Right Arrow 16"/>
          <p:cNvSpPr>
            <a:spLocks noChangeArrowheads="1"/>
          </p:cNvSpPr>
          <p:nvPr/>
        </p:nvSpPr>
        <p:spPr bwMode="auto">
          <a:xfrm>
            <a:off x="3048000" y="4191000"/>
            <a:ext cx="533400" cy="457200"/>
          </a:xfrm>
          <a:prstGeom prst="rightArrow">
            <a:avLst>
              <a:gd name="adj1" fmla="val 50000"/>
              <a:gd name="adj2" fmla="val 49999"/>
            </a:avLst>
          </a:prstGeom>
          <a:solidFill>
            <a:schemeClr val="tx1"/>
          </a:solidFill>
          <a:ln w="9525" algn="ctr">
            <a:solidFill>
              <a:schemeClr val="tx1"/>
            </a:solidFill>
            <a:round/>
            <a:headEnd/>
            <a:tailEnd/>
          </a:ln>
        </p:spPr>
        <p:txBody>
          <a:bodyPr wrap="none"/>
          <a:lstStyle/>
          <a:p>
            <a:endParaRPr lang="en-US"/>
          </a:p>
        </p:txBody>
      </p:sp>
      <p:sp>
        <p:nvSpPr>
          <p:cNvPr id="111634" name="Right Arrow 17"/>
          <p:cNvSpPr>
            <a:spLocks noChangeArrowheads="1"/>
          </p:cNvSpPr>
          <p:nvPr/>
        </p:nvSpPr>
        <p:spPr bwMode="auto">
          <a:xfrm>
            <a:off x="3048000" y="4953000"/>
            <a:ext cx="533400" cy="457200"/>
          </a:xfrm>
          <a:prstGeom prst="rightArrow">
            <a:avLst>
              <a:gd name="adj1" fmla="val 50000"/>
              <a:gd name="adj2" fmla="val 49999"/>
            </a:avLst>
          </a:prstGeom>
          <a:solidFill>
            <a:srgbClr val="7030A0"/>
          </a:solidFill>
          <a:ln w="9525" algn="ctr">
            <a:solidFill>
              <a:schemeClr val="tx1"/>
            </a:solidFill>
            <a:round/>
            <a:headEnd/>
            <a:tailEnd/>
          </a:ln>
        </p:spPr>
        <p:txBody>
          <a:bodyPr wrap="none"/>
          <a:lstStyle/>
          <a:p>
            <a:endParaRPr lang="en-US"/>
          </a:p>
        </p:txBody>
      </p:sp>
      <p:sp>
        <p:nvSpPr>
          <p:cNvPr id="111635" name="Right Arrow 18"/>
          <p:cNvSpPr>
            <a:spLocks noChangeArrowheads="1"/>
          </p:cNvSpPr>
          <p:nvPr/>
        </p:nvSpPr>
        <p:spPr bwMode="auto">
          <a:xfrm>
            <a:off x="3048000" y="5791200"/>
            <a:ext cx="533400" cy="457200"/>
          </a:xfrm>
          <a:prstGeom prst="rightArrow">
            <a:avLst>
              <a:gd name="adj1" fmla="val 50000"/>
              <a:gd name="adj2" fmla="val 49999"/>
            </a:avLst>
          </a:prstGeom>
          <a:solidFill>
            <a:srgbClr val="00B050"/>
          </a:solidFill>
          <a:ln w="9525" algn="ctr">
            <a:solidFill>
              <a:schemeClr val="tx1"/>
            </a:solidFill>
            <a:round/>
            <a:headEnd/>
            <a:tailEnd/>
          </a:ln>
        </p:spPr>
        <p:txBody>
          <a:bodyPr wrap="none"/>
          <a:lstStyle/>
          <a:p>
            <a:endParaRPr lang="en-US"/>
          </a:p>
        </p:txBody>
      </p:sp>
      <p:sp>
        <p:nvSpPr>
          <p:cNvPr id="20"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2209800" y="228600"/>
            <a:ext cx="6248400" cy="457200"/>
          </a:xfrm>
        </p:spPr>
        <p:txBody>
          <a:bodyPr/>
          <a:lstStyle/>
          <a:p>
            <a:pPr>
              <a:defRPr/>
            </a:pPr>
            <a:r>
              <a:rPr lang="en-US" sz="1600" b="1" dirty="0" smtClean="0">
                <a:solidFill>
                  <a:srgbClr val="FF0000"/>
                </a:solidFill>
                <a:latin typeface="Arial" charset="0"/>
              </a:rPr>
              <a:t>KẾ TOÁN TÀI SẢN CỐ ĐỊNH HỮU HÌNH</a:t>
            </a:r>
            <a:endParaRPr lang="en-US" sz="2000" b="1" i="1" dirty="0" smtClean="0">
              <a:latin typeface="Times New Roman" pitchFamily="18" charset="0"/>
            </a:endParaRPr>
          </a:p>
        </p:txBody>
      </p:sp>
      <p:sp>
        <p:nvSpPr>
          <p:cNvPr id="108547" name="Rectangle 3"/>
          <p:cNvSpPr>
            <a:spLocks noGrp="1" noChangeArrowheads="1"/>
          </p:cNvSpPr>
          <p:nvPr>
            <p:ph type="body" idx="1"/>
          </p:nvPr>
        </p:nvSpPr>
        <p:spPr>
          <a:xfrm>
            <a:off x="228600" y="620688"/>
            <a:ext cx="8763000" cy="6552728"/>
          </a:xfrm>
        </p:spPr>
        <p:txBody>
          <a:bodyPr>
            <a:normAutofit/>
          </a:bodyPr>
          <a:lstStyle/>
          <a:p>
            <a:pPr algn="ctr"/>
            <a:endParaRPr lang="en-US" sz="2800" b="1" i="1" dirty="0" smtClean="0">
              <a:latin typeface="Arial" charset="0"/>
              <a:cs typeface="Arial" charset="0"/>
            </a:endParaRPr>
          </a:p>
          <a:p>
            <a:pPr algn="just">
              <a:buClr>
                <a:schemeClr val="tx1"/>
              </a:buClr>
              <a:buFont typeface="Wingdings" pitchFamily="2" charset="2"/>
              <a:buChar char="ü"/>
            </a:pPr>
            <a:endParaRPr lang="en-US" sz="2000" dirty="0" smtClean="0">
              <a:latin typeface="Arial" charset="0"/>
              <a:cs typeface="Arial" charset="0"/>
            </a:endParaRPr>
          </a:p>
          <a:p>
            <a:pPr algn="just">
              <a:spcBef>
                <a:spcPts val="1200"/>
              </a:spcBef>
              <a:spcAft>
                <a:spcPts val="2400"/>
              </a:spcAft>
              <a:buClr>
                <a:schemeClr val="tx1"/>
              </a:buClr>
              <a:buFont typeface="Wingdings" pitchFamily="2" charset="2"/>
              <a:buChar char="ü"/>
            </a:pPr>
            <a:r>
              <a:rPr lang="en-US" sz="2000" dirty="0" smtClean="0">
                <a:latin typeface="Arial" charset="0"/>
                <a:cs typeface="Arial" charset="0"/>
              </a:rPr>
              <a:t>D</a:t>
            </a:r>
            <a:r>
              <a:rPr lang="vi-VN" sz="2000" dirty="0" smtClean="0">
                <a:latin typeface="Arial" charset="0"/>
                <a:cs typeface="Arial" charset="0"/>
              </a:rPr>
              <a:t>oanh nghiệp phải xác định mức độ chắc chắn của việc thu được lợi ích kinh tế trong tương lai, dựa trên các bằng chứng hiện có tại thời điểm ghi nhận ban đầu.</a:t>
            </a:r>
            <a:endParaRPr lang="en-US" sz="2000" dirty="0" smtClean="0">
              <a:latin typeface="Arial" charset="0"/>
              <a:cs typeface="Arial" charset="0"/>
            </a:endParaRPr>
          </a:p>
          <a:p>
            <a:pPr algn="just">
              <a:spcBef>
                <a:spcPts val="1200"/>
              </a:spcBef>
              <a:spcAft>
                <a:spcPts val="2400"/>
              </a:spcAft>
              <a:buClr>
                <a:schemeClr val="tx1"/>
              </a:buClr>
              <a:buFont typeface="Wingdings" pitchFamily="2" charset="2"/>
              <a:buChar char="ü"/>
            </a:pPr>
            <a:r>
              <a:rPr lang="vi-VN" sz="2000" dirty="0" smtClean="0">
                <a:latin typeface="Arial" charset="0"/>
                <a:cs typeface="Arial" charset="0"/>
              </a:rPr>
              <a:t>Những </a:t>
            </a:r>
            <a:r>
              <a:rPr lang="vi-VN" sz="2000" dirty="0" smtClean="0">
                <a:latin typeface="Arial" charset="0"/>
                <a:cs typeface="Arial" charset="0"/>
              </a:rPr>
              <a:t>tài sản sử dụng cho mục đích đảm bảo an toàn </a:t>
            </a:r>
            <a:r>
              <a:rPr lang="en-US" sz="2000" dirty="0" smtClean="0">
                <a:latin typeface="Arial" charset="0"/>
                <a:cs typeface="Arial" charset="0"/>
              </a:rPr>
              <a:t>SXKD</a:t>
            </a:r>
            <a:r>
              <a:rPr lang="vi-VN" sz="2000" dirty="0" smtClean="0">
                <a:latin typeface="Arial" charset="0"/>
                <a:cs typeface="Arial" charset="0"/>
              </a:rPr>
              <a:t> hoặc bảo vệ môi trường chỉ được ghi nhận là TSCĐ hữu hình nếu nguyên giá của chúng và các tài sản có liên quan không vượt quá tổng giá trị có thể thu hồi từ các tài sản đó và các tài sản khác có liên quan. Ví dụ, một nhà máy hóa chất có thể phải lắp đặt các thiết bị và thực hiện quy trình chứa và bảo quản hóa chất mới để tuân thủ yêu cầu về bảo vệ môi trường đối với việc sản xuất và lưu trữ hóa chất độc. Các tài sản lắp đặt liên quan đi kèm chỉ được hạch toán là TSCĐ hữu hình nếu không có chúng doanh nghiệp sẽ không thể hoạt động và bán sản phẩm hóa chất của mình.</a:t>
            </a:r>
          </a:p>
          <a:p>
            <a:pPr algn="ctr"/>
            <a:endParaRPr lang="en-US" sz="4000" b="1" dirty="0" smtClean="0">
              <a:solidFill>
                <a:srgbClr val="FFFF00"/>
              </a:solidFill>
              <a:latin typeface="Arial" charset="0"/>
              <a:cs typeface="Arial" charset="0"/>
            </a:endParaRPr>
          </a:p>
        </p:txBody>
      </p:sp>
      <p:sp>
        <p:nvSpPr>
          <p:cNvPr id="108548"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108550"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7"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103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196752"/>
            <a:ext cx="8534400" cy="533992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buFont typeface="Wingdings" pitchFamily="2" charset="2"/>
              <a:buChar char="ü"/>
            </a:pPr>
            <a:r>
              <a:rPr lang="it-IT" sz="2000" dirty="0" smtClean="0">
                <a:solidFill>
                  <a:srgbClr val="FF0000"/>
                </a:solidFill>
                <a:latin typeface="Arial (Body)"/>
              </a:rPr>
              <a:t> </a:t>
            </a:r>
            <a:r>
              <a:rPr lang="it-IT" dirty="0" smtClean="0">
                <a:solidFill>
                  <a:srgbClr val="FF0000"/>
                </a:solidFill>
                <a:latin typeface="Arial (Body)"/>
              </a:rPr>
              <a:t>Tài </a:t>
            </a:r>
            <a:r>
              <a:rPr lang="it-IT" dirty="0" smtClean="0">
                <a:solidFill>
                  <a:srgbClr val="FF0000"/>
                </a:solidFill>
                <a:latin typeface="Arial (Body)"/>
              </a:rPr>
              <a:t>sản được sử dụng cho nhiều mục đích, ví dụ </a:t>
            </a:r>
            <a:r>
              <a:rPr lang="it-IT" dirty="0" smtClean="0">
                <a:solidFill>
                  <a:srgbClr val="FF0000"/>
                </a:solidFill>
                <a:latin typeface="Arial (Body)"/>
              </a:rPr>
              <a:t>tòa </a:t>
            </a:r>
            <a:r>
              <a:rPr lang="it-IT" dirty="0" smtClean="0">
                <a:solidFill>
                  <a:srgbClr val="FF0000"/>
                </a:solidFill>
                <a:latin typeface="Arial (Body)"/>
              </a:rPr>
              <a:t>nhà hỗn hợp </a:t>
            </a:r>
            <a:r>
              <a:rPr lang="it-IT" dirty="0" smtClean="0">
                <a:solidFill>
                  <a:srgbClr val="FF0000"/>
                </a:solidFill>
                <a:latin typeface="Arial (Body)"/>
              </a:rPr>
              <a:t>vừa dùng làm văn phòng làm việc, vừa để cho thuê và một phần để bán thì </a:t>
            </a:r>
            <a:r>
              <a:rPr lang="it-IT" dirty="0" smtClean="0">
                <a:solidFill>
                  <a:srgbClr val="FF0000"/>
                </a:solidFill>
                <a:latin typeface="Arial (Body)"/>
              </a:rPr>
              <a:t>phải ước tính FV của từng bộ phận hoặc phân bổ theo tiêu thức khác hợp lý hơn để ghi nhận cho phù hợp với mục đích sử dụng thực tế. Trường hợp một công trình có một số hạng mục sử dụng chung (như thang máy, hệ thống điều hòa, hầm để xe,...) mà một phần để sử dụng, một phần để cho thuê thì được phân loại các tài sản dùng chung này là TSCĐ hoặc BĐSĐT theo </a:t>
            </a:r>
            <a:r>
              <a:rPr lang="it-IT" dirty="0" smtClean="0">
                <a:solidFill>
                  <a:srgbClr val="FF0000"/>
                </a:solidFill>
                <a:latin typeface="Arial (Body)"/>
              </a:rPr>
              <a:t>tiêu </a:t>
            </a:r>
            <a:r>
              <a:rPr lang="it-IT" dirty="0" smtClean="0">
                <a:solidFill>
                  <a:srgbClr val="FF0000"/>
                </a:solidFill>
                <a:latin typeface="Arial (Body)"/>
              </a:rPr>
              <a:t>thức phù hợp </a:t>
            </a:r>
            <a:r>
              <a:rPr lang="it-IT" dirty="0" smtClean="0">
                <a:solidFill>
                  <a:srgbClr val="FF0000"/>
                </a:solidFill>
                <a:latin typeface="Arial (Body)"/>
              </a:rPr>
              <a:t>với </a:t>
            </a:r>
            <a:r>
              <a:rPr lang="it-IT" dirty="0" smtClean="0">
                <a:solidFill>
                  <a:srgbClr val="FF0000"/>
                </a:solidFill>
                <a:latin typeface="Arial (Body)"/>
              </a:rPr>
              <a:t>từng công trình</a:t>
            </a:r>
            <a:r>
              <a:rPr lang="it-IT" dirty="0" smtClean="0">
                <a:solidFill>
                  <a:srgbClr val="FF0000"/>
                </a:solidFill>
                <a:latin typeface="Arial (Body)"/>
              </a:rPr>
              <a:t>.</a:t>
            </a:r>
          </a:p>
          <a:p>
            <a:pPr algn="just">
              <a:buFont typeface="Wingdings" pitchFamily="2" charset="2"/>
              <a:buChar char="ü"/>
            </a:pPr>
            <a:endParaRPr lang="en-US" i="1" dirty="0" smtClean="0">
              <a:solidFill>
                <a:srgbClr val="FF0000"/>
              </a:solidFill>
              <a:latin typeface="Arial (Body)"/>
            </a:endParaRPr>
          </a:p>
          <a:p>
            <a:pPr algn="just">
              <a:buFont typeface="Wingdings" pitchFamily="2" charset="2"/>
              <a:buChar char="ü"/>
            </a:pPr>
            <a:r>
              <a:rPr lang="nl-NL" dirty="0" smtClean="0">
                <a:latin typeface="Arial (Body)"/>
              </a:rPr>
              <a:t>Khi mua </a:t>
            </a:r>
            <a:r>
              <a:rPr lang="vi-VN" dirty="0" smtClean="0">
                <a:latin typeface="Arial (Body)"/>
              </a:rPr>
              <a:t>TSCĐ</a:t>
            </a:r>
            <a:r>
              <a:rPr lang="nl-NL" dirty="0" smtClean="0">
                <a:latin typeface="Arial (Body)"/>
              </a:rPr>
              <a:t> được nhận kèm thêm sản phẩm, thiết bị, phụ tùng thay thế,... </a:t>
            </a:r>
            <a:r>
              <a:rPr lang="nl-NL" dirty="0" smtClean="0">
                <a:solidFill>
                  <a:srgbClr val="FF0000"/>
                </a:solidFill>
                <a:latin typeface="Arial (Body)"/>
              </a:rPr>
              <a:t>thì </a:t>
            </a:r>
            <a:r>
              <a:rPr lang="vi-VN" dirty="0" smtClean="0">
                <a:solidFill>
                  <a:srgbClr val="FF0000"/>
                </a:solidFill>
                <a:latin typeface="Arial (Body)"/>
              </a:rPr>
              <a:t>phải phân bổ giá phí cho </a:t>
            </a:r>
            <a:r>
              <a:rPr lang="it-IT" dirty="0" smtClean="0">
                <a:solidFill>
                  <a:srgbClr val="FF0000"/>
                </a:solidFill>
                <a:latin typeface="Arial (Body)"/>
              </a:rPr>
              <a:t>cả TSCĐ chính mua về và các </a:t>
            </a:r>
            <a:r>
              <a:rPr lang="vi-VN" dirty="0" smtClean="0">
                <a:solidFill>
                  <a:srgbClr val="FF0000"/>
                </a:solidFill>
                <a:latin typeface="Arial (Body)"/>
              </a:rPr>
              <a:t>tài sản </a:t>
            </a:r>
            <a:r>
              <a:rPr lang="it-IT" dirty="0" smtClean="0">
                <a:solidFill>
                  <a:srgbClr val="FF0000"/>
                </a:solidFill>
                <a:latin typeface="Arial (Body)"/>
              </a:rPr>
              <a:t>được nhận kèm theo </a:t>
            </a:r>
            <a:r>
              <a:rPr lang="vi-VN" dirty="0" smtClean="0">
                <a:solidFill>
                  <a:srgbClr val="FF0000"/>
                </a:solidFill>
                <a:latin typeface="Arial (Body)"/>
              </a:rPr>
              <a:t>giá trị hợp lý tương ứng </a:t>
            </a:r>
            <a:r>
              <a:rPr lang="it-IT" dirty="0" smtClean="0">
                <a:solidFill>
                  <a:srgbClr val="FF0000"/>
                </a:solidFill>
                <a:latin typeface="Arial (Body)"/>
              </a:rPr>
              <a:t>của từng tài sản </a:t>
            </a:r>
            <a:r>
              <a:rPr lang="vi-VN" dirty="0" smtClean="0">
                <a:solidFill>
                  <a:srgbClr val="FF0000"/>
                </a:solidFill>
                <a:latin typeface="Arial (Body)"/>
              </a:rPr>
              <a:t>tại ngày mua </a:t>
            </a:r>
            <a:r>
              <a:rPr lang="vi-VN" dirty="0" smtClean="0">
                <a:latin typeface="Arial (Body)"/>
              </a:rPr>
              <a:t>hoặc </a:t>
            </a:r>
            <a:r>
              <a:rPr lang="it-IT" dirty="0" smtClean="0">
                <a:latin typeface="Arial (Body)"/>
              </a:rPr>
              <a:t>phải </a:t>
            </a:r>
            <a:r>
              <a:rPr lang="vi-VN" dirty="0" smtClean="0">
                <a:latin typeface="Arial (Body)"/>
              </a:rPr>
              <a:t>xác định và ghi nhận riêng </a:t>
            </a:r>
            <a:r>
              <a:rPr lang="it-IT" dirty="0" smtClean="0">
                <a:latin typeface="Arial (Body)"/>
              </a:rPr>
              <a:t>các tài sản được tặng theo FV và trừ khỏi giá mua để xác định n</a:t>
            </a:r>
            <a:r>
              <a:rPr lang="nl-NL" dirty="0" smtClean="0">
                <a:latin typeface="Arial (Body)"/>
              </a:rPr>
              <a:t>guyên giá TSCĐ chính</a:t>
            </a:r>
            <a:r>
              <a:rPr lang="vi-VN" dirty="0" smtClean="0">
                <a:latin typeface="Arial (Body)"/>
              </a:rPr>
              <a:t>. </a:t>
            </a:r>
            <a:endParaRPr lang="en-US" dirty="0" smtClean="0">
              <a:latin typeface="Arial (Body)"/>
            </a:endParaRPr>
          </a:p>
          <a:p>
            <a:pPr algn="just">
              <a:buFont typeface="Wingdings" pitchFamily="2" charset="2"/>
              <a:buChar char="ü"/>
            </a:pPr>
            <a:endParaRPr lang="en-US" sz="900" dirty="0" smtClean="0">
              <a:latin typeface="Arial (Body)"/>
            </a:endParaRPr>
          </a:p>
          <a:p>
            <a:pPr algn="just"/>
            <a:r>
              <a:rPr lang="vi-VN" sz="1600" dirty="0" smtClean="0">
                <a:solidFill>
                  <a:srgbClr val="FF0000"/>
                </a:solidFill>
                <a:latin typeface="Arial (Body)"/>
              </a:rPr>
              <a:t>Trường hợp </a:t>
            </a:r>
            <a:r>
              <a:rPr lang="vi-VN" sz="1600" dirty="0" smtClean="0">
                <a:solidFill>
                  <a:srgbClr val="FF0000"/>
                </a:solidFill>
                <a:latin typeface="Arial (Body)"/>
              </a:rPr>
              <a:t>mua </a:t>
            </a:r>
            <a:r>
              <a:rPr lang="vi-VN" sz="1600" dirty="0" smtClean="0">
                <a:solidFill>
                  <a:srgbClr val="FF0000"/>
                </a:solidFill>
                <a:latin typeface="Arial (Body)"/>
              </a:rPr>
              <a:t>TSCĐ </a:t>
            </a:r>
            <a:r>
              <a:rPr lang="nl-NL" sz="1600" dirty="0" smtClean="0">
                <a:solidFill>
                  <a:srgbClr val="FF0000"/>
                </a:solidFill>
                <a:latin typeface="Arial (Body)"/>
              </a:rPr>
              <a:t>được nhận kèm thêm thiết bị, phụ tùng thay thế</a:t>
            </a:r>
            <a:r>
              <a:rPr lang="vi-VN" sz="1600" dirty="0" smtClean="0">
                <a:solidFill>
                  <a:srgbClr val="FF0000"/>
                </a:solidFill>
                <a:latin typeface="Arial (Body)"/>
              </a:rPr>
              <a:t> chuyên dùng mà các tài sản này chỉ có thể sử dụng đi kèm với TSCĐ chính để dự phòng TSCĐ chính bị hỏng đột ngột (có nghĩa là loại thiết bị, phụ tùng thay thế này sẽ không còn giá trị sử dụng khi TSCĐ chính được thanh lý, nhượng bán hoặc khấu hao hết) thì </a:t>
            </a:r>
            <a:r>
              <a:rPr lang="vi-VN" sz="1600" dirty="0" smtClean="0">
                <a:solidFill>
                  <a:srgbClr val="FF0000"/>
                </a:solidFill>
                <a:latin typeface="Arial (Body)"/>
              </a:rPr>
              <a:t>không </a:t>
            </a:r>
            <a:r>
              <a:rPr lang="vi-VN" sz="1600" dirty="0" smtClean="0">
                <a:solidFill>
                  <a:srgbClr val="FF0000"/>
                </a:solidFill>
                <a:latin typeface="Arial (Body)"/>
              </a:rPr>
              <a:t>phải </a:t>
            </a:r>
            <a:r>
              <a:rPr lang="nl-NL" sz="1600" dirty="0" smtClean="0">
                <a:solidFill>
                  <a:srgbClr val="FF0000"/>
                </a:solidFill>
                <a:latin typeface="Arial (Body)"/>
              </a:rPr>
              <a:t>xác định và ghi nhận riêng giá trị </a:t>
            </a:r>
            <a:r>
              <a:rPr lang="vi-VN" sz="1600" dirty="0" smtClean="0">
                <a:solidFill>
                  <a:srgbClr val="FF0000"/>
                </a:solidFill>
                <a:latin typeface="Arial (Body)"/>
              </a:rPr>
              <a:t>thiết bị, phụ tùng</a:t>
            </a:r>
            <a:r>
              <a:rPr lang="nl-NL" sz="1600" dirty="0" smtClean="0">
                <a:solidFill>
                  <a:srgbClr val="FF0000"/>
                </a:solidFill>
                <a:latin typeface="Arial (Body)"/>
              </a:rPr>
              <a:t> thay thế </a:t>
            </a:r>
            <a:r>
              <a:rPr lang="vi-VN" sz="1600" dirty="0" smtClean="0">
                <a:solidFill>
                  <a:srgbClr val="FF0000"/>
                </a:solidFill>
                <a:latin typeface="Arial (Body)"/>
              </a:rPr>
              <a:t>này nhưng phải mở sổ theo dõi chi tiết về số lượng, tính chất của các </a:t>
            </a:r>
            <a:r>
              <a:rPr lang="nl-NL" sz="1600" dirty="0" smtClean="0">
                <a:solidFill>
                  <a:srgbClr val="FF0000"/>
                </a:solidFill>
                <a:latin typeface="Arial (Body)"/>
              </a:rPr>
              <a:t>tài sản được tặng kèm này và trình bày trên Thuyết minh BCTC.</a:t>
            </a:r>
            <a:endParaRPr lang="en-US" sz="16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2209800" y="228600"/>
            <a:ext cx="6248400" cy="457200"/>
          </a:xfrm>
        </p:spPr>
        <p:txBody>
          <a:bodyPr/>
          <a:lstStyle/>
          <a:p>
            <a:pPr>
              <a:defRPr/>
            </a:pPr>
            <a:r>
              <a:rPr lang="en-US" sz="1600" b="1" dirty="0" smtClean="0">
                <a:solidFill>
                  <a:srgbClr val="FF0000"/>
                </a:solidFill>
                <a:latin typeface="Arial" charset="0"/>
              </a:rPr>
              <a:t>KẾ TOÁN TÀI SẢN CỐ ĐỊNH HỮU HÌNH</a:t>
            </a:r>
            <a:endParaRPr lang="en-US" sz="1600" b="1" i="1" dirty="0" smtClean="0">
              <a:latin typeface="Times New Roman" pitchFamily="18" charset="0"/>
            </a:endParaRPr>
          </a:p>
        </p:txBody>
      </p:sp>
      <p:sp>
        <p:nvSpPr>
          <p:cNvPr id="46083" name="Rectangle 3"/>
          <p:cNvSpPr>
            <a:spLocks noGrp="1" noChangeArrowheads="1"/>
          </p:cNvSpPr>
          <p:nvPr>
            <p:ph type="body" idx="1"/>
          </p:nvPr>
        </p:nvSpPr>
        <p:spPr>
          <a:xfrm>
            <a:off x="228600" y="838200"/>
            <a:ext cx="8763000" cy="5791200"/>
          </a:xfrm>
        </p:spPr>
        <p:txBody>
          <a:bodyPr>
            <a:normAutofit fontScale="92500" lnSpcReduction="10000"/>
          </a:bodyPr>
          <a:lstStyle/>
          <a:p>
            <a:pPr algn="ctr">
              <a:buNone/>
              <a:defRPr/>
            </a:pPr>
            <a:endParaRPr lang="en-US" sz="2800" dirty="0" smtClean="0">
              <a:latin typeface="Arial" pitchFamily="34" charset="0"/>
              <a:cs typeface="Arial" pitchFamily="34" charset="0"/>
            </a:endParaRPr>
          </a:p>
          <a:p>
            <a:pPr algn="ctr">
              <a:buNone/>
              <a:defRPr/>
            </a:pPr>
            <a:r>
              <a:rPr lang="en-US" sz="2800" dirty="0" smtClean="0">
                <a:latin typeface="Arial" pitchFamily="34" charset="0"/>
                <a:cs typeface="Arial" pitchFamily="34" charset="0"/>
              </a:rPr>
              <a:t>Chi </a:t>
            </a:r>
            <a:r>
              <a:rPr lang="en-US" sz="2800" dirty="0" err="1" smtClean="0">
                <a:latin typeface="Arial" pitchFamily="34" charset="0"/>
                <a:cs typeface="Arial" pitchFamily="34" charset="0"/>
              </a:rPr>
              <a:t>phí</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sau</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ghi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nhận</a:t>
            </a:r>
            <a:r>
              <a:rPr lang="en-US" sz="2800" dirty="0" smtClean="0">
                <a:latin typeface="Arial" pitchFamily="34" charset="0"/>
                <a:cs typeface="Arial" pitchFamily="34" charset="0"/>
              </a:rPr>
              <a:t> ban </a:t>
            </a:r>
            <a:r>
              <a:rPr lang="en-US" sz="2800" dirty="0" err="1" smtClean="0">
                <a:latin typeface="Arial" pitchFamily="34" charset="0"/>
                <a:cs typeface="Arial" pitchFamily="34" charset="0"/>
              </a:rPr>
              <a:t>đầu</a:t>
            </a:r>
            <a:endParaRPr lang="vi-VN" sz="2800" dirty="0" smtClean="0">
              <a:latin typeface="Arial" pitchFamily="34" charset="0"/>
              <a:cs typeface="Arial" pitchFamily="34" charset="0"/>
            </a:endParaRPr>
          </a:p>
          <a:p>
            <a:pPr algn="just">
              <a:defRPr/>
            </a:pPr>
            <a:endParaRPr lang="en-US" sz="2800" dirty="0" smtClean="0">
              <a:latin typeface="Arial" pitchFamily="34" charset="0"/>
              <a:cs typeface="Arial" pitchFamily="34" charset="0"/>
            </a:endParaRPr>
          </a:p>
          <a:p>
            <a:pPr marL="347663" indent="-347663" algn="just">
              <a:buNone/>
              <a:defRPr/>
            </a:pPr>
            <a:r>
              <a:rPr lang="en-US" sz="2000" dirty="0" smtClean="0">
                <a:latin typeface="Arial" pitchFamily="34" charset="0"/>
                <a:cs typeface="Arial" pitchFamily="34" charset="0"/>
              </a:rPr>
              <a:t>1. </a:t>
            </a:r>
            <a:r>
              <a:rPr lang="vi-VN" sz="2000" dirty="0" smtClean="0">
                <a:latin typeface="Arial" pitchFamily="34" charset="0"/>
                <a:cs typeface="Arial" pitchFamily="34" charset="0"/>
              </a:rPr>
              <a:t>Các chi phí phát sinh sau ghi nhận ban đầu TSCĐ hữu hình được ghi tăng nguyên giá của tài sản nếu</a:t>
            </a:r>
            <a:r>
              <a:rPr lang="en-US" sz="2000" dirty="0" smtClean="0">
                <a:latin typeface="Arial" pitchFamily="34" charset="0"/>
                <a:cs typeface="Arial" pitchFamily="34" charset="0"/>
              </a:rPr>
              <a:t> c</a:t>
            </a:r>
            <a:r>
              <a:rPr lang="vi-VN" sz="2000" dirty="0" smtClean="0">
                <a:latin typeface="Arial" pitchFamily="34" charset="0"/>
                <a:cs typeface="Arial" pitchFamily="34" charset="0"/>
              </a:rPr>
              <a:t>hắc chắn làm tăng lợi ích kinh tế trong tương lai do sử dụng tài sản</a:t>
            </a:r>
            <a:r>
              <a:rPr lang="en-US" sz="2000" dirty="0" smtClean="0">
                <a:latin typeface="Arial" pitchFamily="34" charset="0"/>
                <a:cs typeface="Arial" pitchFamily="34" charset="0"/>
              </a:rPr>
              <a:t>,</a:t>
            </a:r>
            <a:r>
              <a:rPr lang="vi-VN" sz="2000" dirty="0" smtClean="0">
                <a:latin typeface="Arial" pitchFamily="34" charset="0"/>
                <a:cs typeface="Arial" pitchFamily="34" charset="0"/>
              </a:rPr>
              <a:t> thực sự cải thiện trạng thái hiện tại so với trạng thái tiêu chuẩn ban đầu của tài sản, như:</a:t>
            </a:r>
          </a:p>
          <a:p>
            <a:pPr algn="just">
              <a:buNone/>
              <a:defRPr/>
            </a:pPr>
            <a:r>
              <a:rPr lang="en-US" sz="2000" dirty="0" smtClean="0">
                <a:latin typeface="Arial" pitchFamily="34" charset="0"/>
                <a:cs typeface="Arial" pitchFamily="34" charset="0"/>
              </a:rPr>
              <a:t>(</a:t>
            </a:r>
            <a:r>
              <a:rPr lang="vi-VN" sz="2000" dirty="0" smtClean="0">
                <a:latin typeface="Arial" pitchFamily="34" charset="0"/>
                <a:cs typeface="Arial" pitchFamily="34" charset="0"/>
              </a:rPr>
              <a:t>a) </a:t>
            </a:r>
            <a:r>
              <a:rPr lang="en-US" sz="2000" dirty="0" smtClean="0">
                <a:latin typeface="Arial" pitchFamily="34" charset="0"/>
                <a:cs typeface="Arial" pitchFamily="34" charset="0"/>
              </a:rPr>
              <a:t>T</a:t>
            </a:r>
            <a:r>
              <a:rPr lang="vi-VN" sz="2000" dirty="0" smtClean="0">
                <a:latin typeface="Arial" pitchFamily="34" charset="0"/>
                <a:cs typeface="Arial" pitchFamily="34" charset="0"/>
              </a:rPr>
              <a:t>ăng thời gian sử dụng hữu ích, hoặc tăng công suất sử dụng;</a:t>
            </a:r>
          </a:p>
          <a:p>
            <a:pPr algn="just">
              <a:buNone/>
              <a:defRPr/>
            </a:pPr>
            <a:r>
              <a:rPr lang="vi-VN" sz="2000" dirty="0" smtClean="0">
                <a:latin typeface="Arial" pitchFamily="34" charset="0"/>
                <a:cs typeface="Arial" pitchFamily="34" charset="0"/>
              </a:rPr>
              <a:t>(b) Cải tiến bộ phận của TSCĐ hữu hình làm tăng đáng kể chất lượng sản phẩm sản xuất ra;</a:t>
            </a:r>
          </a:p>
          <a:p>
            <a:pPr algn="just">
              <a:buNone/>
              <a:defRPr/>
            </a:pPr>
            <a:r>
              <a:rPr lang="vi-VN" sz="2000" dirty="0" smtClean="0">
                <a:latin typeface="Arial" pitchFamily="34" charset="0"/>
                <a:cs typeface="Arial" pitchFamily="34" charset="0"/>
              </a:rPr>
              <a:t>(c) Áp dụng quy trình công nghệ sản xuất mới làm giảm chi phí hoạt động của tài sản so với trước.</a:t>
            </a:r>
            <a:endParaRPr lang="en-US" sz="2000" dirty="0" smtClean="0">
              <a:latin typeface="Arial" pitchFamily="34" charset="0"/>
              <a:cs typeface="Arial" pitchFamily="34" charset="0"/>
            </a:endParaRPr>
          </a:p>
          <a:p>
            <a:pPr algn="just">
              <a:defRPr/>
            </a:pPr>
            <a:endParaRPr lang="vi-VN" sz="1400" dirty="0" smtClean="0">
              <a:latin typeface="Arial" pitchFamily="34" charset="0"/>
              <a:cs typeface="Arial" pitchFamily="34" charset="0"/>
            </a:endParaRPr>
          </a:p>
          <a:p>
            <a:pPr marL="288925" indent="-288925" algn="just">
              <a:buNone/>
              <a:defRPr/>
            </a:pPr>
            <a:r>
              <a:rPr lang="en-US" sz="2000" dirty="0" smtClean="0">
                <a:latin typeface="Arial" pitchFamily="34" charset="0"/>
                <a:cs typeface="Arial" pitchFamily="34" charset="0"/>
              </a:rPr>
              <a:t>2. </a:t>
            </a:r>
            <a:r>
              <a:rPr lang="vi-VN" sz="2000" dirty="0" smtClean="0">
                <a:latin typeface="Arial" pitchFamily="34" charset="0"/>
                <a:cs typeface="Arial" pitchFamily="34" charset="0"/>
              </a:rPr>
              <a:t>Chi phí về sửa chữa và bảo dưỡng TSCĐ hữu hình nhằm mục đích khôi phục hoặc duy trì khả năng đem lại lợi ích kinh tế của tài sản theo trạng thái hoạt động tiêu chuẩn ban đầu được tính vào chi phí sản xuất, kinh doanh trong kỳ.</a:t>
            </a:r>
            <a:r>
              <a:rPr lang="vi-VN" sz="2000" dirty="0" smtClean="0"/>
              <a:t> </a:t>
            </a:r>
            <a:r>
              <a:rPr lang="en-US" sz="2000" dirty="0" smtClean="0">
                <a:latin typeface="Arial" pitchFamily="34" charset="0"/>
                <a:cs typeface="Arial" pitchFamily="34" charset="0"/>
              </a:rPr>
              <a:t>N</a:t>
            </a:r>
            <a:r>
              <a:rPr lang="vi-VN" sz="2000" dirty="0" smtClean="0">
                <a:latin typeface="Arial" pitchFamily="34" charset="0"/>
                <a:cs typeface="Arial" pitchFamily="34" charset="0"/>
              </a:rPr>
              <a:t>hững </a:t>
            </a:r>
            <a:r>
              <a:rPr lang="en-US" sz="2000" dirty="0" smtClean="0">
                <a:latin typeface="Arial" pitchFamily="34" charset="0"/>
                <a:cs typeface="Arial" pitchFamily="34" charset="0"/>
              </a:rPr>
              <a:t>TSCĐ</a:t>
            </a:r>
            <a:r>
              <a:rPr lang="vi-VN" sz="2000" dirty="0" smtClean="0">
                <a:latin typeface="Arial" pitchFamily="34" charset="0"/>
                <a:cs typeface="Arial" pitchFamily="34" charset="0"/>
              </a:rPr>
              <a:t> mà việc sửa chữa có tính chu kỳ thì</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khi</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phát</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sinh</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được</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ghi</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nhận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là</a:t>
            </a:r>
            <a:r>
              <a:rPr lang="en-US" sz="2000" dirty="0" smtClean="0">
                <a:latin typeface="Arial" pitchFamily="34" charset="0"/>
                <a:cs typeface="Arial" pitchFamily="34" charset="0"/>
              </a:rPr>
              <a:t> </a:t>
            </a:r>
            <a:r>
              <a:rPr lang="en-US" sz="2000" dirty="0" smtClean="0">
                <a:solidFill>
                  <a:srgbClr val="FF0000"/>
                </a:solidFill>
                <a:latin typeface="Arial" pitchFamily="34" charset="0"/>
                <a:cs typeface="Arial" pitchFamily="34" charset="0"/>
              </a:rPr>
              <a:t>chi </a:t>
            </a:r>
            <a:r>
              <a:rPr lang="en-US" sz="2000" dirty="0" err="1" smtClean="0">
                <a:solidFill>
                  <a:srgbClr val="FF0000"/>
                </a:solidFill>
                <a:latin typeface="Arial" pitchFamily="34" charset="0"/>
                <a:cs typeface="Arial" pitchFamily="34" charset="0"/>
              </a:rPr>
              <a:t>phí</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chờ</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phân</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bổ</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hoặc</a:t>
            </a:r>
            <a:r>
              <a:rPr lang="en-US" sz="2000" dirty="0" smtClean="0">
                <a:solidFill>
                  <a:srgbClr val="FF0000"/>
                </a:solidFill>
                <a:latin typeface="Arial" pitchFamily="34" charset="0"/>
                <a:cs typeface="Arial" pitchFamily="34" charset="0"/>
              </a:rPr>
              <a:t> </a:t>
            </a:r>
            <a:r>
              <a:rPr lang="vi-VN" sz="2000" dirty="0" smtClean="0">
                <a:solidFill>
                  <a:srgbClr val="FF0000"/>
                </a:solidFill>
                <a:latin typeface="Arial" pitchFamily="34" charset="0"/>
                <a:cs typeface="Arial" pitchFamily="34" charset="0"/>
              </a:rPr>
              <a:t>được trích trước chi phí sửa chữa theo dự toán vào chi phí hàng năm</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nếu</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có</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nghĩa</a:t>
            </a:r>
            <a:r>
              <a:rPr lang="en-US" sz="2000" dirty="0" smtClean="0">
                <a:solidFill>
                  <a:srgbClr val="FF0000"/>
                </a:solidFill>
                <a:latin typeface="Arial" pitchFamily="34" charset="0"/>
                <a:cs typeface="Arial" pitchFamily="34" charset="0"/>
              </a:rPr>
              <a:t> </a:t>
            </a:r>
            <a:r>
              <a:rPr lang="en-US" sz="2000" dirty="0" err="1" smtClean="0">
                <a:solidFill>
                  <a:srgbClr val="FF0000"/>
                </a:solidFill>
                <a:latin typeface="Arial" pitchFamily="34" charset="0"/>
                <a:cs typeface="Arial" pitchFamily="34" charset="0"/>
              </a:rPr>
              <a:t>vụ</a:t>
            </a:r>
            <a:r>
              <a:rPr lang="en-US" sz="2000" dirty="0" smtClean="0">
                <a:solidFill>
                  <a:srgbClr val="FF0000"/>
                </a:solidFill>
                <a:latin typeface="Arial" pitchFamily="34" charset="0"/>
                <a:cs typeface="Arial" pitchFamily="34" charset="0"/>
              </a:rPr>
              <a:t>)</a:t>
            </a:r>
            <a:r>
              <a:rPr lang="vi-VN" sz="2000" dirty="0" smtClean="0">
                <a:solidFill>
                  <a:srgbClr val="FF0000"/>
                </a:solidFill>
                <a:latin typeface="Arial" pitchFamily="34" charset="0"/>
                <a:cs typeface="Arial" pitchFamily="34" charset="0"/>
              </a:rPr>
              <a:t>. </a:t>
            </a:r>
            <a:endParaRPr lang="vi-VN" sz="2000" dirty="0">
              <a:solidFill>
                <a:srgbClr val="FF0000"/>
              </a:solidFill>
              <a:latin typeface="Arial" pitchFamily="34" charset="0"/>
              <a:cs typeface="Arial" pitchFamily="34" charset="0"/>
            </a:endParaRPr>
          </a:p>
        </p:txBody>
      </p:sp>
      <p:sp>
        <p:nvSpPr>
          <p:cNvPr id="118788"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118790"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7"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2209800" y="228600"/>
            <a:ext cx="6248400" cy="457200"/>
          </a:xfrm>
        </p:spPr>
        <p:txBody>
          <a:bodyPr/>
          <a:lstStyle/>
          <a:p>
            <a:pPr>
              <a:defRPr/>
            </a:pPr>
            <a:r>
              <a:rPr lang="en-US" sz="1600" b="1" dirty="0" smtClean="0">
                <a:solidFill>
                  <a:srgbClr val="FF0000"/>
                </a:solidFill>
                <a:latin typeface="Arial" charset="0"/>
              </a:rPr>
              <a:t>KẾ TOÁN TÀI SẢN CỐ ĐỊNH HỮU HÌNH</a:t>
            </a:r>
            <a:endParaRPr lang="en-US" sz="1600" b="1" i="1" dirty="0" smtClean="0">
              <a:latin typeface="Times New Roman" pitchFamily="18" charset="0"/>
            </a:endParaRPr>
          </a:p>
        </p:txBody>
      </p:sp>
      <p:sp>
        <p:nvSpPr>
          <p:cNvPr id="120835" name="Rectangle 3"/>
          <p:cNvSpPr>
            <a:spLocks noGrp="1" noChangeArrowheads="1"/>
          </p:cNvSpPr>
          <p:nvPr>
            <p:ph type="body" idx="1"/>
          </p:nvPr>
        </p:nvSpPr>
        <p:spPr>
          <a:xfrm>
            <a:off x="228600" y="838200"/>
            <a:ext cx="8763000" cy="5791200"/>
          </a:xfrm>
        </p:spPr>
        <p:txBody>
          <a:bodyPr/>
          <a:lstStyle/>
          <a:p>
            <a:pPr algn="ctr">
              <a:buNone/>
            </a:pPr>
            <a:r>
              <a:rPr lang="vi-VN" sz="2800" b="1" dirty="0" smtClean="0">
                <a:latin typeface="Arial" charset="0"/>
                <a:cs typeface="Arial" charset="0"/>
              </a:rPr>
              <a:t>KHẤU HAO</a:t>
            </a:r>
          </a:p>
          <a:p>
            <a:pPr algn="ctr">
              <a:buNone/>
            </a:pPr>
            <a:r>
              <a:rPr lang="en-US" sz="2800" dirty="0" err="1" smtClean="0">
                <a:latin typeface="Arial" charset="0"/>
                <a:cs typeface="Arial" charset="0"/>
              </a:rPr>
              <a:t>Sự</a:t>
            </a:r>
            <a:r>
              <a:rPr lang="en-US" sz="2800" dirty="0" smtClean="0">
                <a:latin typeface="Arial" charset="0"/>
                <a:cs typeface="Arial" charset="0"/>
              </a:rPr>
              <a:t> </a:t>
            </a:r>
            <a:r>
              <a:rPr lang="en-US" sz="2800" dirty="0" err="1" smtClean="0">
                <a:latin typeface="Arial" charset="0"/>
                <a:cs typeface="Arial" charset="0"/>
              </a:rPr>
              <a:t>khác</a:t>
            </a:r>
            <a:r>
              <a:rPr lang="en-US" sz="2800" dirty="0" smtClean="0">
                <a:latin typeface="Arial" charset="0"/>
                <a:cs typeface="Arial" charset="0"/>
              </a:rPr>
              <a:t> </a:t>
            </a:r>
            <a:r>
              <a:rPr lang="en-US" sz="2800" dirty="0" err="1" smtClean="0">
                <a:latin typeface="Arial" charset="0"/>
                <a:cs typeface="Arial" charset="0"/>
              </a:rPr>
              <a:t>biệt</a:t>
            </a:r>
            <a:r>
              <a:rPr lang="en-US" sz="2800" dirty="0" smtClean="0">
                <a:latin typeface="Arial" charset="0"/>
                <a:cs typeface="Arial" charset="0"/>
              </a:rPr>
              <a:t> </a:t>
            </a:r>
            <a:r>
              <a:rPr lang="en-US" sz="2800" dirty="0" err="1" smtClean="0">
                <a:latin typeface="Arial" charset="0"/>
                <a:cs typeface="Arial" charset="0"/>
              </a:rPr>
              <a:t>giữa</a:t>
            </a:r>
            <a:r>
              <a:rPr lang="en-US" sz="2800" dirty="0" smtClean="0">
                <a:latin typeface="Arial" charset="0"/>
                <a:cs typeface="Arial" charset="0"/>
              </a:rPr>
              <a:t> CMKT và </a:t>
            </a:r>
            <a:r>
              <a:rPr lang="en-US" sz="2800" dirty="0" err="1" smtClean="0">
                <a:latin typeface="Arial" charset="0"/>
                <a:cs typeface="Arial" charset="0"/>
              </a:rPr>
              <a:t>Thông</a:t>
            </a:r>
            <a:r>
              <a:rPr lang="en-US" sz="2800" dirty="0" smtClean="0">
                <a:latin typeface="Arial" charset="0"/>
                <a:cs typeface="Arial" charset="0"/>
              </a:rPr>
              <a:t> </a:t>
            </a:r>
            <a:r>
              <a:rPr lang="en-US" sz="2800" dirty="0" err="1" smtClean="0">
                <a:latin typeface="Arial" charset="0"/>
                <a:cs typeface="Arial" charset="0"/>
              </a:rPr>
              <a:t>tư</a:t>
            </a:r>
            <a:r>
              <a:rPr lang="en-US" sz="2800" dirty="0" smtClean="0">
                <a:latin typeface="Arial" charset="0"/>
                <a:cs typeface="Arial" charset="0"/>
              </a:rPr>
              <a:t> 45</a:t>
            </a:r>
          </a:p>
          <a:p>
            <a:pPr algn="just"/>
            <a:endParaRPr lang="vi-VN" sz="2800" dirty="0" smtClean="0">
              <a:latin typeface="Arial" charset="0"/>
              <a:cs typeface="Arial" charset="0"/>
            </a:endParaRPr>
          </a:p>
        </p:txBody>
      </p:sp>
      <p:sp>
        <p:nvSpPr>
          <p:cNvPr id="120836"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120838"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120839" name="TextBox 6"/>
          <p:cNvSpPr txBox="1">
            <a:spLocks noChangeArrowheads="1"/>
          </p:cNvSpPr>
          <p:nvPr/>
        </p:nvSpPr>
        <p:spPr bwMode="auto">
          <a:xfrm>
            <a:off x="228600" y="2286000"/>
            <a:ext cx="2057400" cy="4239344"/>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pPr algn="ctr"/>
            <a:endParaRPr lang="en-US" dirty="0" smtClean="0">
              <a:solidFill>
                <a:schemeClr val="tx1"/>
              </a:solidFill>
              <a:latin typeface="Arial" charset="0"/>
              <a:cs typeface="Arial" charset="0"/>
            </a:endParaRPr>
          </a:p>
          <a:p>
            <a:pPr algn="ctr"/>
            <a:endParaRPr lang="en-US" dirty="0">
              <a:solidFill>
                <a:schemeClr val="tx1"/>
              </a:solidFill>
              <a:latin typeface="Arial" charset="0"/>
              <a:cs typeface="Arial" charset="0"/>
            </a:endParaRPr>
          </a:p>
          <a:p>
            <a:pPr algn="ctr"/>
            <a:r>
              <a:rPr lang="en-US" sz="2400" dirty="0" err="1">
                <a:solidFill>
                  <a:schemeClr val="tx1"/>
                </a:solidFill>
                <a:latin typeface="Arial" charset="0"/>
                <a:cs typeface="Arial" charset="0"/>
              </a:rPr>
              <a:t>Thời</a:t>
            </a:r>
            <a:r>
              <a:rPr lang="en-US" sz="2400" dirty="0">
                <a:solidFill>
                  <a:schemeClr val="tx1"/>
                </a:solidFill>
                <a:latin typeface="Arial" charset="0"/>
                <a:cs typeface="Arial" charset="0"/>
              </a:rPr>
              <a:t> </a:t>
            </a:r>
            <a:r>
              <a:rPr lang="en-US" sz="2400" dirty="0" err="1">
                <a:solidFill>
                  <a:schemeClr val="tx1"/>
                </a:solidFill>
                <a:latin typeface="Arial" charset="0"/>
                <a:cs typeface="Arial" charset="0"/>
              </a:rPr>
              <a:t>gian</a:t>
            </a:r>
            <a:r>
              <a:rPr lang="en-US" sz="2400" dirty="0">
                <a:solidFill>
                  <a:schemeClr val="tx1"/>
                </a:solidFill>
                <a:latin typeface="Arial" charset="0"/>
                <a:cs typeface="Arial" charset="0"/>
              </a:rPr>
              <a:t> </a:t>
            </a:r>
            <a:r>
              <a:rPr lang="en-US" sz="2400" dirty="0" err="1">
                <a:solidFill>
                  <a:schemeClr val="tx1"/>
                </a:solidFill>
                <a:latin typeface="Arial" charset="0"/>
                <a:cs typeface="Arial" charset="0"/>
              </a:rPr>
              <a:t>khấu</a:t>
            </a:r>
            <a:r>
              <a:rPr lang="en-US" sz="2400" dirty="0">
                <a:solidFill>
                  <a:schemeClr val="tx1"/>
                </a:solidFill>
                <a:latin typeface="Arial" charset="0"/>
                <a:cs typeface="Arial" charset="0"/>
              </a:rPr>
              <a:t> </a:t>
            </a:r>
            <a:r>
              <a:rPr lang="en-US" sz="2400" dirty="0" err="1">
                <a:solidFill>
                  <a:schemeClr val="tx1"/>
                </a:solidFill>
                <a:latin typeface="Arial" charset="0"/>
                <a:cs typeface="Arial" charset="0"/>
              </a:rPr>
              <a:t>hao</a:t>
            </a:r>
            <a:endParaRPr lang="en-US" sz="2400" dirty="0">
              <a:solidFill>
                <a:schemeClr val="tx1"/>
              </a:solidFill>
              <a:latin typeface="Arial" charset="0"/>
              <a:cs typeface="Arial" charset="0"/>
            </a:endParaRPr>
          </a:p>
          <a:p>
            <a:pPr algn="ctr"/>
            <a:endParaRPr lang="en-US" sz="2400" dirty="0">
              <a:solidFill>
                <a:schemeClr val="tx1"/>
              </a:solidFill>
              <a:latin typeface="Arial" charset="0"/>
              <a:cs typeface="Arial" charset="0"/>
            </a:endParaRPr>
          </a:p>
          <a:p>
            <a:pPr algn="ctr"/>
            <a:r>
              <a:rPr lang="en-US" sz="2400" dirty="0" err="1">
                <a:solidFill>
                  <a:schemeClr val="tx1"/>
                </a:solidFill>
                <a:latin typeface="Arial" charset="0"/>
                <a:cs typeface="Arial" charset="0"/>
              </a:rPr>
              <a:t>Giá</a:t>
            </a:r>
            <a:r>
              <a:rPr lang="en-US" sz="2400" dirty="0">
                <a:solidFill>
                  <a:schemeClr val="tx1"/>
                </a:solidFill>
                <a:latin typeface="Arial" charset="0"/>
                <a:cs typeface="Arial" charset="0"/>
              </a:rPr>
              <a:t> </a:t>
            </a:r>
            <a:r>
              <a:rPr lang="en-US" sz="2400" dirty="0" err="1">
                <a:solidFill>
                  <a:schemeClr val="tx1"/>
                </a:solidFill>
                <a:latin typeface="Arial" charset="0"/>
                <a:cs typeface="Arial" charset="0"/>
              </a:rPr>
              <a:t>trị</a:t>
            </a:r>
            <a:r>
              <a:rPr lang="en-US" sz="2400" dirty="0">
                <a:solidFill>
                  <a:schemeClr val="tx1"/>
                </a:solidFill>
                <a:latin typeface="Arial" charset="0"/>
                <a:cs typeface="Arial" charset="0"/>
              </a:rPr>
              <a:t> </a:t>
            </a:r>
            <a:r>
              <a:rPr lang="en-US" sz="2400" dirty="0" err="1">
                <a:solidFill>
                  <a:schemeClr val="tx1"/>
                </a:solidFill>
                <a:latin typeface="Arial" charset="0"/>
                <a:cs typeface="Arial" charset="0"/>
              </a:rPr>
              <a:t>khấu</a:t>
            </a:r>
            <a:r>
              <a:rPr lang="en-US" sz="2400" dirty="0">
                <a:solidFill>
                  <a:schemeClr val="tx1"/>
                </a:solidFill>
                <a:latin typeface="Arial" charset="0"/>
                <a:cs typeface="Arial" charset="0"/>
              </a:rPr>
              <a:t> </a:t>
            </a:r>
            <a:r>
              <a:rPr lang="en-US" sz="2400" dirty="0" err="1">
                <a:solidFill>
                  <a:schemeClr val="tx1"/>
                </a:solidFill>
                <a:latin typeface="Arial" charset="0"/>
                <a:cs typeface="Arial" charset="0"/>
              </a:rPr>
              <a:t>hao</a:t>
            </a:r>
            <a:endParaRPr lang="en-US" sz="2400" dirty="0">
              <a:solidFill>
                <a:schemeClr val="tx1"/>
              </a:solidFill>
              <a:latin typeface="Arial" charset="0"/>
              <a:cs typeface="Arial" charset="0"/>
            </a:endParaRPr>
          </a:p>
          <a:p>
            <a:pPr algn="ctr"/>
            <a:endParaRPr lang="en-US" sz="2400" dirty="0">
              <a:solidFill>
                <a:schemeClr val="tx1"/>
              </a:solidFill>
              <a:latin typeface="Arial" charset="0"/>
              <a:cs typeface="Arial" charset="0"/>
            </a:endParaRPr>
          </a:p>
          <a:p>
            <a:pPr algn="ctr"/>
            <a:endParaRPr lang="en-US" sz="1400" dirty="0">
              <a:solidFill>
                <a:schemeClr val="tx1"/>
              </a:solidFill>
              <a:latin typeface="Arial" charset="0"/>
              <a:cs typeface="Arial" charset="0"/>
            </a:endParaRPr>
          </a:p>
          <a:p>
            <a:pPr algn="ctr"/>
            <a:r>
              <a:rPr lang="en-US" sz="2400" dirty="0" err="1">
                <a:solidFill>
                  <a:schemeClr val="tx1"/>
                </a:solidFill>
                <a:latin typeface="Arial" charset="0"/>
                <a:cs typeface="Arial" charset="0"/>
              </a:rPr>
              <a:t>Thay</a:t>
            </a:r>
            <a:r>
              <a:rPr lang="en-US" sz="2400" dirty="0">
                <a:solidFill>
                  <a:schemeClr val="tx1"/>
                </a:solidFill>
                <a:latin typeface="Arial" charset="0"/>
                <a:cs typeface="Arial" charset="0"/>
              </a:rPr>
              <a:t> </a:t>
            </a:r>
            <a:r>
              <a:rPr lang="en-US" sz="2400" dirty="0" err="1">
                <a:solidFill>
                  <a:schemeClr val="tx1"/>
                </a:solidFill>
                <a:latin typeface="Arial" charset="0"/>
                <a:cs typeface="Arial" charset="0"/>
              </a:rPr>
              <a:t>đổi</a:t>
            </a:r>
            <a:r>
              <a:rPr lang="en-US" sz="2400" dirty="0">
                <a:solidFill>
                  <a:schemeClr val="tx1"/>
                </a:solidFill>
                <a:latin typeface="Arial" charset="0"/>
                <a:cs typeface="Arial" charset="0"/>
              </a:rPr>
              <a:t> </a:t>
            </a:r>
            <a:r>
              <a:rPr lang="en-US" sz="2400" dirty="0" err="1">
                <a:solidFill>
                  <a:schemeClr val="tx1"/>
                </a:solidFill>
                <a:latin typeface="Arial" charset="0"/>
                <a:cs typeface="Arial" charset="0"/>
              </a:rPr>
              <a:t>phương</a:t>
            </a:r>
            <a:r>
              <a:rPr lang="en-US" sz="2400" dirty="0">
                <a:solidFill>
                  <a:schemeClr val="tx1"/>
                </a:solidFill>
                <a:latin typeface="Arial" charset="0"/>
                <a:cs typeface="Arial" charset="0"/>
              </a:rPr>
              <a:t> </a:t>
            </a:r>
            <a:r>
              <a:rPr lang="en-US" sz="2400" dirty="0" err="1">
                <a:solidFill>
                  <a:schemeClr val="tx1"/>
                </a:solidFill>
                <a:latin typeface="Arial" charset="0"/>
                <a:cs typeface="Arial" charset="0"/>
              </a:rPr>
              <a:t>pháp</a:t>
            </a:r>
            <a:r>
              <a:rPr lang="en-US" sz="2400" dirty="0">
                <a:solidFill>
                  <a:schemeClr val="tx1"/>
                </a:solidFill>
                <a:latin typeface="Arial" charset="0"/>
                <a:cs typeface="Arial" charset="0"/>
              </a:rPr>
              <a:t> </a:t>
            </a:r>
            <a:r>
              <a:rPr lang="en-US" sz="2400" dirty="0" err="1">
                <a:solidFill>
                  <a:schemeClr val="tx1"/>
                </a:solidFill>
                <a:latin typeface="Arial" charset="0"/>
                <a:cs typeface="Arial" charset="0"/>
              </a:rPr>
              <a:t>khấu</a:t>
            </a:r>
            <a:r>
              <a:rPr lang="en-US" sz="2400" dirty="0">
                <a:solidFill>
                  <a:schemeClr val="tx1"/>
                </a:solidFill>
                <a:latin typeface="Arial" charset="0"/>
                <a:cs typeface="Arial" charset="0"/>
              </a:rPr>
              <a:t> </a:t>
            </a:r>
            <a:r>
              <a:rPr lang="en-US" sz="2400" dirty="0" err="1">
                <a:solidFill>
                  <a:schemeClr val="tx1"/>
                </a:solidFill>
                <a:latin typeface="Arial" charset="0"/>
                <a:cs typeface="Arial" charset="0"/>
              </a:rPr>
              <a:t>hao</a:t>
            </a:r>
            <a:endParaRPr lang="en-US" sz="800" dirty="0">
              <a:solidFill>
                <a:schemeClr val="tx1"/>
              </a:solidFill>
              <a:latin typeface="Arial" charset="0"/>
              <a:cs typeface="Arial" charset="0"/>
            </a:endParaRPr>
          </a:p>
        </p:txBody>
      </p:sp>
      <p:sp>
        <p:nvSpPr>
          <p:cNvPr id="120840" name="TextBox 7"/>
          <p:cNvSpPr txBox="1">
            <a:spLocks noChangeArrowheads="1"/>
          </p:cNvSpPr>
          <p:nvPr/>
        </p:nvSpPr>
        <p:spPr bwMode="auto">
          <a:xfrm>
            <a:off x="2286000" y="2286000"/>
            <a:ext cx="2286000" cy="4278313"/>
          </a:xfrm>
          <a:prstGeom prst="rect">
            <a:avLst/>
          </a:prstGeom>
          <a:solidFill>
            <a:schemeClr val="accent1"/>
          </a:solidFill>
          <a:ln w="9525">
            <a:noFill/>
            <a:miter lim="800000"/>
            <a:headEnd/>
            <a:tailEnd/>
          </a:ln>
        </p:spPr>
        <p:txBody>
          <a:bodyPr>
            <a:spAutoFit/>
          </a:bodyPr>
          <a:lstStyle/>
          <a:p>
            <a:pPr algn="ctr"/>
            <a:r>
              <a:rPr lang="en-US" sz="2400" b="1">
                <a:solidFill>
                  <a:schemeClr val="bg2"/>
                </a:solidFill>
                <a:latin typeface="Arial" charset="0"/>
                <a:cs typeface="Arial" charset="0"/>
              </a:rPr>
              <a:t>VAS 03 </a:t>
            </a:r>
          </a:p>
          <a:p>
            <a:endParaRPr lang="en-US" sz="800">
              <a:solidFill>
                <a:schemeClr val="bg2"/>
              </a:solidFill>
              <a:latin typeface="Arial" charset="0"/>
              <a:cs typeface="Arial" charset="0"/>
            </a:endParaRPr>
          </a:p>
          <a:p>
            <a:r>
              <a:rPr lang="en-US" sz="2400">
                <a:solidFill>
                  <a:schemeClr val="bg2"/>
                </a:solidFill>
                <a:latin typeface="Arial" charset="0"/>
                <a:cs typeface="Arial" charset="0"/>
              </a:rPr>
              <a:t>Không quy định cụ thể</a:t>
            </a:r>
          </a:p>
          <a:p>
            <a:endParaRPr lang="en-US" sz="2400">
              <a:solidFill>
                <a:schemeClr val="bg2"/>
              </a:solidFill>
              <a:latin typeface="Arial" charset="0"/>
              <a:cs typeface="Arial" charset="0"/>
            </a:endParaRPr>
          </a:p>
          <a:p>
            <a:r>
              <a:rPr lang="en-US" sz="2400">
                <a:solidFill>
                  <a:schemeClr val="bg2"/>
                </a:solidFill>
                <a:latin typeface="Arial" charset="0"/>
                <a:cs typeface="Arial" charset="0"/>
              </a:rPr>
              <a:t>Nguyên giá – giá trị thanh lý có thể thu hồi</a:t>
            </a:r>
          </a:p>
          <a:p>
            <a:endParaRPr lang="en-US" sz="2400">
              <a:solidFill>
                <a:schemeClr val="bg2"/>
              </a:solidFill>
              <a:latin typeface="Arial" charset="0"/>
              <a:cs typeface="Arial" charset="0"/>
            </a:endParaRPr>
          </a:p>
          <a:p>
            <a:pPr algn="just"/>
            <a:r>
              <a:rPr lang="en-US" sz="1800">
                <a:solidFill>
                  <a:schemeClr val="bg2"/>
                </a:solidFill>
                <a:latin typeface="Arial" charset="0"/>
                <a:cs typeface="Arial" charset="0"/>
              </a:rPr>
              <a:t>Được thay đổi nếu </a:t>
            </a:r>
            <a:r>
              <a:rPr lang="vi-VN" sz="1800">
                <a:solidFill>
                  <a:schemeClr val="bg2"/>
                </a:solidFill>
                <a:latin typeface="Arial" charset="0"/>
                <a:cs typeface="Arial" charset="0"/>
              </a:rPr>
              <a:t>có sự thay đổi đáng kể trong cách thức sử dụng tài sản</a:t>
            </a:r>
            <a:endParaRPr lang="en-US" sz="1800">
              <a:solidFill>
                <a:schemeClr val="bg2"/>
              </a:solidFill>
              <a:latin typeface="Arial" charset="0"/>
              <a:cs typeface="Arial" charset="0"/>
            </a:endParaRPr>
          </a:p>
        </p:txBody>
      </p:sp>
      <p:sp>
        <p:nvSpPr>
          <p:cNvPr id="120841" name="TextBox 8"/>
          <p:cNvSpPr txBox="1">
            <a:spLocks noChangeArrowheads="1"/>
          </p:cNvSpPr>
          <p:nvPr/>
        </p:nvSpPr>
        <p:spPr bwMode="auto">
          <a:xfrm>
            <a:off x="4495800" y="2286000"/>
            <a:ext cx="2286000" cy="4278313"/>
          </a:xfrm>
          <a:prstGeom prst="rect">
            <a:avLst/>
          </a:prstGeom>
          <a:solidFill>
            <a:srgbClr val="FFFF00"/>
          </a:solidFill>
          <a:ln w="9525">
            <a:noFill/>
            <a:miter lim="800000"/>
            <a:headEnd/>
            <a:tailEnd/>
          </a:ln>
        </p:spPr>
        <p:txBody>
          <a:bodyPr>
            <a:spAutoFit/>
          </a:bodyPr>
          <a:lstStyle/>
          <a:p>
            <a:pPr algn="ctr"/>
            <a:r>
              <a:rPr lang="en-US" sz="2400" b="1" dirty="0">
                <a:latin typeface="Arial" charset="0"/>
                <a:cs typeface="Arial" charset="0"/>
              </a:rPr>
              <a:t>TT45 </a:t>
            </a:r>
          </a:p>
          <a:p>
            <a:pPr algn="ctr"/>
            <a:endParaRPr lang="en-US" sz="800" dirty="0">
              <a:latin typeface="Arial" charset="0"/>
              <a:cs typeface="Arial" charset="0"/>
            </a:endParaRPr>
          </a:p>
          <a:p>
            <a:pPr algn="ctr"/>
            <a:r>
              <a:rPr lang="en-US" sz="2400" dirty="0" err="1">
                <a:latin typeface="Arial" charset="0"/>
                <a:cs typeface="Arial" charset="0"/>
              </a:rPr>
              <a:t>Quy</a:t>
            </a:r>
            <a:r>
              <a:rPr lang="en-US" sz="2400" dirty="0">
                <a:latin typeface="Arial" charset="0"/>
                <a:cs typeface="Arial" charset="0"/>
              </a:rPr>
              <a:t> </a:t>
            </a:r>
            <a:r>
              <a:rPr lang="en-US" sz="2400" dirty="0" err="1">
                <a:latin typeface="Arial" charset="0"/>
                <a:cs typeface="Arial" charset="0"/>
              </a:rPr>
              <a:t>định</a:t>
            </a:r>
            <a:r>
              <a:rPr lang="en-US" sz="2400" dirty="0">
                <a:latin typeface="Arial" charset="0"/>
                <a:cs typeface="Arial" charset="0"/>
              </a:rPr>
              <a:t> </a:t>
            </a:r>
            <a:r>
              <a:rPr lang="en-US" sz="2400" dirty="0" err="1">
                <a:latin typeface="Arial" charset="0"/>
                <a:cs typeface="Arial" charset="0"/>
              </a:rPr>
              <a:t>cụ</a:t>
            </a:r>
            <a:r>
              <a:rPr lang="en-US" sz="2400" dirty="0">
                <a:latin typeface="Arial" charset="0"/>
                <a:cs typeface="Arial" charset="0"/>
              </a:rPr>
              <a:t> </a:t>
            </a:r>
            <a:r>
              <a:rPr lang="en-US" sz="2400" dirty="0" err="1">
                <a:latin typeface="Arial" charset="0"/>
                <a:cs typeface="Arial" charset="0"/>
              </a:rPr>
              <a:t>thể</a:t>
            </a:r>
            <a:r>
              <a:rPr lang="en-US" sz="2400" dirty="0">
                <a:latin typeface="Arial" charset="0"/>
                <a:cs typeface="Arial" charset="0"/>
              </a:rPr>
              <a:t> </a:t>
            </a:r>
            <a:r>
              <a:rPr lang="en-US" sz="2400" dirty="0" err="1">
                <a:latin typeface="Arial" charset="0"/>
                <a:cs typeface="Arial" charset="0"/>
              </a:rPr>
              <a:t>thời</a:t>
            </a:r>
            <a:r>
              <a:rPr lang="en-US" sz="2400" dirty="0">
                <a:latin typeface="Arial" charset="0"/>
                <a:cs typeface="Arial" charset="0"/>
              </a:rPr>
              <a:t> </a:t>
            </a:r>
            <a:r>
              <a:rPr lang="en-US" sz="2400" dirty="0" err="1">
                <a:latin typeface="Arial" charset="0"/>
                <a:cs typeface="Arial" charset="0"/>
              </a:rPr>
              <a:t>gian</a:t>
            </a:r>
            <a:endParaRPr lang="en-US" sz="2400" dirty="0">
              <a:latin typeface="Arial" charset="0"/>
              <a:cs typeface="Arial" charset="0"/>
            </a:endParaRPr>
          </a:p>
          <a:p>
            <a:pPr algn="ctr"/>
            <a:endParaRPr lang="en-US" sz="2400" dirty="0">
              <a:latin typeface="Arial" charset="0"/>
              <a:cs typeface="Arial" charset="0"/>
            </a:endParaRPr>
          </a:p>
          <a:p>
            <a:pPr algn="ctr"/>
            <a:r>
              <a:rPr lang="en-US" sz="2400" dirty="0">
                <a:latin typeface="Arial" charset="0"/>
                <a:cs typeface="Arial" charset="0"/>
              </a:rPr>
              <a:t>Nguyên </a:t>
            </a:r>
            <a:r>
              <a:rPr lang="en-US" sz="2400" dirty="0" err="1">
                <a:latin typeface="Arial" charset="0"/>
                <a:cs typeface="Arial" charset="0"/>
              </a:rPr>
              <a:t>giá</a:t>
            </a:r>
            <a:endParaRPr lang="en-US" sz="2400" dirty="0">
              <a:latin typeface="Arial" charset="0"/>
              <a:cs typeface="Arial" charset="0"/>
            </a:endParaRPr>
          </a:p>
          <a:p>
            <a:pPr algn="ctr"/>
            <a:endParaRPr lang="en-US" sz="2400" dirty="0">
              <a:latin typeface="Arial" charset="0"/>
              <a:cs typeface="Arial" charset="0"/>
            </a:endParaRPr>
          </a:p>
          <a:p>
            <a:pPr algn="ctr"/>
            <a:endParaRPr lang="en-US" sz="2400" dirty="0">
              <a:latin typeface="Arial" charset="0"/>
              <a:cs typeface="Arial" charset="0"/>
            </a:endParaRPr>
          </a:p>
          <a:p>
            <a:pPr algn="ctr"/>
            <a:endParaRPr lang="en-US" sz="2400" dirty="0">
              <a:latin typeface="Arial" charset="0"/>
              <a:cs typeface="Arial" charset="0"/>
            </a:endParaRPr>
          </a:p>
          <a:p>
            <a:pPr algn="ctr"/>
            <a:r>
              <a:rPr lang="en-US" sz="2400" dirty="0" err="1">
                <a:latin typeface="Arial" charset="0"/>
                <a:cs typeface="Arial" charset="0"/>
              </a:rPr>
              <a:t>Chỉ</a:t>
            </a:r>
            <a:r>
              <a:rPr lang="en-US" sz="2400" dirty="0">
                <a:latin typeface="Arial" charset="0"/>
                <a:cs typeface="Arial" charset="0"/>
              </a:rPr>
              <a:t> </a:t>
            </a:r>
            <a:r>
              <a:rPr lang="en-US" sz="2400" dirty="0" err="1">
                <a:latin typeface="Arial" charset="0"/>
                <a:cs typeface="Arial" charset="0"/>
              </a:rPr>
              <a:t>được</a:t>
            </a:r>
            <a:r>
              <a:rPr lang="en-US" sz="2400" dirty="0">
                <a:latin typeface="Arial" charset="0"/>
                <a:cs typeface="Arial" charset="0"/>
              </a:rPr>
              <a:t> </a:t>
            </a:r>
            <a:r>
              <a:rPr lang="en-US" sz="2400" dirty="0" err="1">
                <a:latin typeface="Arial" charset="0"/>
                <a:cs typeface="Arial" charset="0"/>
              </a:rPr>
              <a:t>thay</a:t>
            </a:r>
            <a:r>
              <a:rPr lang="en-US" sz="2400" dirty="0">
                <a:latin typeface="Arial" charset="0"/>
                <a:cs typeface="Arial" charset="0"/>
              </a:rPr>
              <a:t> </a:t>
            </a:r>
            <a:r>
              <a:rPr lang="en-US" sz="2400" dirty="0" err="1">
                <a:latin typeface="Arial" charset="0"/>
                <a:cs typeface="Arial" charset="0"/>
              </a:rPr>
              <a:t>đổi</a:t>
            </a:r>
            <a:r>
              <a:rPr lang="en-US" sz="2400" dirty="0">
                <a:latin typeface="Arial" charset="0"/>
                <a:cs typeface="Arial" charset="0"/>
              </a:rPr>
              <a:t> 1 </a:t>
            </a:r>
            <a:r>
              <a:rPr lang="en-US" sz="2400" dirty="0" err="1">
                <a:latin typeface="Arial" charset="0"/>
                <a:cs typeface="Arial" charset="0"/>
              </a:rPr>
              <a:t>lần</a:t>
            </a:r>
            <a:endParaRPr lang="en-US" sz="2400" dirty="0">
              <a:latin typeface="Arial" charset="0"/>
              <a:cs typeface="Arial" charset="0"/>
            </a:endParaRPr>
          </a:p>
          <a:p>
            <a:endParaRPr lang="en-US" sz="2400" dirty="0">
              <a:solidFill>
                <a:schemeClr val="bg2"/>
              </a:solidFill>
              <a:latin typeface="Arial" charset="0"/>
              <a:cs typeface="Arial" charset="0"/>
            </a:endParaRPr>
          </a:p>
        </p:txBody>
      </p:sp>
      <p:sp>
        <p:nvSpPr>
          <p:cNvPr id="120842" name="TextBox 9"/>
          <p:cNvSpPr txBox="1">
            <a:spLocks noChangeArrowheads="1"/>
          </p:cNvSpPr>
          <p:nvPr/>
        </p:nvSpPr>
        <p:spPr bwMode="auto">
          <a:xfrm>
            <a:off x="6705600" y="2286000"/>
            <a:ext cx="2286000" cy="4311352"/>
          </a:xfrm>
          <a:prstGeom prst="rect">
            <a:avLst/>
          </a:prstGeom>
          <a:solidFill>
            <a:srgbClr val="FF99FF"/>
          </a:solidFill>
          <a:ln w="9525">
            <a:noFill/>
            <a:miter lim="800000"/>
            <a:headEnd/>
            <a:tailEnd/>
          </a:ln>
        </p:spPr>
        <p:txBody>
          <a:bodyPr wrap="square">
            <a:spAutoFit/>
          </a:bodyPr>
          <a:lstStyle/>
          <a:p>
            <a:pPr algn="ctr"/>
            <a:r>
              <a:rPr lang="en-US" sz="2400" b="1" dirty="0" err="1">
                <a:latin typeface="Arial" charset="0"/>
                <a:cs typeface="Arial" charset="0"/>
              </a:rPr>
              <a:t>Thực</a:t>
            </a:r>
            <a:r>
              <a:rPr lang="en-US" sz="2400" b="1" dirty="0">
                <a:latin typeface="Arial" charset="0"/>
                <a:cs typeface="Arial" charset="0"/>
              </a:rPr>
              <a:t> </a:t>
            </a:r>
            <a:r>
              <a:rPr lang="en-US" sz="2400" b="1" dirty="0" err="1">
                <a:latin typeface="Arial" charset="0"/>
                <a:cs typeface="Arial" charset="0"/>
              </a:rPr>
              <a:t>hiện</a:t>
            </a:r>
            <a:endParaRPr lang="en-US" sz="2400" b="1" dirty="0">
              <a:latin typeface="Arial" charset="0"/>
              <a:cs typeface="Arial" charset="0"/>
            </a:endParaRPr>
          </a:p>
          <a:p>
            <a:endParaRPr lang="en-US" dirty="0">
              <a:latin typeface="Arial" charset="0"/>
              <a:cs typeface="Arial" charset="0"/>
            </a:endParaRPr>
          </a:p>
          <a:p>
            <a:pPr algn="ctr"/>
            <a:r>
              <a:rPr lang="en-US" sz="2800" dirty="0">
                <a:latin typeface="Arial" charset="0"/>
                <a:cs typeface="Arial" charset="0"/>
              </a:rPr>
              <a:t>Theo </a:t>
            </a:r>
            <a:endParaRPr lang="en-US" sz="2800" dirty="0" smtClean="0">
              <a:latin typeface="Arial" charset="0"/>
              <a:cs typeface="Arial" charset="0"/>
            </a:endParaRPr>
          </a:p>
          <a:p>
            <a:pPr algn="ctr"/>
            <a:r>
              <a:rPr lang="en-US" sz="2800" dirty="0" err="1" smtClean="0">
                <a:latin typeface="Arial" charset="0"/>
                <a:cs typeface="Arial" charset="0"/>
              </a:rPr>
              <a:t>Thông</a:t>
            </a:r>
            <a:r>
              <a:rPr lang="en-US" sz="2800" dirty="0" smtClean="0">
                <a:latin typeface="Arial" charset="0"/>
                <a:cs typeface="Arial" charset="0"/>
              </a:rPr>
              <a:t> </a:t>
            </a:r>
            <a:r>
              <a:rPr lang="en-US" sz="2800" dirty="0" err="1">
                <a:latin typeface="Arial" charset="0"/>
                <a:cs typeface="Arial" charset="0"/>
              </a:rPr>
              <a:t>tư</a:t>
            </a:r>
            <a:r>
              <a:rPr lang="en-US" sz="2800" dirty="0">
                <a:latin typeface="Arial" charset="0"/>
                <a:cs typeface="Arial" charset="0"/>
              </a:rPr>
              <a:t> </a:t>
            </a:r>
            <a:r>
              <a:rPr lang="en-US" sz="2800" dirty="0" smtClean="0">
                <a:latin typeface="Arial" charset="0"/>
                <a:cs typeface="Arial" charset="0"/>
              </a:rPr>
              <a:t>45</a:t>
            </a:r>
            <a:endParaRPr lang="en-US" dirty="0" smtClean="0">
              <a:latin typeface="Arial" charset="0"/>
              <a:cs typeface="Arial" charset="0"/>
            </a:endParaRPr>
          </a:p>
          <a:p>
            <a:pPr algn="ctr"/>
            <a:endParaRPr lang="en-US" dirty="0" smtClean="0">
              <a:latin typeface="Arial" charset="0"/>
              <a:cs typeface="Arial" charset="0"/>
            </a:endParaRPr>
          </a:p>
          <a:p>
            <a:pPr algn="ctr"/>
            <a:endParaRPr lang="en-US" dirty="0" smtClean="0">
              <a:latin typeface="Arial" charset="0"/>
              <a:cs typeface="Arial" charset="0"/>
            </a:endParaRPr>
          </a:p>
          <a:p>
            <a:pPr algn="ctr"/>
            <a:endParaRPr lang="en-US" dirty="0" smtClean="0">
              <a:latin typeface="Arial" charset="0"/>
              <a:cs typeface="Arial" charset="0"/>
            </a:endParaRPr>
          </a:p>
          <a:p>
            <a:pPr algn="ctr"/>
            <a:endParaRPr lang="en-US" dirty="0" smtClean="0">
              <a:latin typeface="Arial" charset="0"/>
              <a:cs typeface="Arial" charset="0"/>
            </a:endParaRPr>
          </a:p>
          <a:p>
            <a:pPr algn="ctr"/>
            <a:endParaRPr lang="en-US" dirty="0">
              <a:latin typeface="Arial" charset="0"/>
              <a:cs typeface="Arial" charset="0"/>
            </a:endParaRPr>
          </a:p>
          <a:p>
            <a:pPr algn="ctr"/>
            <a:endParaRPr lang="en-US" dirty="0">
              <a:latin typeface="Arial" charset="0"/>
              <a:cs typeface="Arial" charset="0"/>
            </a:endParaRPr>
          </a:p>
          <a:p>
            <a:pPr algn="ctr"/>
            <a:endParaRPr lang="en-US" sz="1600" dirty="0">
              <a:solidFill>
                <a:schemeClr val="bg2"/>
              </a:solidFill>
              <a:latin typeface="Arial" charset="0"/>
              <a:cs typeface="Arial" charset="0"/>
            </a:endParaRPr>
          </a:p>
          <a:p>
            <a:pPr algn="ctr"/>
            <a:endParaRPr lang="en-US" dirty="0">
              <a:solidFill>
                <a:schemeClr val="bg2"/>
              </a:solidFill>
              <a:latin typeface="Arial" charset="0"/>
              <a:cs typeface="Arial" charset="0"/>
            </a:endParaRPr>
          </a:p>
          <a:p>
            <a:pPr algn="ctr"/>
            <a:endParaRPr lang="en-US" dirty="0">
              <a:solidFill>
                <a:schemeClr val="bg2"/>
              </a:solidFill>
              <a:latin typeface="Arial" charset="0"/>
              <a:cs typeface="Arial" charset="0"/>
            </a:endParaRPr>
          </a:p>
          <a:p>
            <a:pPr algn="ctr"/>
            <a:endParaRPr lang="en-US" sz="800" dirty="0">
              <a:solidFill>
                <a:schemeClr val="bg2"/>
              </a:solidFill>
              <a:latin typeface="Arial" charset="0"/>
              <a:cs typeface="Arial" charset="0"/>
            </a:endParaRPr>
          </a:p>
        </p:txBody>
      </p:sp>
      <p:sp>
        <p:nvSpPr>
          <p:cNvPr id="11"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2209800" y="228600"/>
            <a:ext cx="6248400" cy="457200"/>
          </a:xfrm>
        </p:spPr>
        <p:txBody>
          <a:bodyPr/>
          <a:lstStyle/>
          <a:p>
            <a:pPr>
              <a:defRPr/>
            </a:pPr>
            <a:r>
              <a:rPr lang="en-US" sz="1600" b="1" dirty="0" smtClean="0">
                <a:solidFill>
                  <a:srgbClr val="FF0000"/>
                </a:solidFill>
                <a:latin typeface="Arial" charset="0"/>
              </a:rPr>
              <a:t>KẾ TOÁN TÀI SẢN CỐ ĐỊNH HỮU HÌNH</a:t>
            </a:r>
            <a:endParaRPr lang="en-US" sz="1600" b="1" i="1" dirty="0" smtClean="0">
              <a:latin typeface="Times New Roman" pitchFamily="18" charset="0"/>
            </a:endParaRPr>
          </a:p>
        </p:txBody>
      </p:sp>
      <p:sp>
        <p:nvSpPr>
          <p:cNvPr id="157699" name="Rectangle 3"/>
          <p:cNvSpPr>
            <a:spLocks noGrp="1" noChangeArrowheads="1"/>
          </p:cNvSpPr>
          <p:nvPr>
            <p:ph type="body" idx="1"/>
          </p:nvPr>
        </p:nvSpPr>
        <p:spPr>
          <a:xfrm>
            <a:off x="228600" y="838200"/>
            <a:ext cx="8763000" cy="5791200"/>
          </a:xfrm>
        </p:spPr>
        <p:txBody>
          <a:bodyPr/>
          <a:lstStyle/>
          <a:p>
            <a:pPr algn="just">
              <a:defRPr/>
            </a:pPr>
            <a:endParaRPr lang="en-US" sz="2800" b="1" dirty="0" smtClean="0">
              <a:solidFill>
                <a:srgbClr val="FFFF00"/>
              </a:solidFill>
              <a:latin typeface="Arial" charset="0"/>
              <a:cs typeface="Arial" charset="0"/>
            </a:endParaRPr>
          </a:p>
          <a:p>
            <a:pPr algn="ctr">
              <a:buNone/>
              <a:defRPr/>
            </a:pPr>
            <a:r>
              <a:rPr lang="en-US" sz="2400" b="1" dirty="0" smtClean="0">
                <a:latin typeface="Arial" charset="0"/>
                <a:cs typeface="Arial" charset="0"/>
              </a:rPr>
              <a:t>Ví </a:t>
            </a:r>
            <a:r>
              <a:rPr lang="en-US" sz="2400" b="1" dirty="0" err="1" smtClean="0">
                <a:latin typeface="Arial" charset="0"/>
                <a:cs typeface="Arial" charset="0"/>
              </a:rPr>
              <a:t>dụ</a:t>
            </a:r>
            <a:r>
              <a:rPr lang="en-US" sz="2400" b="1" dirty="0" smtClean="0">
                <a:latin typeface="Arial" charset="0"/>
                <a:cs typeface="Arial" charset="0"/>
              </a:rPr>
              <a:t> </a:t>
            </a:r>
            <a:r>
              <a:rPr lang="en-US" sz="2400" b="1" dirty="0" err="1" smtClean="0">
                <a:latin typeface="Arial" charset="0"/>
                <a:cs typeface="Arial" charset="0"/>
              </a:rPr>
              <a:t>phương</a:t>
            </a:r>
            <a:r>
              <a:rPr lang="en-US" sz="2400" b="1" dirty="0" smtClean="0">
                <a:latin typeface="Arial" charset="0"/>
                <a:cs typeface="Arial" charset="0"/>
              </a:rPr>
              <a:t> </a:t>
            </a:r>
            <a:r>
              <a:rPr lang="en-US" sz="2400" b="1" dirty="0" err="1" smtClean="0">
                <a:latin typeface="Arial" charset="0"/>
                <a:cs typeface="Arial" charset="0"/>
              </a:rPr>
              <a:t>pháp</a:t>
            </a:r>
            <a:r>
              <a:rPr lang="en-US" sz="2400" b="1" dirty="0" smtClean="0">
                <a:latin typeface="Arial" charset="0"/>
                <a:cs typeface="Arial" charset="0"/>
              </a:rPr>
              <a:t> </a:t>
            </a:r>
            <a:r>
              <a:rPr lang="en-US" sz="2400" b="1" dirty="0" err="1" smtClean="0">
                <a:latin typeface="Arial" charset="0"/>
                <a:cs typeface="Arial" charset="0"/>
              </a:rPr>
              <a:t>khấu</a:t>
            </a:r>
            <a:r>
              <a:rPr lang="en-US" sz="2400" b="1" dirty="0" smtClean="0">
                <a:latin typeface="Arial" charset="0"/>
                <a:cs typeface="Arial" charset="0"/>
              </a:rPr>
              <a:t> </a:t>
            </a:r>
            <a:r>
              <a:rPr lang="en-US" sz="2400" b="1" dirty="0" err="1" smtClean="0">
                <a:latin typeface="Arial" charset="0"/>
                <a:cs typeface="Arial" charset="0"/>
              </a:rPr>
              <a:t>hao</a:t>
            </a:r>
            <a:r>
              <a:rPr lang="en-US" sz="2400" b="1" dirty="0" smtClean="0">
                <a:latin typeface="Arial" charset="0"/>
                <a:cs typeface="Arial" charset="0"/>
              </a:rPr>
              <a:t> </a:t>
            </a:r>
            <a:r>
              <a:rPr lang="en-US" sz="2400" b="1" dirty="0" err="1" smtClean="0">
                <a:latin typeface="Arial" charset="0"/>
                <a:cs typeface="Arial" charset="0"/>
              </a:rPr>
              <a:t>theo</a:t>
            </a:r>
            <a:r>
              <a:rPr lang="en-US" sz="2400" b="1" dirty="0" smtClean="0">
                <a:latin typeface="Arial" charset="0"/>
                <a:cs typeface="Arial" charset="0"/>
              </a:rPr>
              <a:t> </a:t>
            </a:r>
            <a:r>
              <a:rPr lang="en-US" sz="2400" b="1" dirty="0" err="1" smtClean="0">
                <a:latin typeface="Arial" charset="0"/>
                <a:cs typeface="Arial" charset="0"/>
              </a:rPr>
              <a:t>số</a:t>
            </a:r>
            <a:r>
              <a:rPr lang="en-US" sz="2400" b="1" dirty="0" smtClean="0">
                <a:latin typeface="Arial" charset="0"/>
                <a:cs typeface="Arial" charset="0"/>
              </a:rPr>
              <a:t> </a:t>
            </a:r>
            <a:r>
              <a:rPr lang="en-US" sz="2400" b="1" dirty="0" err="1" smtClean="0">
                <a:latin typeface="Arial" charset="0"/>
                <a:cs typeface="Arial" charset="0"/>
              </a:rPr>
              <a:t>dư</a:t>
            </a:r>
            <a:r>
              <a:rPr lang="en-US" sz="2400" b="1" dirty="0" smtClean="0">
                <a:latin typeface="Arial" charset="0"/>
                <a:cs typeface="Arial" charset="0"/>
              </a:rPr>
              <a:t> </a:t>
            </a:r>
            <a:r>
              <a:rPr lang="en-US" sz="2400" b="1" dirty="0" err="1" smtClean="0">
                <a:latin typeface="Arial" charset="0"/>
                <a:cs typeface="Arial" charset="0"/>
              </a:rPr>
              <a:t>giảm</a:t>
            </a:r>
            <a:r>
              <a:rPr lang="en-US" sz="2400" b="1" dirty="0" smtClean="0">
                <a:latin typeface="Arial" charset="0"/>
                <a:cs typeface="Arial" charset="0"/>
              </a:rPr>
              <a:t> </a:t>
            </a:r>
            <a:r>
              <a:rPr lang="en-US" sz="2400" b="1" dirty="0" err="1" smtClean="0">
                <a:latin typeface="Arial" charset="0"/>
                <a:cs typeface="Arial" charset="0"/>
              </a:rPr>
              <a:t>dần</a:t>
            </a:r>
            <a:endParaRPr lang="en-US" sz="2400" b="1" dirty="0" smtClean="0">
              <a:latin typeface="Arial" charset="0"/>
              <a:cs typeface="Arial" charset="0"/>
            </a:endParaRPr>
          </a:p>
          <a:p>
            <a:pPr marL="0" indent="0" algn="just">
              <a:buNone/>
              <a:defRPr/>
            </a:pPr>
            <a:endParaRPr lang="en-US" sz="1400" dirty="0" smtClean="0">
              <a:latin typeface="Arial" charset="0"/>
              <a:cs typeface="Arial" charset="0"/>
            </a:endParaRPr>
          </a:p>
          <a:p>
            <a:pPr marL="0" indent="0" algn="just">
              <a:buNone/>
              <a:defRPr/>
            </a:pPr>
            <a:r>
              <a:rPr lang="en-US" sz="2000" dirty="0" smtClean="0">
                <a:latin typeface="Arial" charset="0"/>
                <a:cs typeface="Arial" charset="0"/>
              </a:rPr>
              <a:t>TSCĐ </a:t>
            </a:r>
            <a:r>
              <a:rPr lang="en-US" sz="2000" dirty="0" err="1" smtClean="0">
                <a:latin typeface="Arial" charset="0"/>
                <a:cs typeface="Arial" charset="0"/>
              </a:rPr>
              <a:t>nguyên</a:t>
            </a:r>
            <a:r>
              <a:rPr lang="en-US" sz="2000" dirty="0" smtClean="0">
                <a:latin typeface="Arial" charset="0"/>
                <a:cs typeface="Arial" charset="0"/>
              </a:rPr>
              <a:t> </a:t>
            </a:r>
            <a:r>
              <a:rPr lang="en-US" sz="2000" dirty="0" err="1" smtClean="0">
                <a:latin typeface="Arial" charset="0"/>
                <a:cs typeface="Arial" charset="0"/>
              </a:rPr>
              <a:t>giá</a:t>
            </a:r>
            <a:r>
              <a:rPr lang="en-US" sz="2000" dirty="0" smtClean="0">
                <a:latin typeface="Arial" charset="0"/>
                <a:cs typeface="Arial" charset="0"/>
              </a:rPr>
              <a:t> 10 </a:t>
            </a:r>
            <a:r>
              <a:rPr lang="en-US" sz="2000" dirty="0" err="1" smtClean="0">
                <a:latin typeface="Arial" charset="0"/>
                <a:cs typeface="Arial" charset="0"/>
              </a:rPr>
              <a:t>tỉ</a:t>
            </a:r>
            <a:r>
              <a:rPr lang="en-US" sz="2000" dirty="0" smtClean="0">
                <a:latin typeface="Arial" charset="0"/>
                <a:cs typeface="Arial" charset="0"/>
              </a:rPr>
              <a:t> </a:t>
            </a:r>
            <a:r>
              <a:rPr lang="en-US" sz="2000" dirty="0" err="1" smtClean="0">
                <a:latin typeface="Arial" charset="0"/>
                <a:cs typeface="Arial" charset="0"/>
              </a:rPr>
              <a:t>đồng</a:t>
            </a:r>
            <a:r>
              <a:rPr lang="en-US" sz="2000" dirty="0" smtClean="0">
                <a:latin typeface="Arial" charset="0"/>
                <a:cs typeface="Arial" charset="0"/>
              </a:rPr>
              <a:t>, </a:t>
            </a:r>
            <a:r>
              <a:rPr lang="en-US" sz="2000" dirty="0" err="1" smtClean="0">
                <a:latin typeface="Arial" charset="0"/>
                <a:cs typeface="Arial" charset="0"/>
              </a:rPr>
              <a:t>thời</a:t>
            </a:r>
            <a:r>
              <a:rPr lang="en-US" sz="2000" dirty="0" smtClean="0">
                <a:latin typeface="Arial" charset="0"/>
                <a:cs typeface="Arial" charset="0"/>
              </a:rPr>
              <a:t> </a:t>
            </a:r>
            <a:r>
              <a:rPr lang="en-US" sz="2000" dirty="0" err="1" smtClean="0">
                <a:latin typeface="Arial" charset="0"/>
                <a:cs typeface="Arial" charset="0"/>
              </a:rPr>
              <a:t>gian</a:t>
            </a:r>
            <a:r>
              <a:rPr lang="en-US" sz="2000" dirty="0" smtClean="0">
                <a:latin typeface="Arial" charset="0"/>
                <a:cs typeface="Arial" charset="0"/>
              </a:rPr>
              <a:t> </a:t>
            </a:r>
            <a:r>
              <a:rPr lang="en-US" sz="2000" dirty="0" err="1" smtClean="0">
                <a:latin typeface="Arial" charset="0"/>
                <a:cs typeface="Arial" charset="0"/>
              </a:rPr>
              <a:t>sử</a:t>
            </a:r>
            <a:r>
              <a:rPr lang="en-US" sz="2000" dirty="0" smtClean="0">
                <a:latin typeface="Arial" charset="0"/>
                <a:cs typeface="Arial" charset="0"/>
              </a:rPr>
              <a:t> </a:t>
            </a:r>
            <a:r>
              <a:rPr lang="en-US" sz="2000" dirty="0" err="1" smtClean="0">
                <a:latin typeface="Arial" charset="0"/>
                <a:cs typeface="Arial" charset="0"/>
              </a:rPr>
              <a:t>dụng</a:t>
            </a:r>
            <a:r>
              <a:rPr lang="en-US" sz="2000" dirty="0" smtClean="0">
                <a:latin typeface="Arial" charset="0"/>
                <a:cs typeface="Arial" charset="0"/>
              </a:rPr>
              <a:t> </a:t>
            </a:r>
            <a:r>
              <a:rPr lang="en-US" sz="2000" dirty="0" err="1" smtClean="0">
                <a:latin typeface="Arial" charset="0"/>
                <a:cs typeface="Arial" charset="0"/>
              </a:rPr>
              <a:t>hữu</a:t>
            </a:r>
            <a:r>
              <a:rPr lang="en-US" sz="2000" dirty="0" smtClean="0">
                <a:latin typeface="Arial" charset="0"/>
                <a:cs typeface="Arial" charset="0"/>
              </a:rPr>
              <a:t> </a:t>
            </a:r>
            <a:r>
              <a:rPr lang="en-US" sz="2000" dirty="0" err="1" smtClean="0">
                <a:latin typeface="Arial" charset="0"/>
                <a:cs typeface="Arial" charset="0"/>
              </a:rPr>
              <a:t>ích</a:t>
            </a:r>
            <a:r>
              <a:rPr lang="en-US" sz="2000" dirty="0" smtClean="0">
                <a:latin typeface="Arial" charset="0"/>
                <a:cs typeface="Arial" charset="0"/>
              </a:rPr>
              <a:t> </a:t>
            </a:r>
            <a:r>
              <a:rPr lang="en-US" sz="2000" dirty="0" err="1" smtClean="0">
                <a:latin typeface="Arial" charset="0"/>
                <a:cs typeface="Arial" charset="0"/>
              </a:rPr>
              <a:t>là</a:t>
            </a:r>
            <a:r>
              <a:rPr lang="en-US" sz="2000" dirty="0" smtClean="0">
                <a:latin typeface="Arial" charset="0"/>
                <a:cs typeface="Arial" charset="0"/>
              </a:rPr>
              <a:t> 5 </a:t>
            </a:r>
            <a:r>
              <a:rPr lang="en-US" sz="2000" dirty="0" err="1" smtClean="0">
                <a:latin typeface="Arial" charset="0"/>
                <a:cs typeface="Arial" charset="0"/>
              </a:rPr>
              <a:t>năm</a:t>
            </a:r>
            <a:r>
              <a:rPr lang="en-US" sz="2000" dirty="0" smtClean="0">
                <a:latin typeface="Arial" charset="0"/>
                <a:cs typeface="Arial" charset="0"/>
              </a:rPr>
              <a:t>. </a:t>
            </a:r>
            <a:r>
              <a:rPr lang="en-US" sz="2000" dirty="0" err="1" smtClean="0">
                <a:latin typeface="Arial" charset="0"/>
                <a:cs typeface="Arial" charset="0"/>
              </a:rPr>
              <a:t>Tỷ</a:t>
            </a:r>
            <a:r>
              <a:rPr lang="en-US" sz="2000" dirty="0" smtClean="0">
                <a:latin typeface="Arial" charset="0"/>
                <a:cs typeface="Arial" charset="0"/>
              </a:rPr>
              <a:t> </a:t>
            </a:r>
            <a:r>
              <a:rPr lang="en-US" sz="2000" dirty="0" err="1" smtClean="0">
                <a:latin typeface="Arial" charset="0"/>
                <a:cs typeface="Arial" charset="0"/>
              </a:rPr>
              <a:t>lệ</a:t>
            </a:r>
            <a:r>
              <a:rPr lang="en-US" sz="2000" dirty="0" smtClean="0">
                <a:latin typeface="Arial" charset="0"/>
                <a:cs typeface="Arial" charset="0"/>
              </a:rPr>
              <a:t> </a:t>
            </a:r>
            <a:r>
              <a:rPr lang="en-US" sz="2000" dirty="0" err="1" smtClean="0">
                <a:latin typeface="Arial" charset="0"/>
                <a:cs typeface="Arial" charset="0"/>
              </a:rPr>
              <a:t>khấu</a:t>
            </a:r>
            <a:r>
              <a:rPr lang="en-US" sz="2000" dirty="0" smtClean="0">
                <a:latin typeface="Arial" charset="0"/>
                <a:cs typeface="Arial" charset="0"/>
              </a:rPr>
              <a:t> </a:t>
            </a:r>
            <a:r>
              <a:rPr lang="en-US" sz="2000" dirty="0" err="1" smtClean="0">
                <a:latin typeface="Arial" charset="0"/>
                <a:cs typeface="Arial" charset="0"/>
              </a:rPr>
              <a:t>hao</a:t>
            </a:r>
            <a:r>
              <a:rPr lang="en-US" sz="2000" dirty="0" smtClean="0">
                <a:latin typeface="Arial" charset="0"/>
                <a:cs typeface="Arial" charset="0"/>
              </a:rPr>
              <a:t> </a:t>
            </a:r>
            <a:r>
              <a:rPr lang="en-US" sz="2000" dirty="0" err="1" smtClean="0">
                <a:latin typeface="Arial" charset="0"/>
                <a:cs typeface="Arial" charset="0"/>
              </a:rPr>
              <a:t>tuyến</a:t>
            </a:r>
            <a:r>
              <a:rPr lang="en-US" sz="2000" dirty="0" smtClean="0">
                <a:latin typeface="Arial" charset="0"/>
                <a:cs typeface="Arial" charset="0"/>
              </a:rPr>
              <a:t> </a:t>
            </a:r>
            <a:r>
              <a:rPr lang="en-US" sz="2000" dirty="0" err="1" smtClean="0">
                <a:latin typeface="Arial" charset="0"/>
                <a:cs typeface="Arial" charset="0"/>
              </a:rPr>
              <a:t>tính</a:t>
            </a:r>
            <a:r>
              <a:rPr lang="en-US" sz="2000" dirty="0" smtClean="0">
                <a:latin typeface="Arial" charset="0"/>
                <a:cs typeface="Arial" charset="0"/>
              </a:rPr>
              <a:t> </a:t>
            </a:r>
            <a:r>
              <a:rPr lang="en-US" sz="2000" dirty="0" err="1" smtClean="0">
                <a:latin typeface="Arial" charset="0"/>
                <a:cs typeface="Arial" charset="0"/>
              </a:rPr>
              <a:t>là</a:t>
            </a:r>
            <a:r>
              <a:rPr lang="en-US" sz="2000" dirty="0" smtClean="0">
                <a:latin typeface="Arial" charset="0"/>
                <a:cs typeface="Arial" charset="0"/>
              </a:rPr>
              <a:t> 20%/</a:t>
            </a:r>
            <a:r>
              <a:rPr lang="en-US" sz="2000" dirty="0" err="1" smtClean="0">
                <a:latin typeface="Arial" charset="0"/>
                <a:cs typeface="Arial" charset="0"/>
              </a:rPr>
              <a:t>năm</a:t>
            </a:r>
            <a:r>
              <a:rPr lang="en-US" sz="2000" dirty="0" smtClean="0">
                <a:latin typeface="Arial" charset="0"/>
                <a:cs typeface="Arial" charset="0"/>
              </a:rPr>
              <a:t>; </a:t>
            </a:r>
            <a:r>
              <a:rPr lang="en-US" sz="2000" dirty="0" err="1" smtClean="0">
                <a:latin typeface="Arial" charset="0"/>
                <a:cs typeface="Arial" charset="0"/>
              </a:rPr>
              <a:t>Tỷ</a:t>
            </a:r>
            <a:r>
              <a:rPr lang="en-US" sz="2000" dirty="0" smtClean="0">
                <a:latin typeface="Arial" charset="0"/>
                <a:cs typeface="Arial" charset="0"/>
              </a:rPr>
              <a:t> </a:t>
            </a:r>
            <a:r>
              <a:rPr lang="en-US" sz="2000" dirty="0" err="1" smtClean="0">
                <a:latin typeface="Arial" charset="0"/>
                <a:cs typeface="Arial" charset="0"/>
              </a:rPr>
              <a:t>lệ</a:t>
            </a:r>
            <a:r>
              <a:rPr lang="en-US" sz="2000" dirty="0" smtClean="0">
                <a:latin typeface="Arial" charset="0"/>
                <a:cs typeface="Arial" charset="0"/>
              </a:rPr>
              <a:t> </a:t>
            </a:r>
            <a:r>
              <a:rPr lang="en-US" sz="2000" dirty="0" err="1" smtClean="0">
                <a:latin typeface="Arial" charset="0"/>
                <a:cs typeface="Arial" charset="0"/>
              </a:rPr>
              <a:t>khấu</a:t>
            </a:r>
            <a:r>
              <a:rPr lang="en-US" sz="2000" dirty="0" smtClean="0">
                <a:latin typeface="Arial" charset="0"/>
                <a:cs typeface="Arial" charset="0"/>
              </a:rPr>
              <a:t> </a:t>
            </a:r>
            <a:r>
              <a:rPr lang="en-US" sz="2000" dirty="0" err="1" smtClean="0">
                <a:latin typeface="Arial" charset="0"/>
                <a:cs typeface="Arial" charset="0"/>
              </a:rPr>
              <a:t>hao</a:t>
            </a:r>
            <a:r>
              <a:rPr lang="en-US" sz="2000" dirty="0" smtClean="0">
                <a:latin typeface="Arial" charset="0"/>
                <a:cs typeface="Arial" charset="0"/>
              </a:rPr>
              <a:t> </a:t>
            </a:r>
            <a:r>
              <a:rPr lang="en-US" sz="2000" dirty="0" err="1" smtClean="0">
                <a:latin typeface="Arial" charset="0"/>
                <a:cs typeface="Arial" charset="0"/>
              </a:rPr>
              <a:t>nhanh</a:t>
            </a:r>
            <a:r>
              <a:rPr lang="en-US" sz="2000" dirty="0" smtClean="0">
                <a:latin typeface="Arial" charset="0"/>
                <a:cs typeface="Arial" charset="0"/>
              </a:rPr>
              <a:t> (</a:t>
            </a:r>
            <a:r>
              <a:rPr lang="en-US" sz="2000" dirty="0" err="1" smtClean="0">
                <a:latin typeface="Arial" charset="0"/>
                <a:cs typeface="Arial" charset="0"/>
              </a:rPr>
              <a:t>Hệ</a:t>
            </a:r>
            <a:r>
              <a:rPr lang="en-US" sz="2000" dirty="0" smtClean="0">
                <a:latin typeface="Arial" charset="0"/>
                <a:cs typeface="Arial" charset="0"/>
              </a:rPr>
              <a:t> </a:t>
            </a:r>
            <a:r>
              <a:rPr lang="en-US" sz="2000" dirty="0" err="1" smtClean="0">
                <a:latin typeface="Arial" charset="0"/>
                <a:cs typeface="Arial" charset="0"/>
              </a:rPr>
              <a:t>số</a:t>
            </a:r>
            <a:r>
              <a:rPr lang="en-US" sz="2000" dirty="0" smtClean="0">
                <a:latin typeface="Arial" charset="0"/>
                <a:cs typeface="Arial" charset="0"/>
              </a:rPr>
              <a:t> </a:t>
            </a:r>
            <a:r>
              <a:rPr lang="en-US" sz="2000" dirty="0" err="1" smtClean="0">
                <a:latin typeface="Arial" charset="0"/>
                <a:cs typeface="Arial" charset="0"/>
              </a:rPr>
              <a:t>điều</a:t>
            </a:r>
            <a:r>
              <a:rPr lang="en-US" sz="2000" dirty="0" smtClean="0">
                <a:latin typeface="Arial" charset="0"/>
                <a:cs typeface="Arial" charset="0"/>
              </a:rPr>
              <a:t> </a:t>
            </a:r>
            <a:r>
              <a:rPr lang="en-US" sz="2000" dirty="0" err="1" smtClean="0">
                <a:latin typeface="Arial" charset="0"/>
                <a:cs typeface="Arial" charset="0"/>
              </a:rPr>
              <a:t>chỉnh</a:t>
            </a:r>
            <a:r>
              <a:rPr lang="en-US" sz="2000" dirty="0" smtClean="0">
                <a:latin typeface="Arial" charset="0"/>
                <a:cs typeface="Arial" charset="0"/>
              </a:rPr>
              <a:t> k = 2) </a:t>
            </a:r>
            <a:r>
              <a:rPr lang="en-US" sz="2000" dirty="0" err="1" smtClean="0">
                <a:latin typeface="Arial" charset="0"/>
                <a:cs typeface="Arial" charset="0"/>
              </a:rPr>
              <a:t>là</a:t>
            </a:r>
            <a:r>
              <a:rPr lang="en-US" sz="2000" dirty="0" smtClean="0">
                <a:latin typeface="Arial" charset="0"/>
                <a:cs typeface="Arial" charset="0"/>
              </a:rPr>
              <a:t> 40%/</a:t>
            </a:r>
            <a:r>
              <a:rPr lang="en-US" sz="2000" dirty="0" err="1" smtClean="0">
                <a:latin typeface="Arial" charset="0"/>
                <a:cs typeface="Arial" charset="0"/>
              </a:rPr>
              <a:t>năm</a:t>
            </a:r>
            <a:r>
              <a:rPr lang="en-US" sz="2000" dirty="0" smtClean="0">
                <a:latin typeface="Arial" charset="0"/>
                <a:cs typeface="Arial" charset="0"/>
              </a:rPr>
              <a:t>. </a:t>
            </a:r>
            <a:r>
              <a:rPr lang="en-US" sz="2000" dirty="0" err="1" smtClean="0">
                <a:latin typeface="Arial" charset="0"/>
                <a:cs typeface="Arial" charset="0"/>
              </a:rPr>
              <a:t>Mức</a:t>
            </a:r>
            <a:r>
              <a:rPr lang="en-US" sz="2000" dirty="0" smtClean="0">
                <a:latin typeface="Arial" charset="0"/>
                <a:cs typeface="Arial" charset="0"/>
              </a:rPr>
              <a:t> </a:t>
            </a:r>
            <a:r>
              <a:rPr lang="en-US" sz="2000" dirty="0" err="1" smtClean="0">
                <a:latin typeface="Arial" charset="0"/>
                <a:cs typeface="Arial" charset="0"/>
              </a:rPr>
              <a:t>khấu</a:t>
            </a:r>
            <a:r>
              <a:rPr lang="en-US" sz="2000" dirty="0" smtClean="0">
                <a:latin typeface="Arial" charset="0"/>
                <a:cs typeface="Arial" charset="0"/>
              </a:rPr>
              <a:t> </a:t>
            </a:r>
            <a:r>
              <a:rPr lang="en-US" sz="2000" dirty="0" err="1" smtClean="0">
                <a:latin typeface="Arial" charset="0"/>
                <a:cs typeface="Arial" charset="0"/>
              </a:rPr>
              <a:t>hao</a:t>
            </a:r>
            <a:r>
              <a:rPr lang="en-US" sz="2000" dirty="0" smtClean="0">
                <a:latin typeface="Arial" charset="0"/>
                <a:cs typeface="Arial" charset="0"/>
              </a:rPr>
              <a:t> </a:t>
            </a:r>
            <a:r>
              <a:rPr lang="en-US" sz="2000" dirty="0" err="1" smtClean="0">
                <a:latin typeface="Arial" charset="0"/>
                <a:cs typeface="Arial" charset="0"/>
              </a:rPr>
              <a:t>theo</a:t>
            </a:r>
            <a:r>
              <a:rPr lang="en-US" sz="2000" dirty="0" smtClean="0">
                <a:latin typeface="Arial" charset="0"/>
                <a:cs typeface="Arial" charset="0"/>
              </a:rPr>
              <a:t> </a:t>
            </a:r>
            <a:r>
              <a:rPr lang="en-US" sz="2000" dirty="0" err="1" smtClean="0">
                <a:latin typeface="Arial" charset="0"/>
                <a:cs typeface="Arial" charset="0"/>
              </a:rPr>
              <a:t>phương</a:t>
            </a:r>
            <a:r>
              <a:rPr lang="en-US" sz="2000" dirty="0" smtClean="0">
                <a:latin typeface="Arial" charset="0"/>
                <a:cs typeface="Arial" charset="0"/>
              </a:rPr>
              <a:t> </a:t>
            </a:r>
            <a:r>
              <a:rPr lang="en-US" sz="2000" dirty="0" err="1" smtClean="0">
                <a:latin typeface="Arial" charset="0"/>
                <a:cs typeface="Arial" charset="0"/>
              </a:rPr>
              <a:t>pháp</a:t>
            </a:r>
            <a:r>
              <a:rPr lang="en-US" sz="2000" dirty="0" smtClean="0">
                <a:latin typeface="Arial" charset="0"/>
                <a:cs typeface="Arial" charset="0"/>
              </a:rPr>
              <a:t> </a:t>
            </a:r>
            <a:r>
              <a:rPr lang="en-US" sz="2000" dirty="0" err="1" smtClean="0">
                <a:latin typeface="Arial" charset="0"/>
                <a:cs typeface="Arial" charset="0"/>
              </a:rPr>
              <a:t>số</a:t>
            </a:r>
            <a:r>
              <a:rPr lang="en-US" sz="2000" dirty="0" smtClean="0">
                <a:latin typeface="Arial" charset="0"/>
                <a:cs typeface="Arial" charset="0"/>
              </a:rPr>
              <a:t> </a:t>
            </a:r>
            <a:r>
              <a:rPr lang="en-US" sz="2000" dirty="0" err="1" smtClean="0">
                <a:latin typeface="Arial" charset="0"/>
                <a:cs typeface="Arial" charset="0"/>
              </a:rPr>
              <a:t>dư</a:t>
            </a:r>
            <a:r>
              <a:rPr lang="en-US" sz="2000" dirty="0" smtClean="0">
                <a:latin typeface="Arial" charset="0"/>
                <a:cs typeface="Arial" charset="0"/>
              </a:rPr>
              <a:t> </a:t>
            </a:r>
            <a:r>
              <a:rPr lang="en-US" sz="2000" dirty="0" err="1" smtClean="0">
                <a:latin typeface="Arial" charset="0"/>
                <a:cs typeface="Arial" charset="0"/>
              </a:rPr>
              <a:t>giảm</a:t>
            </a:r>
            <a:r>
              <a:rPr lang="en-US" sz="2000" dirty="0" smtClean="0">
                <a:latin typeface="Arial" charset="0"/>
                <a:cs typeface="Arial" charset="0"/>
              </a:rPr>
              <a:t> </a:t>
            </a:r>
            <a:r>
              <a:rPr lang="en-US" sz="2000" dirty="0" err="1" smtClean="0">
                <a:latin typeface="Arial" charset="0"/>
                <a:cs typeface="Arial" charset="0"/>
              </a:rPr>
              <a:t>dần</a:t>
            </a:r>
            <a:r>
              <a:rPr lang="en-US" sz="2000" dirty="0" smtClean="0">
                <a:latin typeface="Arial" charset="0"/>
                <a:cs typeface="Arial" charset="0"/>
              </a:rPr>
              <a:t> </a:t>
            </a:r>
            <a:r>
              <a:rPr lang="en-US" sz="2000" dirty="0" err="1" smtClean="0">
                <a:latin typeface="Arial" charset="0"/>
                <a:cs typeface="Arial" charset="0"/>
              </a:rPr>
              <a:t>được</a:t>
            </a:r>
            <a:r>
              <a:rPr lang="en-US" sz="2000" dirty="0" smtClean="0">
                <a:latin typeface="Arial" charset="0"/>
                <a:cs typeface="Arial" charset="0"/>
              </a:rPr>
              <a:t> </a:t>
            </a:r>
            <a:r>
              <a:rPr lang="en-US" sz="2000" dirty="0" err="1" smtClean="0">
                <a:latin typeface="Arial" charset="0"/>
                <a:cs typeface="Arial" charset="0"/>
              </a:rPr>
              <a:t>xác</a:t>
            </a:r>
            <a:r>
              <a:rPr lang="en-US" sz="2000" dirty="0" smtClean="0">
                <a:latin typeface="Arial" charset="0"/>
                <a:cs typeface="Arial" charset="0"/>
              </a:rPr>
              <a:t> </a:t>
            </a:r>
            <a:r>
              <a:rPr lang="en-US" sz="2000" dirty="0" err="1" smtClean="0">
                <a:latin typeface="Arial" charset="0"/>
                <a:cs typeface="Arial" charset="0"/>
              </a:rPr>
              <a:t>định</a:t>
            </a:r>
            <a:r>
              <a:rPr lang="en-US" sz="2000" dirty="0" smtClean="0">
                <a:latin typeface="Arial" charset="0"/>
                <a:cs typeface="Arial" charset="0"/>
              </a:rPr>
              <a:t> </a:t>
            </a:r>
            <a:r>
              <a:rPr lang="en-US" sz="2000" dirty="0" err="1" smtClean="0">
                <a:latin typeface="Arial" charset="0"/>
                <a:cs typeface="Arial" charset="0"/>
              </a:rPr>
              <a:t>như</a:t>
            </a:r>
            <a:r>
              <a:rPr lang="en-US" sz="2000" dirty="0" smtClean="0">
                <a:latin typeface="Arial" charset="0"/>
                <a:cs typeface="Arial" charset="0"/>
              </a:rPr>
              <a:t> </a:t>
            </a:r>
            <a:r>
              <a:rPr lang="en-US" sz="2000" dirty="0" err="1" smtClean="0">
                <a:latin typeface="Arial" charset="0"/>
                <a:cs typeface="Arial" charset="0"/>
              </a:rPr>
              <a:t>sau</a:t>
            </a:r>
            <a:endParaRPr lang="en-US" sz="2000" dirty="0" smtClean="0">
              <a:latin typeface="Arial" charset="0"/>
              <a:cs typeface="Arial" charset="0"/>
            </a:endParaRPr>
          </a:p>
          <a:p>
            <a:pPr marL="0" indent="0" algn="just">
              <a:buNone/>
              <a:defRPr/>
            </a:pPr>
            <a:r>
              <a:rPr lang="en-US" dirty="0" smtClean="0">
                <a:latin typeface="Arial" charset="0"/>
                <a:cs typeface="Arial" charset="0"/>
              </a:rPr>
              <a:t>                                                        </a:t>
            </a:r>
            <a:r>
              <a:rPr lang="en-US" sz="1600" i="1" dirty="0" err="1" smtClean="0">
                <a:latin typeface="Arial" charset="0"/>
                <a:cs typeface="Arial" charset="0"/>
              </a:rPr>
              <a:t>Đơn</a:t>
            </a:r>
            <a:r>
              <a:rPr lang="en-US" sz="1600" i="1" dirty="0" smtClean="0">
                <a:latin typeface="Arial" charset="0"/>
                <a:cs typeface="Arial" charset="0"/>
              </a:rPr>
              <a:t> </a:t>
            </a:r>
            <a:r>
              <a:rPr lang="en-US" sz="1600" i="1" dirty="0" err="1" smtClean="0">
                <a:latin typeface="Arial" charset="0"/>
                <a:cs typeface="Arial" charset="0"/>
              </a:rPr>
              <a:t>vị</a:t>
            </a:r>
            <a:r>
              <a:rPr lang="en-US" sz="1600" i="1" dirty="0" smtClean="0">
                <a:latin typeface="Arial" charset="0"/>
                <a:cs typeface="Arial" charset="0"/>
              </a:rPr>
              <a:t> </a:t>
            </a:r>
            <a:r>
              <a:rPr lang="en-US" sz="1600" i="1" dirty="0" err="1" smtClean="0">
                <a:latin typeface="Arial" charset="0"/>
                <a:cs typeface="Arial" charset="0"/>
              </a:rPr>
              <a:t>tính</a:t>
            </a:r>
            <a:r>
              <a:rPr lang="en-US" sz="1600" i="1" dirty="0" smtClean="0">
                <a:latin typeface="Arial" charset="0"/>
                <a:cs typeface="Arial" charset="0"/>
              </a:rPr>
              <a:t>: </a:t>
            </a:r>
            <a:r>
              <a:rPr lang="en-US" sz="1600" i="1" dirty="0" err="1" smtClean="0">
                <a:latin typeface="Arial" charset="0"/>
                <a:cs typeface="Arial" charset="0"/>
              </a:rPr>
              <a:t>triệu</a:t>
            </a:r>
            <a:r>
              <a:rPr lang="en-US" sz="1600" i="1" dirty="0" smtClean="0">
                <a:latin typeface="Arial" charset="0"/>
                <a:cs typeface="Arial" charset="0"/>
              </a:rPr>
              <a:t> </a:t>
            </a:r>
            <a:r>
              <a:rPr lang="en-US" sz="1600" i="1" dirty="0" err="1" smtClean="0">
                <a:latin typeface="Arial" charset="0"/>
                <a:cs typeface="Arial" charset="0"/>
              </a:rPr>
              <a:t>đồng</a:t>
            </a:r>
            <a:endParaRPr lang="vi-VN" sz="1600" i="1" dirty="0" smtClean="0">
              <a:latin typeface="Arial" charset="0"/>
              <a:cs typeface="Arial" charset="0"/>
            </a:endParaRPr>
          </a:p>
          <a:p>
            <a:pPr marL="0" indent="0" algn="just">
              <a:defRPr/>
            </a:pPr>
            <a:endParaRPr lang="en-US" dirty="0" smtClean="0">
              <a:latin typeface="Arial" charset="0"/>
              <a:cs typeface="Arial" charset="0"/>
            </a:endParaRPr>
          </a:p>
        </p:txBody>
      </p:sp>
      <p:sp>
        <p:nvSpPr>
          <p:cNvPr id="123908"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123910"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123911" name="Rectangle 6"/>
          <p:cNvSpPr>
            <a:spLocks noChangeArrowheads="1"/>
          </p:cNvSpPr>
          <p:nvPr/>
        </p:nvSpPr>
        <p:spPr bwMode="auto">
          <a:xfrm>
            <a:off x="228600" y="3886200"/>
            <a:ext cx="8686800" cy="2743200"/>
          </a:xfrm>
          <a:prstGeom prst="rect">
            <a:avLst/>
          </a:prstGeom>
          <a:solidFill>
            <a:schemeClr val="accent1"/>
          </a:solidFill>
          <a:ln w="9525" algn="ctr">
            <a:solidFill>
              <a:schemeClr val="tx1"/>
            </a:solidFill>
            <a:round/>
            <a:headEnd/>
            <a:tailEnd/>
          </a:ln>
        </p:spPr>
        <p:txBody>
          <a:bodyPr wrap="none"/>
          <a:lstStyle/>
          <a:p>
            <a:endParaRPr lang="en-US"/>
          </a:p>
        </p:txBody>
      </p:sp>
      <p:sp>
        <p:nvSpPr>
          <p:cNvPr id="123912" name="TextBox 7"/>
          <p:cNvSpPr txBox="1">
            <a:spLocks noChangeArrowheads="1"/>
          </p:cNvSpPr>
          <p:nvPr/>
        </p:nvSpPr>
        <p:spPr bwMode="auto">
          <a:xfrm>
            <a:off x="228600" y="3886200"/>
            <a:ext cx="685800" cy="584200"/>
          </a:xfrm>
          <a:prstGeom prst="rect">
            <a:avLst/>
          </a:prstGeom>
          <a:noFill/>
          <a:ln w="9525">
            <a:noFill/>
            <a:miter lim="800000"/>
            <a:headEnd/>
            <a:tailEnd/>
          </a:ln>
        </p:spPr>
        <p:txBody>
          <a:bodyPr>
            <a:spAutoFit/>
          </a:bodyPr>
          <a:lstStyle/>
          <a:p>
            <a:r>
              <a:rPr lang="en-US" sz="1600">
                <a:solidFill>
                  <a:schemeClr val="bg2"/>
                </a:solidFill>
                <a:latin typeface="Arial" charset="0"/>
                <a:cs typeface="Arial" charset="0"/>
              </a:rPr>
              <a:t>Năm   </a:t>
            </a:r>
          </a:p>
          <a:p>
            <a:pPr algn="ctr"/>
            <a:r>
              <a:rPr lang="en-US" sz="1600">
                <a:solidFill>
                  <a:schemeClr val="bg2"/>
                </a:solidFill>
                <a:latin typeface="Arial" charset="0"/>
                <a:cs typeface="Arial" charset="0"/>
              </a:rPr>
              <a:t>thứ </a:t>
            </a:r>
          </a:p>
        </p:txBody>
      </p:sp>
      <p:cxnSp>
        <p:nvCxnSpPr>
          <p:cNvPr id="10" name="Straight Connector 9"/>
          <p:cNvCxnSpPr/>
          <p:nvPr/>
        </p:nvCxnSpPr>
        <p:spPr bwMode="auto">
          <a:xfrm>
            <a:off x="838200" y="3886200"/>
            <a:ext cx="0" cy="2743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23914" name="TextBox 10"/>
          <p:cNvSpPr txBox="1">
            <a:spLocks noChangeArrowheads="1"/>
          </p:cNvSpPr>
          <p:nvPr/>
        </p:nvSpPr>
        <p:spPr bwMode="auto">
          <a:xfrm>
            <a:off x="838200" y="3886200"/>
            <a:ext cx="1447800" cy="584200"/>
          </a:xfrm>
          <a:prstGeom prst="rect">
            <a:avLst/>
          </a:prstGeom>
          <a:noFill/>
          <a:ln w="9525">
            <a:noFill/>
            <a:miter lim="800000"/>
            <a:headEnd/>
            <a:tailEnd/>
          </a:ln>
        </p:spPr>
        <p:txBody>
          <a:bodyPr>
            <a:spAutoFit/>
          </a:bodyPr>
          <a:lstStyle/>
          <a:p>
            <a:pPr algn="ctr"/>
            <a:r>
              <a:rPr lang="en-US" sz="1600">
                <a:solidFill>
                  <a:schemeClr val="bg2"/>
                </a:solidFill>
                <a:latin typeface="Arial" charset="0"/>
                <a:cs typeface="Arial" charset="0"/>
              </a:rPr>
              <a:t>Giá trị còn lại</a:t>
            </a:r>
          </a:p>
          <a:p>
            <a:pPr algn="ctr"/>
            <a:r>
              <a:rPr lang="en-US" sz="1600">
                <a:solidFill>
                  <a:schemeClr val="bg2"/>
                </a:solidFill>
                <a:latin typeface="Arial" charset="0"/>
                <a:cs typeface="Arial" charset="0"/>
              </a:rPr>
              <a:t>TSCĐ</a:t>
            </a:r>
          </a:p>
        </p:txBody>
      </p:sp>
      <p:cxnSp>
        <p:nvCxnSpPr>
          <p:cNvPr id="13" name="Straight Connector 12"/>
          <p:cNvCxnSpPr/>
          <p:nvPr/>
        </p:nvCxnSpPr>
        <p:spPr bwMode="auto">
          <a:xfrm>
            <a:off x="2286000" y="3886200"/>
            <a:ext cx="0" cy="2743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23916" name="TextBox 13"/>
          <p:cNvSpPr txBox="1">
            <a:spLocks noChangeArrowheads="1"/>
          </p:cNvSpPr>
          <p:nvPr/>
        </p:nvSpPr>
        <p:spPr bwMode="auto">
          <a:xfrm>
            <a:off x="4800600" y="3886200"/>
            <a:ext cx="1981200" cy="584200"/>
          </a:xfrm>
          <a:prstGeom prst="rect">
            <a:avLst/>
          </a:prstGeom>
          <a:noFill/>
          <a:ln w="9525">
            <a:noFill/>
            <a:miter lim="800000"/>
            <a:headEnd/>
            <a:tailEnd/>
          </a:ln>
        </p:spPr>
        <p:txBody>
          <a:bodyPr>
            <a:spAutoFit/>
          </a:bodyPr>
          <a:lstStyle/>
          <a:p>
            <a:pPr algn="ctr"/>
            <a:r>
              <a:rPr lang="en-US" sz="1600">
                <a:solidFill>
                  <a:schemeClr val="bg2"/>
                </a:solidFill>
                <a:latin typeface="Arial" charset="0"/>
                <a:cs typeface="Arial" charset="0"/>
              </a:rPr>
              <a:t>Mức khấu hao</a:t>
            </a:r>
          </a:p>
          <a:p>
            <a:pPr algn="ctr"/>
            <a:r>
              <a:rPr lang="en-US" sz="1600">
                <a:solidFill>
                  <a:schemeClr val="bg2"/>
                </a:solidFill>
                <a:latin typeface="Arial" charset="0"/>
                <a:cs typeface="Arial" charset="0"/>
              </a:rPr>
              <a:t>hàng năm</a:t>
            </a:r>
          </a:p>
        </p:txBody>
      </p:sp>
      <p:sp>
        <p:nvSpPr>
          <p:cNvPr id="123917" name="TextBox 14"/>
          <p:cNvSpPr txBox="1">
            <a:spLocks noChangeArrowheads="1"/>
          </p:cNvSpPr>
          <p:nvPr/>
        </p:nvSpPr>
        <p:spPr bwMode="auto">
          <a:xfrm>
            <a:off x="2286000" y="3886200"/>
            <a:ext cx="2514600" cy="584200"/>
          </a:xfrm>
          <a:prstGeom prst="rect">
            <a:avLst/>
          </a:prstGeom>
          <a:noFill/>
          <a:ln w="9525">
            <a:noFill/>
            <a:miter lim="800000"/>
            <a:headEnd/>
            <a:tailEnd/>
          </a:ln>
        </p:spPr>
        <p:txBody>
          <a:bodyPr>
            <a:spAutoFit/>
          </a:bodyPr>
          <a:lstStyle/>
          <a:p>
            <a:pPr algn="ctr"/>
            <a:r>
              <a:rPr lang="en-US" sz="1600">
                <a:solidFill>
                  <a:schemeClr val="bg2"/>
                </a:solidFill>
                <a:latin typeface="Arial" charset="0"/>
                <a:cs typeface="Arial" charset="0"/>
              </a:rPr>
              <a:t>Phương pháp xác định </a:t>
            </a:r>
          </a:p>
          <a:p>
            <a:pPr algn="ctr"/>
            <a:r>
              <a:rPr lang="en-US" sz="1600">
                <a:solidFill>
                  <a:schemeClr val="bg2"/>
                </a:solidFill>
                <a:latin typeface="Arial" charset="0"/>
                <a:cs typeface="Arial" charset="0"/>
              </a:rPr>
              <a:t>Mức khấu hao</a:t>
            </a:r>
          </a:p>
        </p:txBody>
      </p:sp>
      <p:sp>
        <p:nvSpPr>
          <p:cNvPr id="123918" name="TextBox 15"/>
          <p:cNvSpPr txBox="1">
            <a:spLocks noChangeArrowheads="1"/>
          </p:cNvSpPr>
          <p:nvPr/>
        </p:nvSpPr>
        <p:spPr bwMode="auto">
          <a:xfrm>
            <a:off x="6781800" y="3886200"/>
            <a:ext cx="2133600" cy="584200"/>
          </a:xfrm>
          <a:prstGeom prst="rect">
            <a:avLst/>
          </a:prstGeom>
          <a:noFill/>
          <a:ln w="9525">
            <a:noFill/>
            <a:miter lim="800000"/>
            <a:headEnd/>
            <a:tailEnd/>
          </a:ln>
        </p:spPr>
        <p:txBody>
          <a:bodyPr>
            <a:spAutoFit/>
          </a:bodyPr>
          <a:lstStyle/>
          <a:p>
            <a:pPr algn="ctr"/>
            <a:r>
              <a:rPr lang="en-US" sz="1600">
                <a:solidFill>
                  <a:schemeClr val="bg2"/>
                </a:solidFill>
                <a:latin typeface="Arial" charset="0"/>
                <a:cs typeface="Arial" charset="0"/>
              </a:rPr>
              <a:t>Khấu hao lũy kế </a:t>
            </a:r>
          </a:p>
          <a:p>
            <a:pPr algn="ctr"/>
            <a:r>
              <a:rPr lang="en-US" sz="1600">
                <a:solidFill>
                  <a:schemeClr val="bg2"/>
                </a:solidFill>
                <a:latin typeface="Arial" charset="0"/>
                <a:cs typeface="Arial" charset="0"/>
              </a:rPr>
              <a:t>cuối năm</a:t>
            </a:r>
          </a:p>
        </p:txBody>
      </p:sp>
      <p:cxnSp>
        <p:nvCxnSpPr>
          <p:cNvPr id="18" name="Straight Connector 17"/>
          <p:cNvCxnSpPr/>
          <p:nvPr/>
        </p:nvCxnSpPr>
        <p:spPr bwMode="auto">
          <a:xfrm>
            <a:off x="228600" y="4495800"/>
            <a:ext cx="86868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bwMode="auto">
          <a:xfrm>
            <a:off x="228600" y="4953000"/>
            <a:ext cx="86868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bwMode="auto">
          <a:xfrm>
            <a:off x="228600" y="5334000"/>
            <a:ext cx="86868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bwMode="auto">
          <a:xfrm>
            <a:off x="228600" y="5791200"/>
            <a:ext cx="86868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a:off x="228600" y="6248400"/>
            <a:ext cx="86868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bwMode="auto">
          <a:xfrm>
            <a:off x="6781800" y="3886200"/>
            <a:ext cx="0" cy="2743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9" name="Straight Connector 28"/>
          <p:cNvCxnSpPr/>
          <p:nvPr/>
        </p:nvCxnSpPr>
        <p:spPr bwMode="auto">
          <a:xfrm>
            <a:off x="4800600" y="3886200"/>
            <a:ext cx="0" cy="2743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23926" name="TextBox 29"/>
          <p:cNvSpPr txBox="1">
            <a:spLocks noChangeArrowheads="1"/>
          </p:cNvSpPr>
          <p:nvPr/>
        </p:nvSpPr>
        <p:spPr bwMode="auto">
          <a:xfrm>
            <a:off x="228600" y="4495800"/>
            <a:ext cx="8686800" cy="400050"/>
          </a:xfrm>
          <a:prstGeom prst="rect">
            <a:avLst/>
          </a:prstGeom>
          <a:noFill/>
          <a:ln w="9525">
            <a:noFill/>
            <a:miter lim="800000"/>
            <a:headEnd/>
            <a:tailEnd/>
          </a:ln>
        </p:spPr>
        <p:txBody>
          <a:bodyPr>
            <a:spAutoFit/>
          </a:bodyPr>
          <a:lstStyle/>
          <a:p>
            <a:r>
              <a:rPr lang="en-US" sz="2000">
                <a:solidFill>
                  <a:schemeClr val="bg2"/>
                </a:solidFill>
                <a:latin typeface="Arial" charset="0"/>
                <a:cs typeface="Arial" charset="0"/>
              </a:rPr>
              <a:t> 1          10.000              10.000x40%                 4.000                    4.000</a:t>
            </a:r>
          </a:p>
        </p:txBody>
      </p:sp>
      <p:sp>
        <p:nvSpPr>
          <p:cNvPr id="123927" name="TextBox 30"/>
          <p:cNvSpPr txBox="1">
            <a:spLocks noChangeArrowheads="1"/>
          </p:cNvSpPr>
          <p:nvPr/>
        </p:nvSpPr>
        <p:spPr bwMode="auto">
          <a:xfrm>
            <a:off x="228600" y="4953000"/>
            <a:ext cx="8686800" cy="400050"/>
          </a:xfrm>
          <a:prstGeom prst="rect">
            <a:avLst/>
          </a:prstGeom>
          <a:noFill/>
          <a:ln w="9525">
            <a:noFill/>
            <a:miter lim="800000"/>
            <a:headEnd/>
            <a:tailEnd/>
          </a:ln>
        </p:spPr>
        <p:txBody>
          <a:bodyPr>
            <a:spAutoFit/>
          </a:bodyPr>
          <a:lstStyle/>
          <a:p>
            <a:r>
              <a:rPr lang="en-US" sz="2000">
                <a:solidFill>
                  <a:schemeClr val="bg2"/>
                </a:solidFill>
                <a:latin typeface="Arial" charset="0"/>
                <a:cs typeface="Arial" charset="0"/>
              </a:rPr>
              <a:t> 2            6.000                6.000x40%                 2.400                    6.400</a:t>
            </a:r>
          </a:p>
        </p:txBody>
      </p:sp>
      <p:sp>
        <p:nvSpPr>
          <p:cNvPr id="123928" name="TextBox 31"/>
          <p:cNvSpPr txBox="1">
            <a:spLocks noChangeArrowheads="1"/>
          </p:cNvSpPr>
          <p:nvPr/>
        </p:nvSpPr>
        <p:spPr bwMode="auto">
          <a:xfrm>
            <a:off x="228600" y="5410200"/>
            <a:ext cx="8686800" cy="400050"/>
          </a:xfrm>
          <a:prstGeom prst="rect">
            <a:avLst/>
          </a:prstGeom>
          <a:noFill/>
          <a:ln w="9525">
            <a:noFill/>
            <a:miter lim="800000"/>
            <a:headEnd/>
            <a:tailEnd/>
          </a:ln>
        </p:spPr>
        <p:txBody>
          <a:bodyPr>
            <a:spAutoFit/>
          </a:bodyPr>
          <a:lstStyle/>
          <a:p>
            <a:r>
              <a:rPr lang="en-US" sz="2000">
                <a:solidFill>
                  <a:schemeClr val="bg2"/>
                </a:solidFill>
                <a:latin typeface="Arial" charset="0"/>
                <a:cs typeface="Arial" charset="0"/>
              </a:rPr>
              <a:t> 3            3.600                3.600x40%                 1.440                    7.840</a:t>
            </a:r>
          </a:p>
        </p:txBody>
      </p:sp>
      <p:sp>
        <p:nvSpPr>
          <p:cNvPr id="123929" name="TextBox 32"/>
          <p:cNvSpPr txBox="1">
            <a:spLocks noChangeArrowheads="1"/>
          </p:cNvSpPr>
          <p:nvPr/>
        </p:nvSpPr>
        <p:spPr bwMode="auto">
          <a:xfrm>
            <a:off x="228600" y="5867400"/>
            <a:ext cx="8686800" cy="400050"/>
          </a:xfrm>
          <a:prstGeom prst="rect">
            <a:avLst/>
          </a:prstGeom>
          <a:noFill/>
          <a:ln w="9525">
            <a:noFill/>
            <a:miter lim="800000"/>
            <a:headEnd/>
            <a:tailEnd/>
          </a:ln>
        </p:spPr>
        <p:txBody>
          <a:bodyPr>
            <a:spAutoFit/>
          </a:bodyPr>
          <a:lstStyle/>
          <a:p>
            <a:r>
              <a:rPr lang="en-US" sz="2000">
                <a:solidFill>
                  <a:schemeClr val="bg2"/>
                </a:solidFill>
                <a:latin typeface="Arial" charset="0"/>
                <a:cs typeface="Arial" charset="0"/>
              </a:rPr>
              <a:t> 4            2.160                 2.160: 2                     1.080                    8.920</a:t>
            </a:r>
          </a:p>
        </p:txBody>
      </p:sp>
      <p:sp>
        <p:nvSpPr>
          <p:cNvPr id="123930" name="TextBox 33"/>
          <p:cNvSpPr txBox="1">
            <a:spLocks noChangeArrowheads="1"/>
          </p:cNvSpPr>
          <p:nvPr/>
        </p:nvSpPr>
        <p:spPr bwMode="auto">
          <a:xfrm>
            <a:off x="228600" y="6248400"/>
            <a:ext cx="8686800" cy="400050"/>
          </a:xfrm>
          <a:prstGeom prst="rect">
            <a:avLst/>
          </a:prstGeom>
          <a:noFill/>
          <a:ln w="9525">
            <a:noFill/>
            <a:miter lim="800000"/>
            <a:headEnd/>
            <a:tailEnd/>
          </a:ln>
        </p:spPr>
        <p:txBody>
          <a:bodyPr>
            <a:spAutoFit/>
          </a:bodyPr>
          <a:lstStyle/>
          <a:p>
            <a:r>
              <a:rPr lang="en-US" sz="2000">
                <a:solidFill>
                  <a:schemeClr val="bg2"/>
                </a:solidFill>
                <a:latin typeface="Arial" charset="0"/>
                <a:cs typeface="Arial" charset="0"/>
              </a:rPr>
              <a:t> 5            1.080                  2.160:2                      1.080                  10.000</a:t>
            </a:r>
          </a:p>
        </p:txBody>
      </p:sp>
      <p:sp>
        <p:nvSpPr>
          <p:cNvPr id="27"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2209800" y="228600"/>
            <a:ext cx="6248400" cy="457200"/>
          </a:xfrm>
        </p:spPr>
        <p:txBody>
          <a:bodyPr/>
          <a:lstStyle/>
          <a:p>
            <a:pPr>
              <a:defRPr/>
            </a:pPr>
            <a:r>
              <a:rPr lang="en-US" sz="1600" b="1" dirty="0" smtClean="0">
                <a:solidFill>
                  <a:srgbClr val="FF0000"/>
                </a:solidFill>
                <a:latin typeface="Arial" charset="0"/>
              </a:rPr>
              <a:t>KẾ TOÁN TÀI SẢN CỐ ĐỊNH HỮU HÌNH</a:t>
            </a:r>
            <a:endParaRPr lang="en-US" sz="2000" b="1" i="1" dirty="0" smtClean="0">
              <a:latin typeface="Times New Roman" pitchFamily="18" charset="0"/>
            </a:endParaRPr>
          </a:p>
        </p:txBody>
      </p:sp>
      <p:sp>
        <p:nvSpPr>
          <p:cNvPr id="124931" name="Rectangle 3"/>
          <p:cNvSpPr>
            <a:spLocks noGrp="1" noChangeArrowheads="1"/>
          </p:cNvSpPr>
          <p:nvPr>
            <p:ph type="body" idx="1"/>
          </p:nvPr>
        </p:nvSpPr>
        <p:spPr>
          <a:xfrm>
            <a:off x="228600" y="838200"/>
            <a:ext cx="8763000" cy="5791200"/>
          </a:xfrm>
        </p:spPr>
        <p:txBody>
          <a:bodyPr>
            <a:normAutofit lnSpcReduction="10000"/>
          </a:bodyPr>
          <a:lstStyle/>
          <a:p>
            <a:pPr algn="ctr">
              <a:buNone/>
            </a:pPr>
            <a:r>
              <a:rPr lang="vi-VN" sz="2800" b="1" dirty="0" smtClean="0">
                <a:latin typeface="Arial" charset="0"/>
                <a:cs typeface="Arial" charset="0"/>
              </a:rPr>
              <a:t>Nguyên tắc trích khấu hao</a:t>
            </a:r>
            <a:endParaRPr lang="vi-VN" sz="2800" dirty="0" smtClean="0">
              <a:latin typeface="Arial" charset="0"/>
              <a:cs typeface="Arial" charset="0"/>
            </a:endParaRPr>
          </a:p>
          <a:p>
            <a:pPr algn="just"/>
            <a:endParaRPr lang="en-US" sz="2800" dirty="0" smtClean="0">
              <a:latin typeface="Arial" charset="0"/>
              <a:cs typeface="Arial" charset="0"/>
            </a:endParaRPr>
          </a:p>
          <a:p>
            <a:pPr algn="just">
              <a:buNone/>
            </a:pPr>
            <a:r>
              <a:rPr lang="vi-VN" sz="2000" dirty="0" smtClean="0">
                <a:latin typeface="Arial" charset="0"/>
                <a:cs typeface="Arial" charset="0"/>
              </a:rPr>
              <a:t>1. Việc trích hoặc thôi trích khấu hao TSCĐ được thực hiện bắt đầu từ ngày (theo số ngày của tháng) mà TSCĐ tăng hoặc giảm</a:t>
            </a:r>
            <a:r>
              <a:rPr lang="en-US" sz="2000" dirty="0" smtClean="0">
                <a:latin typeface="Arial" charset="0"/>
                <a:cs typeface="Arial" charset="0"/>
              </a:rPr>
              <a:t>.</a:t>
            </a:r>
            <a:r>
              <a:rPr lang="vi-VN" sz="2000" dirty="0" smtClean="0">
                <a:latin typeface="Arial" charset="0"/>
                <a:cs typeface="Arial" charset="0"/>
              </a:rPr>
              <a:t> Tất cả TSCĐ hiện có của doanh nghiệp đều phải trích khấu hao</a:t>
            </a:r>
            <a:r>
              <a:rPr lang="en-US" sz="2000" dirty="0" smtClean="0">
                <a:latin typeface="Arial" charset="0"/>
                <a:cs typeface="Arial" charset="0"/>
              </a:rPr>
              <a:t> </a:t>
            </a:r>
            <a:r>
              <a:rPr lang="en-US" sz="2000" dirty="0" err="1" smtClean="0">
                <a:latin typeface="Arial" charset="0"/>
                <a:cs typeface="Arial" charset="0"/>
              </a:rPr>
              <a:t>ngoại</a:t>
            </a:r>
            <a:r>
              <a:rPr lang="vi-VN" sz="2000" dirty="0" smtClean="0">
                <a:latin typeface="Arial" charset="0"/>
                <a:cs typeface="Arial" charset="0"/>
              </a:rPr>
              <a:t> trừ</a:t>
            </a:r>
            <a:r>
              <a:rPr lang="en-US" sz="2000" dirty="0" smtClean="0">
                <a:latin typeface="Arial" charset="0"/>
                <a:cs typeface="Arial" charset="0"/>
              </a:rPr>
              <a:t> </a:t>
            </a:r>
            <a:r>
              <a:rPr lang="en-US" sz="2000" b="1" i="1" dirty="0" smtClean="0">
                <a:latin typeface="Arial" charset="0"/>
                <a:cs typeface="Arial" charset="0"/>
              </a:rPr>
              <a:t>(</a:t>
            </a:r>
            <a:r>
              <a:rPr lang="en-US" sz="2000" b="1" i="1" dirty="0" err="1" smtClean="0">
                <a:latin typeface="Arial" charset="0"/>
                <a:cs typeface="Arial" charset="0"/>
              </a:rPr>
              <a:t>Quy</a:t>
            </a:r>
            <a:r>
              <a:rPr lang="en-US" sz="2000" b="1" i="1" dirty="0" smtClean="0">
                <a:latin typeface="Arial" charset="0"/>
                <a:cs typeface="Arial" charset="0"/>
              </a:rPr>
              <a:t> </a:t>
            </a:r>
            <a:r>
              <a:rPr lang="en-US" sz="2000" b="1" i="1" dirty="0" err="1" smtClean="0">
                <a:latin typeface="Arial" charset="0"/>
                <a:cs typeface="Arial" charset="0"/>
              </a:rPr>
              <a:t>định</a:t>
            </a:r>
            <a:r>
              <a:rPr lang="en-US" sz="2000" b="1" i="1" dirty="0" smtClean="0">
                <a:latin typeface="Arial" charset="0"/>
                <a:cs typeface="Arial" charset="0"/>
              </a:rPr>
              <a:t> </a:t>
            </a:r>
            <a:r>
              <a:rPr lang="en-US" sz="2000" b="1" i="1" dirty="0" err="1" smtClean="0">
                <a:latin typeface="Arial" charset="0"/>
                <a:cs typeface="Arial" charset="0"/>
              </a:rPr>
              <a:t>tại</a:t>
            </a:r>
            <a:r>
              <a:rPr lang="en-US" sz="2000" b="1" i="1" dirty="0" smtClean="0">
                <a:latin typeface="Arial" charset="0"/>
                <a:cs typeface="Arial" charset="0"/>
              </a:rPr>
              <a:t> </a:t>
            </a:r>
            <a:r>
              <a:rPr lang="en-US" sz="2000" b="1" i="1" dirty="0" err="1" smtClean="0">
                <a:latin typeface="Arial" charset="0"/>
                <a:cs typeface="Arial" charset="0"/>
              </a:rPr>
              <a:t>Thông</a:t>
            </a:r>
            <a:r>
              <a:rPr lang="en-US" sz="2000" b="1" i="1" dirty="0" smtClean="0">
                <a:latin typeface="Arial" charset="0"/>
                <a:cs typeface="Arial" charset="0"/>
              </a:rPr>
              <a:t> </a:t>
            </a:r>
            <a:r>
              <a:rPr lang="en-US" sz="2000" b="1" i="1" dirty="0" err="1" smtClean="0">
                <a:latin typeface="Arial" charset="0"/>
                <a:cs typeface="Arial" charset="0"/>
              </a:rPr>
              <a:t>tư</a:t>
            </a:r>
            <a:r>
              <a:rPr lang="en-US" sz="2000" b="1" i="1" dirty="0" smtClean="0">
                <a:latin typeface="Arial" charset="0"/>
                <a:cs typeface="Arial" charset="0"/>
              </a:rPr>
              <a:t> 45/2013/TT-BTC)</a:t>
            </a:r>
            <a:r>
              <a:rPr lang="vi-VN" dirty="0" smtClean="0">
                <a:latin typeface="Arial" charset="0"/>
                <a:cs typeface="Arial" charset="0"/>
              </a:rPr>
              <a:t>:</a:t>
            </a:r>
          </a:p>
          <a:p>
            <a:pPr algn="just">
              <a:buClr>
                <a:schemeClr val="tx1"/>
              </a:buClr>
              <a:buFont typeface="Wingdings" pitchFamily="2" charset="2"/>
              <a:buChar char="ü"/>
            </a:pPr>
            <a:endParaRPr lang="en-US" sz="800" dirty="0" smtClean="0">
              <a:latin typeface="Arial" charset="0"/>
              <a:cs typeface="Arial" charset="0"/>
            </a:endParaRPr>
          </a:p>
          <a:p>
            <a:pPr algn="just">
              <a:buClr>
                <a:schemeClr val="tx1"/>
              </a:buClr>
              <a:buFont typeface="Wingdings" pitchFamily="2" charset="2"/>
              <a:buChar char="ü"/>
            </a:pPr>
            <a:r>
              <a:rPr lang="vi-VN" sz="1800" dirty="0" smtClean="0">
                <a:latin typeface="Arial" charset="0"/>
                <a:cs typeface="Arial" charset="0"/>
              </a:rPr>
              <a:t>TSCĐ đã khấu hao hết</a:t>
            </a:r>
            <a:r>
              <a:rPr lang="en-US" sz="1800" dirty="0" smtClean="0">
                <a:latin typeface="Arial" charset="0"/>
                <a:cs typeface="Arial" charset="0"/>
              </a:rPr>
              <a:t>;</a:t>
            </a:r>
            <a:r>
              <a:rPr lang="vi-VN" sz="1800" dirty="0" smtClean="0">
                <a:latin typeface="Arial" charset="0"/>
                <a:cs typeface="Arial" charset="0"/>
              </a:rPr>
              <a:t> TSCĐ khấu hao chưa hết bị mất</a:t>
            </a:r>
            <a:r>
              <a:rPr lang="en-US" sz="1800" dirty="0" smtClean="0">
                <a:latin typeface="Arial" charset="0"/>
                <a:cs typeface="Arial" charset="0"/>
              </a:rPr>
              <a:t>;</a:t>
            </a:r>
            <a:endParaRPr lang="vi-VN" sz="1800" dirty="0" smtClean="0">
              <a:latin typeface="Arial" charset="0"/>
              <a:cs typeface="Arial" charset="0"/>
            </a:endParaRPr>
          </a:p>
          <a:p>
            <a:pPr algn="just">
              <a:buClr>
                <a:schemeClr val="tx1"/>
              </a:buClr>
              <a:buFont typeface="Wingdings" pitchFamily="2" charset="2"/>
              <a:buChar char="ü"/>
            </a:pPr>
            <a:r>
              <a:rPr lang="vi-VN" sz="1800" dirty="0" smtClean="0">
                <a:latin typeface="Arial" charset="0"/>
                <a:cs typeface="Arial" charset="0"/>
              </a:rPr>
              <a:t>TSCĐ do doanh nghiệp quản lý </a:t>
            </a:r>
            <a:r>
              <a:rPr lang="en-US" sz="1800" dirty="0" err="1" smtClean="0">
                <a:latin typeface="Arial" charset="0"/>
                <a:cs typeface="Arial" charset="0"/>
              </a:rPr>
              <a:t>hộ</a:t>
            </a:r>
            <a:r>
              <a:rPr lang="en-US" sz="1800" dirty="0" smtClean="0">
                <a:latin typeface="Arial" charset="0"/>
                <a:cs typeface="Arial" charset="0"/>
              </a:rPr>
              <a:t>;</a:t>
            </a:r>
            <a:r>
              <a:rPr lang="vi-VN" sz="1800" dirty="0" smtClean="0">
                <a:latin typeface="Arial" charset="0"/>
                <a:cs typeface="Arial" charset="0"/>
              </a:rPr>
              <a:t> TSCĐ không được quản lý, theo dõi, hạch toán trong sổ sách kế toán của doanh nghiệp.</a:t>
            </a:r>
          </a:p>
          <a:p>
            <a:pPr algn="just">
              <a:buClr>
                <a:schemeClr val="tx1"/>
              </a:buClr>
              <a:buFont typeface="Wingdings" pitchFamily="2" charset="2"/>
              <a:buChar char="ü"/>
            </a:pPr>
            <a:r>
              <a:rPr lang="vi-VN" sz="1800" dirty="0" smtClean="0">
                <a:latin typeface="Arial" charset="0"/>
                <a:cs typeface="Arial" charset="0"/>
              </a:rPr>
              <a:t>TSCĐ sử dụng trong các hoạt động phúc lợi phục vụ người lao động </a:t>
            </a:r>
            <a:r>
              <a:rPr lang="en-US" sz="1800" dirty="0" err="1" smtClean="0">
                <a:latin typeface="Arial" charset="0"/>
                <a:cs typeface="Arial" charset="0"/>
              </a:rPr>
              <a:t>được</a:t>
            </a:r>
            <a:r>
              <a:rPr lang="en-US" sz="1800" dirty="0" smtClean="0">
                <a:latin typeface="Arial" charset="0"/>
                <a:cs typeface="Arial" charset="0"/>
              </a:rPr>
              <a:t> </a:t>
            </a:r>
            <a:r>
              <a:rPr lang="en-US" sz="1800" dirty="0" err="1" smtClean="0">
                <a:latin typeface="Arial" charset="0"/>
                <a:cs typeface="Arial" charset="0"/>
              </a:rPr>
              <a:t>trang</a:t>
            </a:r>
            <a:r>
              <a:rPr lang="en-US" sz="1800" dirty="0" smtClean="0">
                <a:latin typeface="Arial" charset="0"/>
                <a:cs typeface="Arial" charset="0"/>
              </a:rPr>
              <a:t> </a:t>
            </a:r>
            <a:r>
              <a:rPr lang="en-US" sz="1800" dirty="0" err="1" smtClean="0">
                <a:latin typeface="Arial" charset="0"/>
                <a:cs typeface="Arial" charset="0"/>
              </a:rPr>
              <a:t>trải</a:t>
            </a:r>
            <a:r>
              <a:rPr lang="en-US" sz="1800" dirty="0" smtClean="0">
                <a:latin typeface="Arial" charset="0"/>
                <a:cs typeface="Arial" charset="0"/>
              </a:rPr>
              <a:t> </a:t>
            </a:r>
            <a:r>
              <a:rPr lang="en-US" sz="1800" dirty="0" err="1" smtClean="0">
                <a:latin typeface="Arial" charset="0"/>
                <a:cs typeface="Arial" charset="0"/>
              </a:rPr>
              <a:t>bằng</a:t>
            </a:r>
            <a:r>
              <a:rPr lang="en-US" sz="1800" dirty="0" smtClean="0">
                <a:latin typeface="Arial" charset="0"/>
                <a:cs typeface="Arial" charset="0"/>
              </a:rPr>
              <a:t> </a:t>
            </a:r>
            <a:r>
              <a:rPr lang="en-US" sz="1800" dirty="0" err="1" smtClean="0">
                <a:latin typeface="Arial" charset="0"/>
                <a:cs typeface="Arial" charset="0"/>
              </a:rPr>
              <a:t>quỹ</a:t>
            </a:r>
            <a:r>
              <a:rPr lang="en-US" sz="1800" dirty="0" smtClean="0">
                <a:latin typeface="Arial" charset="0"/>
                <a:cs typeface="Arial" charset="0"/>
              </a:rPr>
              <a:t> </a:t>
            </a:r>
            <a:r>
              <a:rPr lang="en-US" sz="1800" dirty="0" err="1" smtClean="0">
                <a:latin typeface="Arial" charset="0"/>
                <a:cs typeface="Arial" charset="0"/>
              </a:rPr>
              <a:t>phúc</a:t>
            </a:r>
            <a:r>
              <a:rPr lang="en-US" sz="1800" dirty="0" smtClean="0">
                <a:latin typeface="Arial" charset="0"/>
                <a:cs typeface="Arial" charset="0"/>
              </a:rPr>
              <a:t> </a:t>
            </a:r>
            <a:r>
              <a:rPr lang="en-US" sz="1800" dirty="0" err="1" smtClean="0">
                <a:latin typeface="Arial" charset="0"/>
                <a:cs typeface="Arial" charset="0"/>
              </a:rPr>
              <a:t>lợi</a:t>
            </a:r>
            <a:r>
              <a:rPr lang="vi-VN" sz="1800" dirty="0" smtClean="0">
                <a:latin typeface="Arial" charset="0"/>
                <a:cs typeface="Arial" charset="0"/>
              </a:rPr>
              <a:t> (trừ các TSCĐ phục vụ cho người lao động làm việc tại doanh nghiệp như: nhà nghỉ giữa ca, nhà ăn giữa ca, nhà thay quần áo, nhà vệ sinh, bể chứa nước sạch, nhà để xe, phòng hoặc trạm y tế để khám chữa bệnh, xe đưa đón người lao động, cơ sở đào tạo, dạy nghề, nhà ở cho người lao động do doanh nghiệp đầu tư xây dựng).</a:t>
            </a:r>
          </a:p>
          <a:p>
            <a:pPr algn="just">
              <a:buClr>
                <a:schemeClr val="tx1"/>
              </a:buClr>
              <a:buFont typeface="Wingdings" pitchFamily="2" charset="2"/>
              <a:buChar char="ü"/>
            </a:pPr>
            <a:r>
              <a:rPr lang="vi-VN" sz="1800" dirty="0" smtClean="0">
                <a:latin typeface="Arial" charset="0"/>
                <a:cs typeface="Arial" charset="0"/>
              </a:rPr>
              <a:t>TSCĐ từ nguồn viện trợ không hoàn lại được cơ quan có thẩm quyền bàn giao để phục vụ công tác nghiên cứu khoa học.</a:t>
            </a:r>
          </a:p>
        </p:txBody>
      </p:sp>
      <p:sp>
        <p:nvSpPr>
          <p:cNvPr id="124932"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124934"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7"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2209800" y="228600"/>
            <a:ext cx="6248400" cy="457200"/>
          </a:xfrm>
        </p:spPr>
        <p:txBody>
          <a:bodyPr/>
          <a:lstStyle/>
          <a:p>
            <a:pPr>
              <a:defRPr/>
            </a:pPr>
            <a:r>
              <a:rPr lang="en-US" sz="1600" b="1" dirty="0" smtClean="0">
                <a:solidFill>
                  <a:srgbClr val="FF0000"/>
                </a:solidFill>
                <a:latin typeface="Arial" charset="0"/>
              </a:rPr>
              <a:t>KẾ TOÁN TÀI SẢN CỐ ĐỊNH HỮU HÌNH</a:t>
            </a:r>
            <a:endParaRPr lang="en-US" sz="2000" b="1" i="1" dirty="0" smtClean="0">
              <a:latin typeface="Times New Roman" pitchFamily="18" charset="0"/>
            </a:endParaRPr>
          </a:p>
        </p:txBody>
      </p:sp>
      <p:sp>
        <p:nvSpPr>
          <p:cNvPr id="46083" name="Rectangle 3"/>
          <p:cNvSpPr>
            <a:spLocks noGrp="1" noChangeArrowheads="1"/>
          </p:cNvSpPr>
          <p:nvPr>
            <p:ph type="body" idx="1"/>
          </p:nvPr>
        </p:nvSpPr>
        <p:spPr>
          <a:xfrm>
            <a:off x="228600" y="838200"/>
            <a:ext cx="8763000" cy="5791200"/>
          </a:xfrm>
        </p:spPr>
        <p:txBody>
          <a:bodyPr>
            <a:normAutofit fontScale="55000" lnSpcReduction="20000"/>
          </a:bodyPr>
          <a:lstStyle/>
          <a:p>
            <a:pPr algn="ctr">
              <a:defRPr/>
            </a:pPr>
            <a:endParaRPr lang="en-US" sz="2800" b="1" i="1" dirty="0" smtClean="0">
              <a:latin typeface="Arial" charset="0"/>
              <a:cs typeface="Arial" charset="0"/>
            </a:endParaRPr>
          </a:p>
          <a:p>
            <a:pPr algn="just">
              <a:lnSpc>
                <a:spcPct val="170000"/>
              </a:lnSpc>
              <a:buNone/>
              <a:defRPr/>
            </a:pPr>
            <a:endParaRPr lang="en-US" dirty="0" smtClean="0">
              <a:latin typeface="Arial" pitchFamily="34" charset="0"/>
              <a:cs typeface="Arial" pitchFamily="34" charset="0"/>
            </a:endParaRPr>
          </a:p>
          <a:p>
            <a:pPr algn="just">
              <a:lnSpc>
                <a:spcPct val="170000"/>
              </a:lnSpc>
              <a:buNone/>
              <a:defRPr/>
            </a:pPr>
            <a:r>
              <a:rPr lang="en-US" dirty="0" smtClean="0">
                <a:latin typeface="Arial" pitchFamily="34" charset="0"/>
                <a:cs typeface="Arial" pitchFamily="34" charset="0"/>
              </a:rPr>
              <a:t>2. </a:t>
            </a:r>
            <a:r>
              <a:rPr lang="vi-VN" dirty="0" smtClean="0">
                <a:latin typeface="Arial" pitchFamily="34" charset="0"/>
                <a:cs typeface="Arial" pitchFamily="34" charset="0"/>
              </a:rPr>
              <a:t>Đối với các công trình </a:t>
            </a:r>
            <a:r>
              <a:rPr lang="en-US" dirty="0" smtClean="0">
                <a:latin typeface="Arial" pitchFamily="34" charset="0"/>
                <a:cs typeface="Arial" pitchFamily="34" charset="0"/>
              </a:rPr>
              <a:t>XDCB </a:t>
            </a:r>
            <a:r>
              <a:rPr lang="vi-VN" dirty="0" smtClean="0">
                <a:latin typeface="Arial" pitchFamily="34" charset="0"/>
                <a:cs typeface="Arial" pitchFamily="34" charset="0"/>
              </a:rPr>
              <a:t>hoàn thành đưa vào sử dụng, doanh nghiệp đã hạch toán tăng TSCĐ theo giá tạm tính do chưa thực hiện quyết toán. Khi quyết toán</a:t>
            </a:r>
            <a:r>
              <a:rPr lang="en-US" dirty="0" smtClean="0">
                <a:latin typeface="Arial" pitchFamily="34" charset="0"/>
                <a:cs typeface="Arial" pitchFamily="34" charset="0"/>
              </a:rPr>
              <a:t>, </a:t>
            </a:r>
            <a:r>
              <a:rPr lang="en-US" dirty="0" err="1" smtClean="0">
                <a:latin typeface="Arial" pitchFamily="34" charset="0"/>
                <a:cs typeface="Arial" pitchFamily="34" charset="0"/>
              </a:rPr>
              <a:t>nếu</a:t>
            </a:r>
            <a:r>
              <a:rPr lang="vi-VN" dirty="0" smtClean="0">
                <a:latin typeface="Arial" pitchFamily="34" charset="0"/>
                <a:cs typeface="Arial" pitchFamily="34" charset="0"/>
              </a:rPr>
              <a:t> có sự chênh lệch giữa giá trị tạm tính và giá trị quyết toán</a:t>
            </a:r>
            <a:r>
              <a:rPr lang="en-US" dirty="0" smtClean="0">
                <a:latin typeface="Arial" pitchFamily="34" charset="0"/>
                <a:cs typeface="Arial" pitchFamily="34" charset="0"/>
              </a:rPr>
              <a:t> </a:t>
            </a:r>
            <a:r>
              <a:rPr lang="en-US" dirty="0" err="1" smtClean="0">
                <a:latin typeface="Arial" pitchFamily="34" charset="0"/>
                <a:cs typeface="Arial" pitchFamily="34" charset="0"/>
              </a:rPr>
              <a:t>thì</a:t>
            </a:r>
            <a:r>
              <a:rPr lang="vi-VN" dirty="0" smtClean="0">
                <a:latin typeface="Arial" pitchFamily="34" charset="0"/>
                <a:cs typeface="Arial" pitchFamily="34" charset="0"/>
              </a:rPr>
              <a:t> phải điều chỉnh lại nguyên giá </a:t>
            </a:r>
            <a:r>
              <a:rPr lang="en-US" dirty="0" smtClean="0">
                <a:latin typeface="Arial" pitchFamily="34" charset="0"/>
                <a:cs typeface="Arial" pitchFamily="34" charset="0"/>
              </a:rPr>
              <a:t>TSCĐ</a:t>
            </a:r>
            <a:r>
              <a:rPr lang="vi-VN" dirty="0" smtClean="0">
                <a:latin typeface="Arial" pitchFamily="34" charset="0"/>
                <a:cs typeface="Arial" pitchFamily="34" charset="0"/>
              </a:rPr>
              <a:t> theo giá trị quyết toán đã được cấp có thẩm quyền phê duyệt. </a:t>
            </a:r>
            <a:endParaRPr lang="en-US" dirty="0" smtClean="0">
              <a:latin typeface="Arial" pitchFamily="34" charset="0"/>
              <a:cs typeface="Arial" pitchFamily="34" charset="0"/>
            </a:endParaRPr>
          </a:p>
          <a:p>
            <a:pPr algn="just">
              <a:lnSpc>
                <a:spcPct val="170000"/>
              </a:lnSpc>
              <a:defRPr/>
            </a:pPr>
            <a:endParaRPr lang="en-US" dirty="0" smtClean="0">
              <a:latin typeface="Arial" pitchFamily="34" charset="0"/>
              <a:cs typeface="Arial" pitchFamily="34" charset="0"/>
            </a:endParaRPr>
          </a:p>
          <a:p>
            <a:pPr marL="0" indent="0" algn="just">
              <a:lnSpc>
                <a:spcPct val="170000"/>
              </a:lnSpc>
              <a:buNone/>
              <a:defRPr/>
            </a:pPr>
            <a:r>
              <a:rPr lang="en-US" dirty="0" smtClean="0">
                <a:latin typeface="Arial" pitchFamily="34" charset="0"/>
                <a:cs typeface="Arial" pitchFamily="34" charset="0"/>
              </a:rPr>
              <a:t>K</a:t>
            </a:r>
            <a:r>
              <a:rPr lang="vi-VN" dirty="0" smtClean="0">
                <a:latin typeface="Arial" pitchFamily="34" charset="0"/>
                <a:cs typeface="Arial" pitchFamily="34" charset="0"/>
              </a:rPr>
              <a:t>hông phải điều chỉnh lại chi phí khấu hao đã trích kể từ thời điểm </a:t>
            </a:r>
            <a:r>
              <a:rPr lang="en-US" dirty="0" smtClean="0">
                <a:latin typeface="Arial" pitchFamily="34" charset="0"/>
                <a:cs typeface="Arial" pitchFamily="34" charset="0"/>
              </a:rPr>
              <a:t>TSCĐ</a:t>
            </a:r>
            <a:r>
              <a:rPr lang="vi-VN" dirty="0" smtClean="0">
                <a:latin typeface="Arial" pitchFamily="34" charset="0"/>
                <a:cs typeface="Arial" pitchFamily="34" charset="0"/>
              </a:rPr>
              <a:t> hoàn thành, bàn giao đưa vào sử dụng đến thời điểm quyết toán được phê duyệt. Chi phí khấu hao sau thời điểm quyết toán được xác định trên cơ sở lấy giá trị quyết toán được phê duyệt trừ (-) số đã trích khấu hao đến thời điểm phê duyệt quyết toán chia (:) thời gian trích khấu hao còn lại.</a:t>
            </a:r>
            <a:endParaRPr lang="en-US" b="1" dirty="0" smtClean="0">
              <a:solidFill>
                <a:srgbClr val="FFFF00"/>
              </a:solidFill>
              <a:latin typeface="Arial" pitchFamily="34" charset="0"/>
              <a:cs typeface="Arial" pitchFamily="34" charset="0"/>
            </a:endParaRPr>
          </a:p>
        </p:txBody>
      </p:sp>
      <p:sp>
        <p:nvSpPr>
          <p:cNvPr id="125956"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125958"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7"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3"/>
          <p:cNvSpPr>
            <a:spLocks noGrp="1" noChangeArrowheads="1"/>
          </p:cNvSpPr>
          <p:nvPr>
            <p:ph type="body" idx="1"/>
          </p:nvPr>
        </p:nvSpPr>
        <p:spPr>
          <a:xfrm>
            <a:off x="381000" y="1143000"/>
            <a:ext cx="8458200" cy="5334000"/>
          </a:xfrm>
        </p:spPr>
        <p:txBody>
          <a:bodyPr/>
          <a:lstStyle/>
          <a:p>
            <a:pPr marL="0" indent="0" algn="just" eaLnBrk="1" hangingPunct="1"/>
            <a:endParaRPr lang="en-US" b="1" dirty="0" smtClean="0">
              <a:latin typeface="Arial" charset="0"/>
            </a:endParaRPr>
          </a:p>
          <a:p>
            <a:pPr marL="0" indent="0" algn="just" eaLnBrk="1" hangingPunct="1">
              <a:buNone/>
            </a:pPr>
            <a:r>
              <a:rPr lang="en-US" b="1" dirty="0" smtClean="0">
                <a:latin typeface="Arial" charset="0"/>
              </a:rPr>
              <a:t>Câu </a:t>
            </a:r>
            <a:r>
              <a:rPr lang="en-US" b="1" dirty="0" err="1" smtClean="0">
                <a:latin typeface="Arial" charset="0"/>
              </a:rPr>
              <a:t>hỏi</a:t>
            </a:r>
            <a:r>
              <a:rPr lang="en-US" b="1" dirty="0" smtClean="0">
                <a:latin typeface="Arial" charset="0"/>
              </a:rPr>
              <a:t>: TSCĐ </a:t>
            </a:r>
            <a:r>
              <a:rPr lang="en-US" b="1" dirty="0" err="1" smtClean="0">
                <a:latin typeface="Arial" charset="0"/>
              </a:rPr>
              <a:t>không</a:t>
            </a:r>
            <a:r>
              <a:rPr lang="en-US" b="1" dirty="0" smtClean="0">
                <a:latin typeface="Arial" charset="0"/>
              </a:rPr>
              <a:t> </a:t>
            </a:r>
            <a:r>
              <a:rPr lang="en-US" b="1" dirty="0" err="1" smtClean="0">
                <a:latin typeface="Arial" charset="0"/>
              </a:rPr>
              <a:t>sử</a:t>
            </a:r>
            <a:r>
              <a:rPr lang="en-US" b="1" dirty="0" smtClean="0">
                <a:latin typeface="Arial" charset="0"/>
              </a:rPr>
              <a:t> </a:t>
            </a:r>
            <a:r>
              <a:rPr lang="en-US" b="1" dirty="0" err="1" smtClean="0">
                <a:latin typeface="Arial" charset="0"/>
              </a:rPr>
              <a:t>dụng</a:t>
            </a:r>
            <a:r>
              <a:rPr lang="en-US" b="1" dirty="0" smtClean="0">
                <a:latin typeface="Arial" charset="0"/>
              </a:rPr>
              <a:t> </a:t>
            </a:r>
            <a:r>
              <a:rPr lang="en-US" b="1" dirty="0" err="1" smtClean="0">
                <a:latin typeface="Arial" charset="0"/>
              </a:rPr>
              <a:t>có</a:t>
            </a:r>
            <a:r>
              <a:rPr lang="en-US" b="1" dirty="0" smtClean="0">
                <a:latin typeface="Arial" charset="0"/>
              </a:rPr>
              <a:t> </a:t>
            </a:r>
            <a:r>
              <a:rPr lang="vi-VN" b="1" dirty="0" smtClean="0">
                <a:latin typeface="Arial" charset="0"/>
              </a:rPr>
              <a:t>được</a:t>
            </a:r>
            <a:r>
              <a:rPr lang="en-US" b="1" dirty="0" smtClean="0">
                <a:latin typeface="Arial" charset="0"/>
              </a:rPr>
              <a:t> </a:t>
            </a:r>
            <a:r>
              <a:rPr lang="en-US" b="1" dirty="0" err="1" smtClean="0">
                <a:latin typeface="Arial" charset="0"/>
              </a:rPr>
              <a:t>khấu</a:t>
            </a:r>
            <a:r>
              <a:rPr lang="en-US" b="1" dirty="0" smtClean="0">
                <a:latin typeface="Arial" charset="0"/>
              </a:rPr>
              <a:t> </a:t>
            </a:r>
            <a:r>
              <a:rPr lang="en-US" b="1" dirty="0" err="1" smtClean="0">
                <a:latin typeface="Arial" charset="0"/>
              </a:rPr>
              <a:t>hao</a:t>
            </a:r>
            <a:r>
              <a:rPr lang="en-US" b="1" dirty="0" smtClean="0">
                <a:latin typeface="Arial" charset="0"/>
              </a:rPr>
              <a:t> hay </a:t>
            </a:r>
            <a:r>
              <a:rPr lang="en-US" b="1" dirty="0" err="1" smtClean="0">
                <a:latin typeface="Arial" charset="0"/>
              </a:rPr>
              <a:t>không</a:t>
            </a:r>
            <a:r>
              <a:rPr lang="en-US" b="1" dirty="0" smtClean="0">
                <a:latin typeface="Arial" charset="0"/>
              </a:rPr>
              <a:t>?</a:t>
            </a:r>
          </a:p>
          <a:p>
            <a:pPr marL="0" indent="0" algn="just" eaLnBrk="1" hangingPunct="1"/>
            <a:endParaRPr lang="en-US" b="1" dirty="0" smtClean="0">
              <a:latin typeface="Arial" charset="0"/>
            </a:endParaRPr>
          </a:p>
          <a:p>
            <a:pPr marL="0" indent="0" algn="just" eaLnBrk="1" hangingPunct="1">
              <a:buNone/>
            </a:pPr>
            <a:r>
              <a:rPr lang="en-US" dirty="0" err="1" smtClean="0">
                <a:latin typeface="Arial" charset="0"/>
              </a:rPr>
              <a:t>Trả</a:t>
            </a:r>
            <a:r>
              <a:rPr lang="en-US" dirty="0" smtClean="0">
                <a:latin typeface="Arial" charset="0"/>
              </a:rPr>
              <a:t> </a:t>
            </a:r>
            <a:r>
              <a:rPr lang="en-US" dirty="0" err="1" smtClean="0">
                <a:latin typeface="Arial" charset="0"/>
              </a:rPr>
              <a:t>lời</a:t>
            </a:r>
            <a:r>
              <a:rPr lang="en-US" dirty="0" smtClean="0">
                <a:latin typeface="Arial" charset="0"/>
              </a:rPr>
              <a:t>: Kế toán </a:t>
            </a:r>
            <a:r>
              <a:rPr lang="en-US" dirty="0" err="1" smtClean="0">
                <a:latin typeface="Arial" charset="0"/>
              </a:rPr>
              <a:t>vẫn</a:t>
            </a:r>
            <a:r>
              <a:rPr lang="en-US" dirty="0" smtClean="0">
                <a:latin typeface="Arial" charset="0"/>
              </a:rPr>
              <a:t> </a:t>
            </a:r>
            <a:r>
              <a:rPr lang="en-US" dirty="0" err="1" smtClean="0">
                <a:latin typeface="Arial" charset="0"/>
              </a:rPr>
              <a:t>khấu</a:t>
            </a:r>
            <a:r>
              <a:rPr lang="en-US" dirty="0" smtClean="0">
                <a:latin typeface="Arial" charset="0"/>
              </a:rPr>
              <a:t> </a:t>
            </a:r>
            <a:r>
              <a:rPr lang="en-US" dirty="0" err="1" smtClean="0">
                <a:latin typeface="Arial" charset="0"/>
              </a:rPr>
              <a:t>hao</a:t>
            </a:r>
            <a:r>
              <a:rPr lang="en-US" dirty="0" smtClean="0">
                <a:latin typeface="Arial" charset="0"/>
              </a:rPr>
              <a:t> và </a:t>
            </a:r>
            <a:r>
              <a:rPr lang="en-US" dirty="0" err="1" smtClean="0">
                <a:latin typeface="Arial" charset="0"/>
              </a:rPr>
              <a:t>tính</a:t>
            </a:r>
            <a:r>
              <a:rPr lang="en-US" dirty="0" smtClean="0">
                <a:latin typeface="Arial" charset="0"/>
              </a:rPr>
              <a:t> </a:t>
            </a:r>
            <a:r>
              <a:rPr lang="en-US" dirty="0" err="1" smtClean="0">
                <a:latin typeface="Arial" charset="0"/>
              </a:rPr>
              <a:t>vào</a:t>
            </a:r>
            <a:r>
              <a:rPr lang="en-US" dirty="0" smtClean="0">
                <a:latin typeface="Arial" charset="0"/>
              </a:rPr>
              <a:t> chi </a:t>
            </a:r>
            <a:r>
              <a:rPr lang="en-US" dirty="0" err="1" smtClean="0">
                <a:latin typeface="Arial" charset="0"/>
              </a:rPr>
              <a:t>phí</a:t>
            </a:r>
            <a:r>
              <a:rPr lang="en-US" dirty="0" smtClean="0">
                <a:latin typeface="Arial" charset="0"/>
              </a:rPr>
              <a:t> </a:t>
            </a:r>
            <a:r>
              <a:rPr lang="en-US" dirty="0" err="1" smtClean="0">
                <a:latin typeface="Arial" charset="0"/>
              </a:rPr>
              <a:t>khác</a:t>
            </a:r>
            <a:r>
              <a:rPr lang="en-US" dirty="0" smtClean="0">
                <a:latin typeface="Arial" charset="0"/>
              </a:rPr>
              <a:t>, </a:t>
            </a:r>
            <a:r>
              <a:rPr lang="en-US" dirty="0" err="1" smtClean="0">
                <a:latin typeface="Arial" charset="0"/>
              </a:rPr>
              <a:t>tuy</a:t>
            </a:r>
            <a:r>
              <a:rPr lang="en-US" dirty="0" smtClean="0">
                <a:latin typeface="Arial" charset="0"/>
              </a:rPr>
              <a:t> </a:t>
            </a:r>
            <a:r>
              <a:rPr lang="en-US" dirty="0" err="1" smtClean="0">
                <a:latin typeface="Arial" charset="0"/>
              </a:rPr>
              <a:t>nhiên</a:t>
            </a:r>
            <a:r>
              <a:rPr lang="en-US" dirty="0" smtClean="0">
                <a:latin typeface="Arial" charset="0"/>
              </a:rPr>
              <a:t> chi </a:t>
            </a:r>
            <a:r>
              <a:rPr lang="en-US" dirty="0" err="1" smtClean="0">
                <a:latin typeface="Arial" charset="0"/>
              </a:rPr>
              <a:t>phí</a:t>
            </a:r>
            <a:r>
              <a:rPr lang="en-US" dirty="0" smtClean="0">
                <a:latin typeface="Arial" charset="0"/>
              </a:rPr>
              <a:t> </a:t>
            </a:r>
            <a:r>
              <a:rPr lang="en-US" dirty="0" err="1" smtClean="0">
                <a:latin typeface="Arial" charset="0"/>
              </a:rPr>
              <a:t>khấu</a:t>
            </a:r>
            <a:r>
              <a:rPr lang="en-US" dirty="0" smtClean="0">
                <a:latin typeface="Arial" charset="0"/>
              </a:rPr>
              <a:t> </a:t>
            </a:r>
            <a:r>
              <a:rPr lang="en-US" dirty="0" err="1" smtClean="0">
                <a:latin typeface="Arial" charset="0"/>
              </a:rPr>
              <a:t>hao</a:t>
            </a:r>
            <a:r>
              <a:rPr lang="en-US" dirty="0" smtClean="0">
                <a:latin typeface="Arial" charset="0"/>
              </a:rPr>
              <a:t> </a:t>
            </a:r>
            <a:r>
              <a:rPr lang="en-US" dirty="0" err="1" smtClean="0">
                <a:latin typeface="Arial" charset="0"/>
              </a:rPr>
              <a:t>tính</a:t>
            </a:r>
            <a:r>
              <a:rPr lang="en-US" dirty="0" smtClean="0">
                <a:latin typeface="Arial" charset="0"/>
              </a:rPr>
              <a:t> </a:t>
            </a:r>
            <a:r>
              <a:rPr lang="en-US" dirty="0" err="1" smtClean="0">
                <a:latin typeface="Arial" charset="0"/>
              </a:rPr>
              <a:t>thuế</a:t>
            </a:r>
            <a:r>
              <a:rPr lang="en-US" dirty="0" smtClean="0">
                <a:latin typeface="Arial" charset="0"/>
              </a:rPr>
              <a:t> </a:t>
            </a:r>
            <a:r>
              <a:rPr lang="en-US" dirty="0" err="1" smtClean="0">
                <a:latin typeface="Arial" charset="0"/>
              </a:rPr>
              <a:t>chỉ</a:t>
            </a:r>
            <a:r>
              <a:rPr lang="en-US" dirty="0" smtClean="0">
                <a:latin typeface="Arial" charset="0"/>
              </a:rPr>
              <a:t> </a:t>
            </a:r>
            <a:r>
              <a:rPr lang="en-US" dirty="0" err="1" smtClean="0">
                <a:latin typeface="Arial" charset="0"/>
              </a:rPr>
              <a:t>áp</a:t>
            </a:r>
            <a:r>
              <a:rPr lang="en-US" dirty="0" smtClean="0">
                <a:latin typeface="Arial" charset="0"/>
              </a:rPr>
              <a:t> </a:t>
            </a:r>
            <a:r>
              <a:rPr lang="en-US" dirty="0" err="1" smtClean="0">
                <a:latin typeface="Arial" charset="0"/>
              </a:rPr>
              <a:t>dụng</a:t>
            </a:r>
            <a:r>
              <a:rPr lang="en-US" dirty="0" smtClean="0">
                <a:latin typeface="Arial" charset="0"/>
              </a:rPr>
              <a:t> </a:t>
            </a:r>
            <a:r>
              <a:rPr lang="vi-VN" dirty="0" smtClean="0">
                <a:latin typeface="Arial" charset="0"/>
              </a:rPr>
              <a:t>đối</a:t>
            </a:r>
            <a:r>
              <a:rPr lang="en-US" dirty="0" smtClean="0">
                <a:latin typeface="Arial" charset="0"/>
              </a:rPr>
              <a:t> </a:t>
            </a:r>
            <a:r>
              <a:rPr lang="en-US" dirty="0" err="1" smtClean="0">
                <a:latin typeface="Arial" charset="0"/>
              </a:rPr>
              <a:t>với</a:t>
            </a:r>
            <a:r>
              <a:rPr lang="en-US" dirty="0" smtClean="0">
                <a:latin typeface="Arial" charset="0"/>
              </a:rPr>
              <a:t> TSCĐ </a:t>
            </a:r>
            <a:r>
              <a:rPr lang="en-US" dirty="0" err="1" smtClean="0">
                <a:latin typeface="Arial" charset="0"/>
              </a:rPr>
              <a:t>tạm</a:t>
            </a:r>
            <a:r>
              <a:rPr lang="en-US" dirty="0" smtClean="0">
                <a:latin typeface="Arial" charset="0"/>
              </a:rPr>
              <a:t> </a:t>
            </a:r>
            <a:r>
              <a:rPr lang="en-US" dirty="0" err="1" smtClean="0">
                <a:latin typeface="Arial" charset="0"/>
              </a:rPr>
              <a:t>ngừng</a:t>
            </a:r>
            <a:r>
              <a:rPr lang="en-US" dirty="0" smtClean="0">
                <a:latin typeface="Arial" charset="0"/>
              </a:rPr>
              <a:t> </a:t>
            </a:r>
            <a:r>
              <a:rPr lang="en-US" dirty="0" err="1" smtClean="0">
                <a:latin typeface="Arial" charset="0"/>
              </a:rPr>
              <a:t>không</a:t>
            </a:r>
            <a:r>
              <a:rPr lang="en-US" dirty="0" smtClean="0">
                <a:latin typeface="Arial" charset="0"/>
              </a:rPr>
              <a:t> </a:t>
            </a:r>
            <a:r>
              <a:rPr lang="en-US" dirty="0" err="1" smtClean="0">
                <a:latin typeface="Arial" charset="0"/>
              </a:rPr>
              <a:t>quá</a:t>
            </a:r>
            <a:r>
              <a:rPr lang="en-US" dirty="0" smtClean="0">
                <a:latin typeface="Arial" charset="0"/>
              </a:rPr>
              <a:t> 9 </a:t>
            </a:r>
            <a:r>
              <a:rPr lang="en-US" dirty="0" err="1" smtClean="0">
                <a:latin typeface="Arial" charset="0"/>
              </a:rPr>
              <a:t>tháng</a:t>
            </a:r>
            <a:r>
              <a:rPr lang="en-US" dirty="0" smtClean="0">
                <a:latin typeface="Arial" charset="0"/>
              </a:rPr>
              <a:t>. </a:t>
            </a:r>
            <a:r>
              <a:rPr lang="en-US" dirty="0" err="1" smtClean="0">
                <a:latin typeface="Arial" charset="0"/>
              </a:rPr>
              <a:t>Nếu</a:t>
            </a:r>
            <a:r>
              <a:rPr lang="en-US" dirty="0" smtClean="0">
                <a:latin typeface="Arial" charset="0"/>
              </a:rPr>
              <a:t> TSCĐ </a:t>
            </a:r>
            <a:r>
              <a:rPr lang="en-US" dirty="0" err="1" smtClean="0">
                <a:latin typeface="Arial" charset="0"/>
              </a:rPr>
              <a:t>không</a:t>
            </a:r>
            <a:r>
              <a:rPr lang="en-US" dirty="0" smtClean="0">
                <a:latin typeface="Arial" charset="0"/>
              </a:rPr>
              <a:t> </a:t>
            </a:r>
            <a:r>
              <a:rPr lang="en-US" dirty="0" err="1" smtClean="0">
                <a:latin typeface="Arial" charset="0"/>
              </a:rPr>
              <a:t>sử</a:t>
            </a:r>
            <a:r>
              <a:rPr lang="en-US" dirty="0" smtClean="0">
                <a:latin typeface="Arial" charset="0"/>
              </a:rPr>
              <a:t> </a:t>
            </a:r>
            <a:r>
              <a:rPr lang="en-US" dirty="0" err="1" smtClean="0">
                <a:latin typeface="Arial" charset="0"/>
              </a:rPr>
              <a:t>dụng</a:t>
            </a:r>
            <a:r>
              <a:rPr lang="en-US" dirty="0" smtClean="0">
                <a:latin typeface="Arial" charset="0"/>
              </a:rPr>
              <a:t> </a:t>
            </a:r>
            <a:r>
              <a:rPr lang="en-US" dirty="0" err="1" smtClean="0">
                <a:latin typeface="Arial" charset="0"/>
              </a:rPr>
              <a:t>quá</a:t>
            </a:r>
            <a:r>
              <a:rPr lang="en-US" dirty="0" smtClean="0">
                <a:latin typeface="Arial" charset="0"/>
              </a:rPr>
              <a:t> 9 </a:t>
            </a:r>
            <a:r>
              <a:rPr lang="en-US" dirty="0" err="1" smtClean="0">
                <a:latin typeface="Arial" charset="0"/>
              </a:rPr>
              <a:t>tháng</a:t>
            </a:r>
            <a:r>
              <a:rPr lang="en-US" dirty="0" smtClean="0">
                <a:latin typeface="Arial" charset="0"/>
              </a:rPr>
              <a:t> </a:t>
            </a:r>
            <a:r>
              <a:rPr lang="en-US" dirty="0" err="1" smtClean="0">
                <a:latin typeface="Arial" charset="0"/>
              </a:rPr>
              <a:t>thì</a:t>
            </a:r>
            <a:r>
              <a:rPr lang="en-US" dirty="0" smtClean="0">
                <a:latin typeface="Arial" charset="0"/>
              </a:rPr>
              <a:t> chi </a:t>
            </a:r>
            <a:r>
              <a:rPr lang="en-US" dirty="0" err="1" smtClean="0">
                <a:latin typeface="Arial" charset="0"/>
              </a:rPr>
              <a:t>phí</a:t>
            </a:r>
            <a:r>
              <a:rPr lang="en-US" dirty="0" smtClean="0">
                <a:latin typeface="Arial" charset="0"/>
              </a:rPr>
              <a:t> </a:t>
            </a:r>
            <a:r>
              <a:rPr lang="en-US" dirty="0" err="1" smtClean="0">
                <a:latin typeface="Arial" charset="0"/>
              </a:rPr>
              <a:t>khấu</a:t>
            </a:r>
            <a:r>
              <a:rPr lang="en-US" dirty="0" smtClean="0">
                <a:latin typeface="Arial" charset="0"/>
              </a:rPr>
              <a:t> </a:t>
            </a:r>
            <a:r>
              <a:rPr lang="en-US" dirty="0" err="1" smtClean="0">
                <a:latin typeface="Arial" charset="0"/>
              </a:rPr>
              <a:t>hao</a:t>
            </a:r>
            <a:r>
              <a:rPr lang="en-US" dirty="0" smtClean="0">
                <a:latin typeface="Arial" charset="0"/>
              </a:rPr>
              <a:t> </a:t>
            </a:r>
            <a:r>
              <a:rPr lang="en-US" dirty="0" err="1" smtClean="0">
                <a:latin typeface="Arial" charset="0"/>
              </a:rPr>
              <a:t>không</a:t>
            </a:r>
            <a:r>
              <a:rPr lang="en-US" dirty="0" smtClean="0">
                <a:latin typeface="Arial" charset="0"/>
              </a:rPr>
              <a:t> </a:t>
            </a:r>
            <a:r>
              <a:rPr lang="vi-VN" dirty="0" smtClean="0">
                <a:latin typeface="Arial" charset="0"/>
              </a:rPr>
              <a:t>được</a:t>
            </a:r>
            <a:r>
              <a:rPr lang="en-US" dirty="0" smtClean="0">
                <a:latin typeface="Arial" charset="0"/>
              </a:rPr>
              <a:t> </a:t>
            </a:r>
            <a:r>
              <a:rPr lang="en-US" dirty="0" err="1" smtClean="0">
                <a:latin typeface="Arial" charset="0"/>
              </a:rPr>
              <a:t>tính</a:t>
            </a:r>
            <a:r>
              <a:rPr lang="en-US" dirty="0" smtClean="0">
                <a:latin typeface="Arial" charset="0"/>
              </a:rPr>
              <a:t> </a:t>
            </a:r>
            <a:r>
              <a:rPr lang="en-US" dirty="0" err="1" smtClean="0">
                <a:latin typeface="Arial" charset="0"/>
              </a:rPr>
              <a:t>là</a:t>
            </a:r>
            <a:r>
              <a:rPr lang="en-US" dirty="0" smtClean="0">
                <a:latin typeface="Arial" charset="0"/>
              </a:rPr>
              <a:t> chi </a:t>
            </a:r>
            <a:r>
              <a:rPr lang="en-US" dirty="0" err="1" smtClean="0">
                <a:latin typeface="Arial" charset="0"/>
              </a:rPr>
              <a:t>phí</a:t>
            </a:r>
            <a:r>
              <a:rPr lang="en-US" dirty="0" smtClean="0">
                <a:latin typeface="Arial" charset="0"/>
              </a:rPr>
              <a:t> </a:t>
            </a:r>
            <a:r>
              <a:rPr lang="vi-VN" dirty="0" smtClean="0">
                <a:latin typeface="Arial" charset="0"/>
              </a:rPr>
              <a:t>được</a:t>
            </a:r>
            <a:r>
              <a:rPr lang="en-US" dirty="0" smtClean="0">
                <a:latin typeface="Arial" charset="0"/>
              </a:rPr>
              <a:t> </a:t>
            </a:r>
            <a:r>
              <a:rPr lang="en-US" dirty="0" err="1" smtClean="0">
                <a:latin typeface="Arial" charset="0"/>
              </a:rPr>
              <a:t>trừ</a:t>
            </a:r>
            <a:endParaRPr lang="en-US" dirty="0" smtClean="0">
              <a:latin typeface="Arial" charset="0"/>
            </a:endParaRPr>
          </a:p>
          <a:p>
            <a:pPr marL="0" indent="0" algn="just" eaLnBrk="1" hangingPunct="1"/>
            <a:endParaRPr lang="en-US" b="1" dirty="0" smtClean="0">
              <a:latin typeface="Arial" charset="0"/>
            </a:endParaRPr>
          </a:p>
        </p:txBody>
      </p:sp>
      <p:sp>
        <p:nvSpPr>
          <p:cNvPr id="126980" name="Line 4"/>
          <p:cNvSpPr>
            <a:spLocks noChangeShapeType="1"/>
          </p:cNvSpPr>
          <p:nvPr/>
        </p:nvSpPr>
        <p:spPr bwMode="auto">
          <a:xfrm>
            <a:off x="2411760" y="838200"/>
            <a:ext cx="6198840" cy="0"/>
          </a:xfrm>
          <a:prstGeom prst="line">
            <a:avLst/>
          </a:prstGeom>
          <a:noFill/>
          <a:ln w="9525">
            <a:solidFill>
              <a:schemeClr val="tx1"/>
            </a:solidFill>
            <a:round/>
            <a:headEnd/>
            <a:tailEnd/>
          </a:ln>
        </p:spPr>
        <p:txBody>
          <a:bodyPr wrap="none"/>
          <a:lstStyle/>
          <a:p>
            <a:endParaRPr lang="en-US"/>
          </a:p>
        </p:txBody>
      </p:sp>
      <p:sp>
        <p:nvSpPr>
          <p:cNvPr id="6" name="Rectangle 2"/>
          <p:cNvSpPr>
            <a:spLocks noGrp="1" noChangeArrowheads="1"/>
          </p:cNvSpPr>
          <p:nvPr>
            <p:ph type="title"/>
          </p:nvPr>
        </p:nvSpPr>
        <p:spPr>
          <a:xfrm>
            <a:off x="2209800" y="228600"/>
            <a:ext cx="6248400" cy="457200"/>
          </a:xfrm>
        </p:spPr>
        <p:txBody>
          <a:bodyPr/>
          <a:lstStyle/>
          <a:p>
            <a:pPr>
              <a:defRPr/>
            </a:pPr>
            <a:r>
              <a:rPr lang="en-US" sz="1600" b="1" dirty="0" smtClean="0">
                <a:solidFill>
                  <a:srgbClr val="FF0000"/>
                </a:solidFill>
                <a:latin typeface="Arial" charset="0"/>
              </a:rPr>
              <a:t>KẾ TOÁN TÀI SẢN CỐ ĐỊNH HỮU HÌNH</a:t>
            </a:r>
            <a:endParaRPr lang="en-US" sz="2000" b="1" i="1" dirty="0" smtClean="0">
              <a:latin typeface="Times New Roman" pitchFamily="18" charset="0"/>
            </a:endParaRPr>
          </a:p>
        </p:txBody>
      </p:sp>
      <p:pic>
        <p:nvPicPr>
          <p:cNvPr id="7"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8"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2209800" y="228600"/>
            <a:ext cx="6248400" cy="457200"/>
          </a:xfrm>
        </p:spPr>
        <p:txBody>
          <a:bodyPr/>
          <a:lstStyle/>
          <a:p>
            <a:pPr>
              <a:defRPr/>
            </a:pPr>
            <a:r>
              <a:rPr lang="en-US" sz="1600" b="1" dirty="0" smtClean="0">
                <a:solidFill>
                  <a:srgbClr val="FF0000"/>
                </a:solidFill>
                <a:latin typeface="Arial" charset="0"/>
              </a:rPr>
              <a:t>KẾ TOÁN TÀI SẢN CỐ ĐỊNH HỮU HÌNH</a:t>
            </a:r>
            <a:endParaRPr lang="en-US" sz="2000" b="1" i="1" dirty="0" smtClean="0">
              <a:latin typeface="Times New Roman" pitchFamily="18" charset="0"/>
            </a:endParaRPr>
          </a:p>
        </p:txBody>
      </p:sp>
      <p:sp>
        <p:nvSpPr>
          <p:cNvPr id="128003" name="Rectangle 3"/>
          <p:cNvSpPr>
            <a:spLocks noGrp="1" noChangeArrowheads="1"/>
          </p:cNvSpPr>
          <p:nvPr>
            <p:ph type="body" idx="1"/>
          </p:nvPr>
        </p:nvSpPr>
        <p:spPr>
          <a:xfrm>
            <a:off x="228600" y="838200"/>
            <a:ext cx="8763000" cy="5791200"/>
          </a:xfrm>
        </p:spPr>
        <p:txBody>
          <a:bodyPr>
            <a:normAutofit fontScale="70000" lnSpcReduction="20000"/>
          </a:bodyPr>
          <a:lstStyle/>
          <a:p>
            <a:pPr algn="ctr"/>
            <a:endParaRPr lang="en-US" sz="2800" b="1" i="1" dirty="0" smtClean="0">
              <a:latin typeface="Arial" charset="0"/>
              <a:cs typeface="Arial" charset="0"/>
            </a:endParaRPr>
          </a:p>
          <a:p>
            <a:pPr algn="just"/>
            <a:endParaRPr lang="en-US" dirty="0" smtClean="0">
              <a:latin typeface="Arial" charset="0"/>
              <a:cs typeface="Arial" charset="0"/>
            </a:endParaRPr>
          </a:p>
          <a:p>
            <a:pPr algn="just">
              <a:lnSpc>
                <a:spcPct val="160000"/>
              </a:lnSpc>
              <a:buNone/>
            </a:pPr>
            <a:r>
              <a:rPr lang="en-US" dirty="0" smtClean="0">
                <a:latin typeface="Arial" charset="0"/>
                <a:cs typeface="Arial" charset="0"/>
              </a:rPr>
              <a:t>3. </a:t>
            </a:r>
            <a:r>
              <a:rPr lang="en-US" dirty="0" err="1" smtClean="0">
                <a:latin typeface="Arial" charset="0"/>
                <a:cs typeface="Arial" charset="0"/>
              </a:rPr>
              <a:t>Thời</a:t>
            </a:r>
            <a:r>
              <a:rPr lang="en-US" dirty="0" smtClean="0">
                <a:latin typeface="Arial" charset="0"/>
                <a:cs typeface="Arial" charset="0"/>
              </a:rPr>
              <a:t> </a:t>
            </a:r>
            <a:r>
              <a:rPr lang="en-US" dirty="0" err="1" smtClean="0">
                <a:latin typeface="Arial" charset="0"/>
                <a:cs typeface="Arial" charset="0"/>
              </a:rPr>
              <a:t>gian</a:t>
            </a:r>
            <a:r>
              <a:rPr lang="en-US" dirty="0" smtClean="0">
                <a:latin typeface="Arial" charset="0"/>
                <a:cs typeface="Arial" charset="0"/>
              </a:rPr>
              <a:t> </a:t>
            </a:r>
            <a:r>
              <a:rPr lang="en-US" dirty="0" err="1" smtClean="0">
                <a:latin typeface="Arial" charset="0"/>
                <a:cs typeface="Arial" charset="0"/>
              </a:rPr>
              <a:t>khấu</a:t>
            </a:r>
            <a:r>
              <a:rPr lang="en-US" dirty="0" smtClean="0">
                <a:latin typeface="Arial" charset="0"/>
                <a:cs typeface="Arial" charset="0"/>
              </a:rPr>
              <a:t> </a:t>
            </a:r>
            <a:r>
              <a:rPr lang="en-US" dirty="0" err="1" smtClean="0">
                <a:latin typeface="Arial" charset="0"/>
                <a:cs typeface="Arial" charset="0"/>
              </a:rPr>
              <a:t>hao</a:t>
            </a:r>
            <a:r>
              <a:rPr lang="en-US" dirty="0" smtClean="0">
                <a:latin typeface="Arial" charset="0"/>
                <a:cs typeface="Arial" charset="0"/>
              </a:rPr>
              <a:t> </a:t>
            </a:r>
            <a:r>
              <a:rPr lang="en-US" dirty="0" err="1" smtClean="0">
                <a:latin typeface="Arial" charset="0"/>
                <a:cs typeface="Arial" charset="0"/>
              </a:rPr>
              <a:t>đối</a:t>
            </a:r>
            <a:r>
              <a:rPr lang="en-US" dirty="0" smtClean="0">
                <a:latin typeface="Arial" charset="0"/>
                <a:cs typeface="Arial" charset="0"/>
              </a:rPr>
              <a:t> </a:t>
            </a:r>
            <a:r>
              <a:rPr lang="en-US" dirty="0" err="1" smtClean="0">
                <a:latin typeface="Arial" charset="0"/>
                <a:cs typeface="Arial" charset="0"/>
              </a:rPr>
              <a:t>với</a:t>
            </a:r>
            <a:r>
              <a:rPr lang="en-US" dirty="0" smtClean="0">
                <a:latin typeface="Arial" charset="0"/>
                <a:cs typeface="Arial" charset="0"/>
              </a:rPr>
              <a:t> TSCĐ </a:t>
            </a:r>
            <a:r>
              <a:rPr lang="en-US" dirty="0" err="1" smtClean="0">
                <a:latin typeface="Arial" charset="0"/>
                <a:cs typeface="Arial" charset="0"/>
              </a:rPr>
              <a:t>thực</a:t>
            </a:r>
            <a:r>
              <a:rPr lang="en-US" dirty="0" smtClean="0">
                <a:latin typeface="Arial" charset="0"/>
                <a:cs typeface="Arial" charset="0"/>
              </a:rPr>
              <a:t> </a:t>
            </a:r>
            <a:r>
              <a:rPr lang="en-US" dirty="0" err="1" smtClean="0">
                <a:latin typeface="Arial" charset="0"/>
                <a:cs typeface="Arial" charset="0"/>
              </a:rPr>
              <a:t>hiện</a:t>
            </a:r>
            <a:r>
              <a:rPr lang="en-US" dirty="0" smtClean="0">
                <a:latin typeface="Arial" charset="0"/>
                <a:cs typeface="Arial" charset="0"/>
              </a:rPr>
              <a:t> </a:t>
            </a:r>
            <a:r>
              <a:rPr lang="en-US" dirty="0" err="1" smtClean="0">
                <a:latin typeface="Arial" charset="0"/>
                <a:cs typeface="Arial" charset="0"/>
              </a:rPr>
              <a:t>theo</a:t>
            </a:r>
            <a:r>
              <a:rPr lang="en-US" dirty="0" smtClean="0">
                <a:latin typeface="Arial" charset="0"/>
                <a:cs typeface="Arial" charset="0"/>
              </a:rPr>
              <a:t> </a:t>
            </a:r>
            <a:r>
              <a:rPr lang="en-US" dirty="0" err="1" smtClean="0">
                <a:latin typeface="Arial" charset="0"/>
                <a:cs typeface="Arial" charset="0"/>
              </a:rPr>
              <a:t>khung</a:t>
            </a:r>
            <a:r>
              <a:rPr lang="en-US" dirty="0" smtClean="0">
                <a:latin typeface="Arial" charset="0"/>
                <a:cs typeface="Arial" charset="0"/>
              </a:rPr>
              <a:t> do Bộ Tài chính </a:t>
            </a:r>
            <a:r>
              <a:rPr lang="en-US" dirty="0" err="1" smtClean="0">
                <a:latin typeface="Arial" charset="0"/>
                <a:cs typeface="Arial" charset="0"/>
              </a:rPr>
              <a:t>quy</a:t>
            </a:r>
            <a:r>
              <a:rPr lang="en-US" dirty="0" smtClean="0">
                <a:latin typeface="Arial" charset="0"/>
                <a:cs typeface="Arial" charset="0"/>
              </a:rPr>
              <a:t> </a:t>
            </a:r>
            <a:r>
              <a:rPr lang="en-US" dirty="0" err="1" smtClean="0">
                <a:latin typeface="Arial" charset="0"/>
                <a:cs typeface="Arial" charset="0"/>
              </a:rPr>
              <a:t>định</a:t>
            </a:r>
            <a:r>
              <a:rPr lang="vi-VN" dirty="0" smtClean="0">
                <a:latin typeface="Arial" charset="0"/>
                <a:cs typeface="Arial" charset="0"/>
              </a:rPr>
              <a:t>. Trường hợp doanh nghiệp muốn xác định thời gian trích khấu hao khác so với khung, doanh nghiệp phải lập phương án thay đổi thời gian trích khấu hao tài sản cố định trên cơ sở giải trình rõ các nội dung sau:</a:t>
            </a:r>
          </a:p>
          <a:p>
            <a:pPr algn="just">
              <a:lnSpc>
                <a:spcPct val="160000"/>
              </a:lnSpc>
              <a:buClr>
                <a:schemeClr val="tx1"/>
              </a:buClr>
              <a:buFont typeface="Wingdings" pitchFamily="2" charset="2"/>
              <a:buChar char="ü"/>
            </a:pPr>
            <a:r>
              <a:rPr lang="vi-VN" dirty="0" smtClean="0">
                <a:latin typeface="Arial" charset="0"/>
                <a:cs typeface="Arial" charset="0"/>
              </a:rPr>
              <a:t>Tuổi thọ kỹ thuật của TSCĐ theo thiết kế;</a:t>
            </a:r>
          </a:p>
          <a:p>
            <a:pPr algn="just">
              <a:lnSpc>
                <a:spcPct val="160000"/>
              </a:lnSpc>
              <a:buClr>
                <a:schemeClr val="tx1"/>
              </a:buClr>
              <a:buFont typeface="Wingdings" pitchFamily="2" charset="2"/>
              <a:buChar char="ü"/>
            </a:pPr>
            <a:r>
              <a:rPr lang="vi-VN" dirty="0" smtClean="0">
                <a:latin typeface="Arial" charset="0"/>
                <a:cs typeface="Arial" charset="0"/>
              </a:rPr>
              <a:t>Hiện trạng TSCĐ (thời gian TSCĐ đã qua sử dụng, thế hệ tài sản, tình trạng thực tế của tài sản);</a:t>
            </a:r>
          </a:p>
          <a:p>
            <a:pPr algn="just">
              <a:lnSpc>
                <a:spcPct val="160000"/>
              </a:lnSpc>
              <a:buClr>
                <a:schemeClr val="tx1"/>
              </a:buClr>
              <a:buFont typeface="Wingdings" pitchFamily="2" charset="2"/>
              <a:buChar char="ü"/>
            </a:pPr>
            <a:r>
              <a:rPr lang="vi-VN" dirty="0" smtClean="0">
                <a:latin typeface="Arial" charset="0"/>
                <a:cs typeface="Arial" charset="0"/>
              </a:rPr>
              <a:t>Ảnh hưởng của việc tăng, giảm khấu hao TSCĐ đến kết quả sản xuất kinh doanh và nguồn vốn trả nợ các tổ chức tín dụng.</a:t>
            </a:r>
          </a:p>
          <a:p>
            <a:pPr algn="just"/>
            <a:endParaRPr lang="en-US" dirty="0" smtClean="0">
              <a:latin typeface="Arial" charset="0"/>
              <a:cs typeface="Arial" charset="0"/>
            </a:endParaRPr>
          </a:p>
        </p:txBody>
      </p:sp>
      <p:sp>
        <p:nvSpPr>
          <p:cNvPr id="128004"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128006"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7"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p:cNvSpPr>
            <a:spLocks noGrp="1" noChangeArrowheads="1"/>
          </p:cNvSpPr>
          <p:nvPr>
            <p:ph type="title"/>
          </p:nvPr>
        </p:nvSpPr>
        <p:spPr>
          <a:xfrm>
            <a:off x="2209800" y="228600"/>
            <a:ext cx="6248400" cy="457200"/>
          </a:xfrm>
        </p:spPr>
        <p:txBody>
          <a:bodyPr/>
          <a:lstStyle/>
          <a:p>
            <a:pPr>
              <a:defRPr/>
            </a:pPr>
            <a:r>
              <a:rPr lang="en-US" sz="1600" b="1" dirty="0" smtClean="0">
                <a:solidFill>
                  <a:srgbClr val="FF0000"/>
                </a:solidFill>
                <a:latin typeface="Arial" charset="0"/>
              </a:rPr>
              <a:t>KẾ TOÁN TÀI SẢN CỐ ĐỊNH HỮU HÌNH</a:t>
            </a:r>
            <a:endParaRPr lang="en-US" sz="2000" b="1" i="1" dirty="0" smtClean="0">
              <a:latin typeface="Times New Roman" pitchFamily="18" charset="0"/>
            </a:endParaRPr>
          </a:p>
        </p:txBody>
      </p:sp>
      <p:sp>
        <p:nvSpPr>
          <p:cNvPr id="46083" name="Rectangle 3"/>
          <p:cNvSpPr>
            <a:spLocks noGrp="1" noChangeArrowheads="1"/>
          </p:cNvSpPr>
          <p:nvPr>
            <p:ph type="body" idx="1"/>
          </p:nvPr>
        </p:nvSpPr>
        <p:spPr>
          <a:xfrm>
            <a:off x="228600" y="838200"/>
            <a:ext cx="8763000" cy="5791200"/>
          </a:xfrm>
        </p:spPr>
        <p:txBody>
          <a:bodyPr/>
          <a:lstStyle/>
          <a:p>
            <a:pPr algn="ctr">
              <a:defRPr/>
            </a:pPr>
            <a:endParaRPr lang="en-US" sz="2800" b="1" i="1" dirty="0" smtClean="0">
              <a:latin typeface="Arial" charset="0"/>
              <a:cs typeface="Arial" charset="0"/>
            </a:endParaRPr>
          </a:p>
          <a:p>
            <a:pPr marL="231775" indent="-231775" algn="just">
              <a:buClr>
                <a:schemeClr val="tx1"/>
              </a:buClr>
              <a:buFont typeface="Wingdings" pitchFamily="2" charset="2"/>
              <a:buChar char="ü"/>
              <a:defRPr/>
            </a:pPr>
            <a:r>
              <a:rPr lang="en-US" sz="2000" dirty="0" smtClean="0">
                <a:latin typeface="Arial" pitchFamily="34" charset="0"/>
                <a:cs typeface="Arial" pitchFamily="34" charset="0"/>
              </a:rPr>
              <a:t>C</a:t>
            </a:r>
            <a:r>
              <a:rPr lang="vi-VN" sz="2000" dirty="0" smtClean="0">
                <a:latin typeface="Arial" pitchFamily="34" charset="0"/>
                <a:cs typeface="Arial" pitchFamily="34" charset="0"/>
              </a:rPr>
              <a:t>hỉ được thay đổi thời gian trích khấu hao TSCĐ một lần đối với một tài sản. Việc kéo dài thời gian trích khấu hao của TSCĐ bảo đảm không vượt quá tuổi thọ kỹ thuật của TSCĐ và không làm thay đổi </a:t>
            </a:r>
            <a:r>
              <a:rPr lang="en-US" sz="2000" dirty="0" smtClean="0">
                <a:latin typeface="Arial" pitchFamily="34" charset="0"/>
                <a:cs typeface="Arial" pitchFamily="34" charset="0"/>
              </a:rPr>
              <a:t>KQKD </a:t>
            </a:r>
            <a:r>
              <a:rPr lang="vi-VN" sz="2000" dirty="0" smtClean="0">
                <a:latin typeface="Arial" pitchFamily="34" charset="0"/>
                <a:cs typeface="Arial" pitchFamily="34" charset="0"/>
              </a:rPr>
              <a:t>của doanh nghiệp từ lãi thành lỗ hoặc ngược lại tại năm quyết định thay đổi. </a:t>
            </a:r>
            <a:endParaRPr lang="en-US" sz="2000" dirty="0" smtClean="0">
              <a:latin typeface="Arial" pitchFamily="34" charset="0"/>
              <a:cs typeface="Arial" pitchFamily="34" charset="0"/>
            </a:endParaRPr>
          </a:p>
          <a:p>
            <a:pPr marL="231775" indent="-231775" algn="just">
              <a:buClr>
                <a:schemeClr val="tx1"/>
              </a:buClr>
              <a:buFont typeface="Wingdings" pitchFamily="2" charset="2"/>
              <a:buChar char="ü"/>
              <a:defRPr/>
            </a:pPr>
            <a:endParaRPr lang="en-US" sz="800" dirty="0" smtClean="0">
              <a:latin typeface="Arial" pitchFamily="34" charset="0"/>
              <a:cs typeface="Arial" pitchFamily="34" charset="0"/>
            </a:endParaRPr>
          </a:p>
          <a:p>
            <a:pPr marL="231775" indent="-231775" algn="just">
              <a:buClr>
                <a:schemeClr val="tx1"/>
              </a:buClr>
              <a:buFont typeface="Wingdings" pitchFamily="2" charset="2"/>
              <a:buChar char="ü"/>
              <a:defRPr/>
            </a:pPr>
            <a:r>
              <a:rPr lang="vi-VN" sz="2000" dirty="0" smtClean="0">
                <a:latin typeface="Arial" pitchFamily="34" charset="0"/>
                <a:cs typeface="Arial" pitchFamily="34" charset="0"/>
              </a:rPr>
              <a:t>Trường hợp có các yếu tố tác động (như việc nâng cấp hay tháo dỡ một hay một số bộ phận của </a:t>
            </a:r>
            <a:r>
              <a:rPr lang="en-US" sz="2000" dirty="0" smtClean="0">
                <a:latin typeface="Arial" pitchFamily="34" charset="0"/>
                <a:cs typeface="Arial" pitchFamily="34" charset="0"/>
              </a:rPr>
              <a:t>TSCĐ</a:t>
            </a:r>
            <a:r>
              <a:rPr lang="vi-VN" sz="2000" dirty="0" smtClean="0">
                <a:latin typeface="Arial" pitchFamily="34" charset="0"/>
                <a:cs typeface="Arial" pitchFamily="34" charset="0"/>
              </a:rPr>
              <a:t>) nhằm kéo dài hoặc rút ngắn thời gian sử dụng đã xác định trước đó của </a:t>
            </a:r>
            <a:r>
              <a:rPr lang="en-US" sz="2000" dirty="0" smtClean="0">
                <a:latin typeface="Arial" pitchFamily="34" charset="0"/>
                <a:cs typeface="Arial" pitchFamily="34" charset="0"/>
              </a:rPr>
              <a:t>TSCĐ</a:t>
            </a:r>
            <a:r>
              <a:rPr lang="vi-VN" sz="2000" dirty="0" smtClean="0">
                <a:latin typeface="Arial" pitchFamily="34" charset="0"/>
                <a:cs typeface="Arial" pitchFamily="34" charset="0"/>
              </a:rPr>
              <a:t>, </a:t>
            </a:r>
            <a:r>
              <a:rPr lang="en-US" sz="2000" dirty="0" err="1" smtClean="0">
                <a:latin typeface="Arial" pitchFamily="34" charset="0"/>
                <a:cs typeface="Arial" pitchFamily="34" charset="0"/>
              </a:rPr>
              <a:t>phải</a:t>
            </a:r>
            <a:r>
              <a:rPr lang="vi-VN" sz="2000" dirty="0" smtClean="0">
                <a:latin typeface="Arial" pitchFamily="34" charset="0"/>
                <a:cs typeface="Arial" pitchFamily="34" charset="0"/>
              </a:rPr>
              <a:t> xác định lại thời gian trích khấu hao tại thời điểm hoàn thành nghiệp vụ phát sinh</a:t>
            </a:r>
            <a:r>
              <a:rPr lang="en-US" sz="2000" dirty="0" smtClean="0">
                <a:latin typeface="Arial" pitchFamily="34" charset="0"/>
                <a:cs typeface="Arial" pitchFamily="34" charset="0"/>
              </a:rPr>
              <a:t> và</a:t>
            </a:r>
            <a:r>
              <a:rPr lang="vi-VN" sz="2000" dirty="0" smtClean="0">
                <a:latin typeface="Arial" pitchFamily="34" charset="0"/>
                <a:cs typeface="Arial" pitchFamily="34" charset="0"/>
              </a:rPr>
              <a:t> phải lập biên bản nêu rõ các căn cứ làm thay đổi thời gian trích khấu hao, trình cấp có thẩm quyền quyết định.</a:t>
            </a:r>
            <a:endParaRPr lang="en-US" sz="2000" dirty="0" smtClean="0">
              <a:latin typeface="Arial" pitchFamily="34" charset="0"/>
              <a:cs typeface="Arial" pitchFamily="34" charset="0"/>
            </a:endParaRPr>
          </a:p>
          <a:p>
            <a:pPr marL="231775" indent="-231775" algn="just">
              <a:buClr>
                <a:schemeClr val="tx1"/>
              </a:buClr>
              <a:buFont typeface="Wingdings" pitchFamily="2" charset="2"/>
              <a:buChar char="ü"/>
              <a:defRPr/>
            </a:pPr>
            <a:endParaRPr lang="en-US" sz="800" dirty="0" smtClean="0">
              <a:latin typeface="Arial" pitchFamily="34" charset="0"/>
              <a:cs typeface="Arial" pitchFamily="34" charset="0"/>
            </a:endParaRPr>
          </a:p>
          <a:p>
            <a:pPr marL="231775" indent="-231775" algn="just">
              <a:buClr>
                <a:schemeClr val="tx1"/>
              </a:buClr>
              <a:buFont typeface="Wingdings" pitchFamily="2" charset="2"/>
              <a:buChar char="ü"/>
              <a:defRPr/>
            </a:pPr>
            <a:r>
              <a:rPr lang="vi-VN" sz="2000" dirty="0" smtClean="0">
                <a:latin typeface="Arial" pitchFamily="34" charset="0"/>
                <a:cs typeface="Arial" pitchFamily="34" charset="0"/>
              </a:rPr>
              <a:t>Thẩm quyền phê duyệt Phương án thay đổi thời gian trích khấu hao của tài sản cố định</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là</a:t>
            </a:r>
            <a:r>
              <a:rPr lang="en-US" sz="2000" dirty="0" smtClean="0">
                <a:latin typeface="Arial" pitchFamily="34" charset="0"/>
                <a:cs typeface="Arial" pitchFamily="34" charset="0"/>
              </a:rPr>
              <a:t> </a:t>
            </a:r>
            <a:r>
              <a:rPr lang="vi-VN" sz="2000" dirty="0" smtClean="0">
                <a:latin typeface="Arial" pitchFamily="34" charset="0"/>
                <a:cs typeface="Arial" pitchFamily="34" charset="0"/>
              </a:rPr>
              <a:t>Bộ Tài chính</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hoặc</a:t>
            </a:r>
            <a:r>
              <a:rPr lang="en-US" sz="2000" dirty="0" smtClean="0">
                <a:latin typeface="Arial" pitchFamily="34" charset="0"/>
                <a:cs typeface="Arial" pitchFamily="34" charset="0"/>
              </a:rPr>
              <a:t> </a:t>
            </a:r>
            <a:r>
              <a:rPr lang="vi-VN" sz="2000" dirty="0" smtClean="0">
                <a:latin typeface="Arial" pitchFamily="34" charset="0"/>
                <a:cs typeface="Arial" pitchFamily="34" charset="0"/>
              </a:rPr>
              <a:t>Sở Tài chính</a:t>
            </a:r>
            <a:r>
              <a:rPr lang="en-US" sz="2000" dirty="0" smtClean="0">
                <a:latin typeface="Arial" pitchFamily="34" charset="0"/>
                <a:cs typeface="Arial" pitchFamily="34" charset="0"/>
              </a:rPr>
              <a:t>. </a:t>
            </a:r>
            <a:r>
              <a:rPr lang="en-US" sz="2000" smtClean="0">
                <a:latin typeface="Arial" pitchFamily="34" charset="0"/>
                <a:cs typeface="Arial" pitchFamily="34" charset="0"/>
              </a:rPr>
              <a:t>T</a:t>
            </a:r>
            <a:r>
              <a:rPr lang="vi-VN" sz="2000" smtClean="0">
                <a:latin typeface="Arial" pitchFamily="34" charset="0"/>
                <a:cs typeface="Arial" pitchFamily="34" charset="0"/>
              </a:rPr>
              <a:t>rong </a:t>
            </a:r>
            <a:r>
              <a:rPr lang="vi-VN" sz="2000" dirty="0" smtClean="0">
                <a:latin typeface="Arial" pitchFamily="34" charset="0"/>
                <a:cs typeface="Arial" pitchFamily="34" charset="0"/>
              </a:rPr>
              <a:t>thời hạn 20 ngày kể từ ngày được phê duyệt Phương án, doanh nghiệp phải thông báo với cơ quan thuế trực tiếp quản lý để theo dõi, quản lý.</a:t>
            </a:r>
          </a:p>
          <a:p>
            <a:pPr marL="231775" indent="-231775" algn="just">
              <a:buClr>
                <a:schemeClr val="tx1"/>
              </a:buClr>
              <a:buFont typeface="Wingdings" pitchFamily="2" charset="2"/>
              <a:buChar char="ü"/>
              <a:defRPr/>
            </a:pPr>
            <a:endParaRPr lang="en-US" sz="2000" b="1" dirty="0" smtClean="0">
              <a:solidFill>
                <a:srgbClr val="FFFF00"/>
              </a:solidFill>
              <a:latin typeface="Arial" pitchFamily="34" charset="0"/>
              <a:cs typeface="Arial" pitchFamily="34" charset="0"/>
            </a:endParaRPr>
          </a:p>
        </p:txBody>
      </p:sp>
      <p:sp>
        <p:nvSpPr>
          <p:cNvPr id="129028"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129030"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7" name="Rectangle 2"/>
          <p:cNvSpPr txBox="1">
            <a:spLocks noChangeArrowheads="1"/>
          </p:cNvSpPr>
          <p:nvPr/>
        </p:nvSpPr>
        <p:spPr bwMode="auto">
          <a:xfrm>
            <a:off x="0" y="692696"/>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112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194911"/>
            <a:ext cx="8534400" cy="547444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000" b="1" dirty="0" smtClean="0">
                <a:solidFill>
                  <a:srgbClr val="FF0000"/>
                </a:solidFill>
                <a:latin typeface="Arial" pitchFamily="34" charset="0"/>
                <a:cs typeface="Arial" pitchFamily="34" charset="0"/>
              </a:rPr>
              <a:t>TỔNG QUAN KẾ TOÁN TÀI SẢN SINH HỌC</a:t>
            </a:r>
          </a:p>
          <a:p>
            <a:endParaRPr lang="en-US" sz="2000" b="1" dirty="0" smtClean="0"/>
          </a:p>
          <a:p>
            <a:pPr marL="457200" indent="-457200" algn="just"/>
            <a:r>
              <a:rPr lang="en-US" dirty="0" smtClean="0">
                <a:solidFill>
                  <a:srgbClr val="FF0000"/>
                </a:solidFill>
                <a:latin typeface="Arial (Body)"/>
              </a:rPr>
              <a:t>1  </a:t>
            </a:r>
            <a:r>
              <a:rPr lang="en-US" dirty="0" err="1" smtClean="0">
                <a:solidFill>
                  <a:srgbClr val="FF0000"/>
                </a:solidFill>
                <a:latin typeface="Arial (Body)"/>
              </a:rPr>
              <a:t>Phân</a:t>
            </a:r>
            <a:r>
              <a:rPr lang="en-US" dirty="0" smtClean="0">
                <a:solidFill>
                  <a:srgbClr val="FF0000"/>
                </a:solidFill>
                <a:latin typeface="Arial (Body)"/>
              </a:rPr>
              <a:t> </a:t>
            </a:r>
            <a:r>
              <a:rPr lang="en-US" dirty="0" err="1" smtClean="0">
                <a:solidFill>
                  <a:srgbClr val="FF0000"/>
                </a:solidFill>
                <a:latin typeface="Arial (Body)"/>
              </a:rPr>
              <a:t>loại</a:t>
            </a:r>
            <a:r>
              <a:rPr lang="en-US" dirty="0" smtClean="0">
                <a:solidFill>
                  <a:srgbClr val="FF0000"/>
                </a:solidFill>
                <a:latin typeface="Arial (Body)"/>
              </a:rPr>
              <a:t> </a:t>
            </a:r>
            <a:r>
              <a:rPr lang="en-US" dirty="0" err="1" smtClean="0">
                <a:solidFill>
                  <a:srgbClr val="FF0000"/>
                </a:solidFill>
                <a:latin typeface="Arial (Body)"/>
              </a:rPr>
              <a:t>tài</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sinh</a:t>
            </a:r>
            <a:r>
              <a:rPr lang="en-US" dirty="0" smtClean="0">
                <a:solidFill>
                  <a:srgbClr val="FF0000"/>
                </a:solidFill>
                <a:latin typeface="Arial (Body)"/>
              </a:rPr>
              <a:t> </a:t>
            </a:r>
            <a:r>
              <a:rPr lang="en-US" dirty="0" err="1" smtClean="0">
                <a:solidFill>
                  <a:srgbClr val="FF0000"/>
                </a:solidFill>
                <a:latin typeface="Arial (Body)"/>
              </a:rPr>
              <a:t>học</a:t>
            </a:r>
            <a:r>
              <a:rPr lang="en-US" dirty="0" smtClean="0">
                <a:solidFill>
                  <a:srgbClr val="FF0000"/>
                </a:solidFill>
                <a:latin typeface="Arial (Body)"/>
              </a:rPr>
              <a:t>: </a:t>
            </a:r>
            <a:r>
              <a:rPr lang="en-US" dirty="0" err="1" smtClean="0">
                <a:solidFill>
                  <a:srgbClr val="FF0000"/>
                </a:solidFill>
                <a:latin typeface="Arial (Body)"/>
              </a:rPr>
              <a:t>Gồm</a:t>
            </a:r>
            <a:r>
              <a:rPr lang="en-US" dirty="0" smtClean="0">
                <a:solidFill>
                  <a:srgbClr val="FF0000"/>
                </a:solidFill>
                <a:latin typeface="Arial (Body)"/>
              </a:rPr>
              <a:t> </a:t>
            </a:r>
            <a:r>
              <a:rPr lang="en-US" dirty="0" err="1" smtClean="0">
                <a:solidFill>
                  <a:srgbClr val="FF0000"/>
                </a:solidFill>
                <a:latin typeface="Arial (Body)"/>
              </a:rPr>
              <a:t>tài</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sinh</a:t>
            </a:r>
            <a:r>
              <a:rPr lang="en-US" dirty="0" smtClean="0">
                <a:solidFill>
                  <a:srgbClr val="FF0000"/>
                </a:solidFill>
                <a:latin typeface="Arial (Body)"/>
              </a:rPr>
              <a:t> </a:t>
            </a:r>
            <a:r>
              <a:rPr lang="en-US" dirty="0" err="1" smtClean="0">
                <a:solidFill>
                  <a:srgbClr val="FF0000"/>
                </a:solidFill>
                <a:latin typeface="Arial (Body)"/>
              </a:rPr>
              <a:t>học</a:t>
            </a:r>
            <a:r>
              <a:rPr lang="en-US" dirty="0" smtClean="0">
                <a:solidFill>
                  <a:srgbClr val="FF0000"/>
                </a:solidFill>
                <a:latin typeface="Arial (Body)"/>
              </a:rPr>
              <a:t> </a:t>
            </a:r>
            <a:r>
              <a:rPr lang="en-US" dirty="0" err="1" smtClean="0">
                <a:solidFill>
                  <a:srgbClr val="FF0000"/>
                </a:solidFill>
                <a:latin typeface="Arial (Body)"/>
              </a:rPr>
              <a:t>cho</a:t>
            </a:r>
            <a:r>
              <a:rPr lang="en-US" dirty="0" smtClean="0">
                <a:solidFill>
                  <a:srgbClr val="FF0000"/>
                </a:solidFill>
                <a:latin typeface="Arial (Body)"/>
              </a:rPr>
              <a:t> </a:t>
            </a:r>
            <a:r>
              <a:rPr lang="en-US" dirty="0" err="1" smtClean="0">
                <a:solidFill>
                  <a:srgbClr val="FF0000"/>
                </a:solidFill>
                <a:latin typeface="Arial (Body)"/>
              </a:rPr>
              <a:t>hoạt</a:t>
            </a:r>
            <a:r>
              <a:rPr lang="en-US" dirty="0" smtClean="0">
                <a:solidFill>
                  <a:srgbClr val="FF0000"/>
                </a:solidFill>
                <a:latin typeface="Arial (Body)"/>
              </a:rPr>
              <a:t> </a:t>
            </a:r>
            <a:r>
              <a:rPr lang="en-US" dirty="0" err="1" smtClean="0">
                <a:solidFill>
                  <a:srgbClr val="FF0000"/>
                </a:solidFill>
                <a:latin typeface="Arial (Body)"/>
              </a:rPr>
              <a:t>động</a:t>
            </a:r>
            <a:r>
              <a:rPr lang="en-US" dirty="0" smtClean="0">
                <a:solidFill>
                  <a:srgbClr val="FF0000"/>
                </a:solidFill>
                <a:latin typeface="Arial (Body)"/>
              </a:rPr>
              <a:t> </a:t>
            </a:r>
            <a:r>
              <a:rPr lang="en-US" dirty="0" err="1" smtClean="0">
                <a:solidFill>
                  <a:srgbClr val="FF0000"/>
                </a:solidFill>
                <a:latin typeface="Arial (Body)"/>
              </a:rPr>
              <a:t>nông</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và </a:t>
            </a:r>
            <a:r>
              <a:rPr lang="en-US" dirty="0" err="1" smtClean="0">
                <a:solidFill>
                  <a:srgbClr val="FF0000"/>
                </a:solidFill>
                <a:latin typeface="Arial (Body)"/>
              </a:rPr>
              <a:t>tài</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sinh</a:t>
            </a:r>
            <a:r>
              <a:rPr lang="en-US" dirty="0" smtClean="0">
                <a:solidFill>
                  <a:srgbClr val="FF0000"/>
                </a:solidFill>
                <a:latin typeface="Arial (Body)"/>
              </a:rPr>
              <a:t> </a:t>
            </a:r>
            <a:r>
              <a:rPr lang="en-US" dirty="0" err="1" smtClean="0">
                <a:solidFill>
                  <a:srgbClr val="FF0000"/>
                </a:solidFill>
                <a:latin typeface="Arial (Body)"/>
              </a:rPr>
              <a:t>học</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sử</a:t>
            </a:r>
            <a:r>
              <a:rPr lang="en-US" dirty="0" smtClean="0">
                <a:solidFill>
                  <a:srgbClr val="FF0000"/>
                </a:solidFill>
                <a:latin typeface="Arial (Body)"/>
              </a:rPr>
              <a:t> </a:t>
            </a:r>
            <a:r>
              <a:rPr lang="en-US" dirty="0" err="1" smtClean="0">
                <a:solidFill>
                  <a:srgbClr val="FF0000"/>
                </a:solidFill>
                <a:latin typeface="Arial (Body)"/>
              </a:rPr>
              <a:t>dụng</a:t>
            </a:r>
            <a:r>
              <a:rPr lang="en-US" dirty="0" smtClean="0">
                <a:solidFill>
                  <a:srgbClr val="FF0000"/>
                </a:solidFill>
                <a:latin typeface="Arial (Body)"/>
              </a:rPr>
              <a:t> </a:t>
            </a:r>
            <a:r>
              <a:rPr lang="en-US" dirty="0" err="1" smtClean="0">
                <a:solidFill>
                  <a:srgbClr val="FF0000"/>
                </a:solidFill>
                <a:latin typeface="Arial (Body)"/>
              </a:rPr>
              <a:t>cho</a:t>
            </a:r>
            <a:r>
              <a:rPr lang="en-US" dirty="0" smtClean="0">
                <a:solidFill>
                  <a:srgbClr val="FF0000"/>
                </a:solidFill>
                <a:latin typeface="Arial (Body)"/>
              </a:rPr>
              <a:t> </a:t>
            </a:r>
            <a:r>
              <a:rPr lang="en-US" dirty="0" err="1" smtClean="0">
                <a:solidFill>
                  <a:srgbClr val="FF0000"/>
                </a:solidFill>
                <a:latin typeface="Arial (Body)"/>
              </a:rPr>
              <a:t>hoạt</a:t>
            </a:r>
            <a:r>
              <a:rPr lang="en-US" dirty="0" smtClean="0">
                <a:solidFill>
                  <a:srgbClr val="FF0000"/>
                </a:solidFill>
                <a:latin typeface="Arial (Body)"/>
              </a:rPr>
              <a:t> </a:t>
            </a:r>
            <a:r>
              <a:rPr lang="en-US" dirty="0" err="1" smtClean="0">
                <a:solidFill>
                  <a:srgbClr val="FF0000"/>
                </a:solidFill>
                <a:latin typeface="Arial (Body)"/>
              </a:rPr>
              <a:t>động</a:t>
            </a:r>
            <a:r>
              <a:rPr lang="en-US" dirty="0" smtClean="0">
                <a:solidFill>
                  <a:srgbClr val="FF0000"/>
                </a:solidFill>
                <a:latin typeface="Arial (Body)"/>
              </a:rPr>
              <a:t> </a:t>
            </a:r>
            <a:r>
              <a:rPr lang="en-US" dirty="0" err="1" smtClean="0">
                <a:solidFill>
                  <a:srgbClr val="FF0000"/>
                </a:solidFill>
                <a:latin typeface="Arial (Body)"/>
              </a:rPr>
              <a:t>nông</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gồm</a:t>
            </a:r>
            <a:r>
              <a:rPr lang="en-US" dirty="0" smtClean="0">
                <a:solidFill>
                  <a:srgbClr val="FF0000"/>
                </a:solidFill>
                <a:latin typeface="Arial (Body)"/>
              </a:rPr>
              <a:t>: </a:t>
            </a:r>
          </a:p>
          <a:p>
            <a:endParaRPr lang="en-US" dirty="0" smtClean="0">
              <a:solidFill>
                <a:srgbClr val="FF0000"/>
              </a:solidFill>
              <a:latin typeface="Arial (Body)"/>
            </a:endParaRPr>
          </a:p>
          <a:p>
            <a:pPr marL="173038" indent="-173038" algn="just"/>
            <a:r>
              <a:rPr lang="en-US" dirty="0" smtClean="0">
                <a:solidFill>
                  <a:srgbClr val="FF0000"/>
                </a:solidFill>
                <a:latin typeface="Arial (Body)"/>
              </a:rPr>
              <a:t>a. </a:t>
            </a: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trồng</a:t>
            </a:r>
            <a:r>
              <a:rPr lang="en-US" dirty="0" smtClean="0">
                <a:solidFill>
                  <a:srgbClr val="FF0000"/>
                </a:solidFill>
                <a:latin typeface="Arial (Body)"/>
              </a:rPr>
              <a:t>, </a:t>
            </a:r>
            <a:r>
              <a:rPr lang="en-US" dirty="0" err="1" smtClean="0">
                <a:solidFill>
                  <a:srgbClr val="FF0000"/>
                </a:solidFill>
                <a:latin typeface="Arial (Body)"/>
              </a:rPr>
              <a:t>vật</a:t>
            </a:r>
            <a:r>
              <a:rPr lang="en-US" dirty="0" smtClean="0">
                <a:solidFill>
                  <a:srgbClr val="FF0000"/>
                </a:solidFill>
                <a:latin typeface="Arial (Body)"/>
              </a:rPr>
              <a:t> </a:t>
            </a:r>
            <a:r>
              <a:rPr lang="en-US" dirty="0" err="1" smtClean="0">
                <a:solidFill>
                  <a:srgbClr val="FF0000"/>
                </a:solidFill>
                <a:latin typeface="Arial (Body)"/>
              </a:rPr>
              <a:t>nuôi</a:t>
            </a:r>
            <a:r>
              <a:rPr lang="en-US" dirty="0" smtClean="0">
                <a:solidFill>
                  <a:srgbClr val="FF0000"/>
                </a:solidFill>
                <a:latin typeface="Arial (Body)"/>
              </a:rPr>
              <a:t>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phân</a:t>
            </a:r>
            <a:r>
              <a:rPr lang="en-US" dirty="0" smtClean="0">
                <a:solidFill>
                  <a:srgbClr val="FF0000"/>
                </a:solidFill>
                <a:latin typeface="Arial (Body)"/>
              </a:rPr>
              <a:t> </a:t>
            </a:r>
            <a:r>
              <a:rPr lang="en-US" dirty="0" err="1" smtClean="0">
                <a:solidFill>
                  <a:srgbClr val="FF0000"/>
                </a:solidFill>
                <a:latin typeface="Arial (Body)"/>
              </a:rPr>
              <a:t>loại</a:t>
            </a:r>
            <a:r>
              <a:rPr lang="en-US" dirty="0" smtClean="0">
                <a:solidFill>
                  <a:srgbClr val="FF0000"/>
                </a:solidFill>
                <a:latin typeface="Arial (Body)"/>
              </a:rPr>
              <a:t> </a:t>
            </a:r>
            <a:r>
              <a:rPr lang="en-US" dirty="0" err="1" smtClean="0">
                <a:solidFill>
                  <a:srgbClr val="FF0000"/>
                </a:solidFill>
                <a:latin typeface="Arial (Body)"/>
              </a:rPr>
              <a:t>là</a:t>
            </a:r>
            <a:r>
              <a:rPr lang="en-US" dirty="0" smtClean="0">
                <a:solidFill>
                  <a:srgbClr val="FF0000"/>
                </a:solidFill>
                <a:latin typeface="Arial (Body)"/>
              </a:rPr>
              <a:t> TSCĐ</a:t>
            </a:r>
          </a:p>
          <a:p>
            <a:pPr marL="173038" indent="-173038" algn="just">
              <a:buFont typeface="Wingdings" pitchFamily="2" charset="2"/>
              <a:buChar char="ü"/>
            </a:pP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lâu</a:t>
            </a:r>
            <a:r>
              <a:rPr lang="en-US" dirty="0" smtClean="0">
                <a:solidFill>
                  <a:srgbClr val="FF0000"/>
                </a:solidFill>
                <a:latin typeface="Arial (Body)"/>
              </a:rPr>
              <a:t> </a:t>
            </a:r>
            <a:r>
              <a:rPr lang="en-US" dirty="0" err="1" smtClean="0">
                <a:solidFill>
                  <a:srgbClr val="FF0000"/>
                </a:solidFill>
                <a:latin typeface="Arial (Body)"/>
              </a:rPr>
              <a:t>năm</a:t>
            </a:r>
            <a:r>
              <a:rPr lang="en-US" dirty="0" smtClean="0">
                <a:solidFill>
                  <a:srgbClr val="FF0000"/>
                </a:solidFill>
                <a:latin typeface="Arial (Body)"/>
              </a:rPr>
              <a:t> </a:t>
            </a:r>
            <a:r>
              <a:rPr lang="en-US" dirty="0" err="1" smtClean="0">
                <a:solidFill>
                  <a:srgbClr val="FF0000"/>
                </a:solidFill>
                <a:latin typeface="Arial (Body)"/>
              </a:rPr>
              <a:t>cho</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phẩm</a:t>
            </a:r>
            <a:r>
              <a:rPr lang="en-US" dirty="0" smtClean="0">
                <a:solidFill>
                  <a:srgbClr val="FF0000"/>
                </a:solidFill>
                <a:latin typeface="Arial (Body)"/>
              </a:rPr>
              <a:t> </a:t>
            </a:r>
            <a:r>
              <a:rPr lang="en-US" dirty="0" err="1" smtClean="0">
                <a:solidFill>
                  <a:srgbClr val="FF0000"/>
                </a:solidFill>
                <a:latin typeface="Arial (Body)"/>
              </a:rPr>
              <a:t>định</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dùng</a:t>
            </a:r>
            <a:r>
              <a:rPr lang="en-US" dirty="0" smtClean="0">
                <a:solidFill>
                  <a:srgbClr val="FF0000"/>
                </a:solidFill>
                <a:latin typeface="Arial (Body)"/>
              </a:rPr>
              <a:t> </a:t>
            </a:r>
            <a:r>
              <a:rPr lang="en-US" dirty="0" err="1" smtClean="0">
                <a:solidFill>
                  <a:srgbClr val="FF0000"/>
                </a:solidFill>
                <a:latin typeface="Arial (Body)"/>
              </a:rPr>
              <a:t>để</a:t>
            </a:r>
            <a:r>
              <a:rPr lang="en-US" dirty="0" smtClean="0">
                <a:solidFill>
                  <a:srgbClr val="FF0000"/>
                </a:solidFill>
                <a:latin typeface="Arial (Body)"/>
              </a:rPr>
              <a:t> </a:t>
            </a:r>
            <a:r>
              <a:rPr lang="en-US" dirty="0" err="1" smtClean="0">
                <a:solidFill>
                  <a:srgbClr val="FF0000"/>
                </a:solidFill>
                <a:latin typeface="Arial (Body)"/>
              </a:rPr>
              <a:t>lấy</a:t>
            </a:r>
            <a:r>
              <a:rPr lang="en-US" dirty="0" smtClean="0">
                <a:solidFill>
                  <a:srgbClr val="FF0000"/>
                </a:solidFill>
                <a:latin typeface="Arial (Body)"/>
              </a:rPr>
              <a:t> </a:t>
            </a:r>
            <a:r>
              <a:rPr lang="en-US" dirty="0" err="1" smtClean="0">
                <a:solidFill>
                  <a:srgbClr val="FF0000"/>
                </a:solidFill>
                <a:latin typeface="Arial (Body)"/>
              </a:rPr>
              <a:t>gỗ</a:t>
            </a:r>
            <a:r>
              <a:rPr lang="en-US" dirty="0" smtClean="0">
                <a:solidFill>
                  <a:srgbClr val="FF0000"/>
                </a:solidFill>
                <a:latin typeface="Arial (Body)"/>
              </a:rPr>
              <a:t>): </a:t>
            </a:r>
            <a:r>
              <a:rPr lang="en-US" dirty="0" err="1" smtClean="0">
                <a:solidFill>
                  <a:srgbClr val="FF0000"/>
                </a:solidFill>
                <a:latin typeface="Arial (Body)"/>
              </a:rPr>
              <a:t>Là</a:t>
            </a:r>
            <a:r>
              <a:rPr lang="en-US" dirty="0" smtClean="0">
                <a:solidFill>
                  <a:srgbClr val="FF0000"/>
                </a:solidFill>
                <a:latin typeface="Arial (Body)"/>
              </a:rPr>
              <a:t>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trồng</a:t>
            </a:r>
            <a:r>
              <a:rPr lang="en-US" dirty="0" smtClean="0">
                <a:solidFill>
                  <a:srgbClr val="FF0000"/>
                </a:solidFill>
                <a:latin typeface="Arial (Body)"/>
              </a:rPr>
              <a:t> </a:t>
            </a:r>
            <a:r>
              <a:rPr lang="en-US" dirty="0" err="1" smtClean="0">
                <a:solidFill>
                  <a:srgbClr val="FF0000"/>
                </a:solidFill>
                <a:latin typeface="Arial (Body)"/>
              </a:rPr>
              <a:t>cung</a:t>
            </a:r>
            <a:r>
              <a:rPr lang="en-US" dirty="0" smtClean="0">
                <a:solidFill>
                  <a:srgbClr val="FF0000"/>
                </a:solidFill>
                <a:latin typeface="Arial (Body)"/>
              </a:rPr>
              <a:t> </a:t>
            </a:r>
            <a:r>
              <a:rPr lang="en-US" dirty="0" err="1" smtClean="0">
                <a:solidFill>
                  <a:srgbClr val="FF0000"/>
                </a:solidFill>
                <a:latin typeface="Arial (Body)"/>
              </a:rPr>
              <a:t>cấp</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phẩm</a:t>
            </a:r>
            <a:r>
              <a:rPr lang="en-US" dirty="0" smtClean="0">
                <a:solidFill>
                  <a:srgbClr val="FF0000"/>
                </a:solidFill>
                <a:latin typeface="Arial (Body)"/>
              </a:rPr>
              <a:t> </a:t>
            </a:r>
            <a:r>
              <a:rPr lang="en-US" dirty="0" err="1" smtClean="0">
                <a:solidFill>
                  <a:srgbClr val="FF0000"/>
                </a:solidFill>
                <a:latin typeface="Arial (Body)"/>
              </a:rPr>
              <a:t>nhiều</a:t>
            </a:r>
            <a:r>
              <a:rPr lang="en-US" dirty="0" smtClean="0">
                <a:solidFill>
                  <a:srgbClr val="FF0000"/>
                </a:solidFill>
                <a:latin typeface="Arial (Body)"/>
              </a:rPr>
              <a:t> </a:t>
            </a:r>
            <a:r>
              <a:rPr lang="en-US" dirty="0" err="1" smtClean="0">
                <a:solidFill>
                  <a:srgbClr val="FF0000"/>
                </a:solidFill>
                <a:latin typeface="Arial (Body)"/>
              </a:rPr>
              <a:t>hơn</a:t>
            </a:r>
            <a:r>
              <a:rPr lang="en-US" dirty="0" smtClean="0">
                <a:solidFill>
                  <a:srgbClr val="FF0000"/>
                </a:solidFill>
                <a:latin typeface="Arial (Body)"/>
              </a:rPr>
              <a: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kế toán và </a:t>
            </a:r>
            <a:r>
              <a:rPr lang="en-US" dirty="0" err="1" smtClean="0">
                <a:solidFill>
                  <a:srgbClr val="FF0000"/>
                </a:solidFill>
                <a:latin typeface="Arial (Body)"/>
              </a:rPr>
              <a:t>ít</a:t>
            </a:r>
            <a:r>
              <a:rPr lang="en-US" dirty="0" smtClean="0">
                <a:solidFill>
                  <a:srgbClr val="FF0000"/>
                </a:solidFill>
                <a:latin typeface="Arial (Body)"/>
              </a:rPr>
              <a:t> </a:t>
            </a:r>
            <a:r>
              <a:rPr lang="en-US" dirty="0" err="1" smtClean="0">
                <a:solidFill>
                  <a:srgbClr val="FF0000"/>
                </a:solidFill>
                <a:latin typeface="Arial (Body)"/>
              </a:rPr>
              <a:t>có</a:t>
            </a:r>
            <a:r>
              <a:rPr lang="en-US" dirty="0" smtClean="0">
                <a:solidFill>
                  <a:srgbClr val="FF0000"/>
                </a:solidFill>
                <a:latin typeface="Arial (Body)"/>
              </a:rPr>
              <a:t> </a:t>
            </a:r>
            <a:r>
              <a:rPr lang="en-US" dirty="0" err="1" smtClean="0">
                <a:solidFill>
                  <a:srgbClr val="FF0000"/>
                </a:solidFill>
                <a:latin typeface="Arial (Body)"/>
              </a:rPr>
              <a:t>khả</a:t>
            </a:r>
            <a:r>
              <a:rPr lang="en-US" dirty="0" smtClean="0">
                <a:solidFill>
                  <a:srgbClr val="FF0000"/>
                </a:solidFill>
                <a:latin typeface="Arial (Body)"/>
              </a:rPr>
              <a:t> </a:t>
            </a:r>
            <a:r>
              <a:rPr lang="en-US" dirty="0" err="1" smtClean="0">
                <a:solidFill>
                  <a:srgbClr val="FF0000"/>
                </a:solidFill>
                <a:latin typeface="Arial (Body)"/>
              </a:rPr>
              <a:t>năng</a:t>
            </a:r>
            <a:r>
              <a:rPr lang="en-US" dirty="0" smtClean="0">
                <a:solidFill>
                  <a:srgbClr val="FF0000"/>
                </a:solidFill>
                <a:latin typeface="Arial (Body)"/>
              </a:rPr>
              <a:t>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bán</a:t>
            </a:r>
            <a:r>
              <a:rPr lang="en-US" dirty="0" smtClean="0">
                <a:solidFill>
                  <a:srgbClr val="FF0000"/>
                </a:solidFill>
                <a:latin typeface="Arial (Body)"/>
              </a:rPr>
              <a:t> </a:t>
            </a:r>
            <a:r>
              <a:rPr lang="en-US" dirty="0" err="1" smtClean="0">
                <a:solidFill>
                  <a:srgbClr val="FF0000"/>
                </a:solidFill>
                <a:latin typeface="Arial (Body)"/>
              </a:rPr>
              <a:t>dưới</a:t>
            </a:r>
            <a:r>
              <a:rPr lang="en-US" dirty="0" smtClean="0">
                <a:solidFill>
                  <a:srgbClr val="FF0000"/>
                </a:solidFill>
                <a:latin typeface="Arial (Body)"/>
              </a:rPr>
              <a:t> </a:t>
            </a:r>
            <a:r>
              <a:rPr lang="en-US" dirty="0" err="1" smtClean="0">
                <a:solidFill>
                  <a:srgbClr val="FF0000"/>
                </a:solidFill>
                <a:latin typeface="Arial (Body)"/>
              </a:rPr>
              <a:t>dạng</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phẩm</a:t>
            </a:r>
            <a:r>
              <a:rPr lang="en-US" dirty="0" smtClean="0">
                <a:solidFill>
                  <a:srgbClr val="FF0000"/>
                </a:solidFill>
                <a:latin typeface="Arial (Body)"/>
              </a:rPr>
              <a:t> </a:t>
            </a:r>
            <a:r>
              <a:rPr lang="en-US" dirty="0" err="1" smtClean="0">
                <a:solidFill>
                  <a:srgbClr val="FF0000"/>
                </a:solidFill>
                <a:latin typeface="Arial (Body)"/>
              </a:rPr>
              <a:t>nông</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trừ</a:t>
            </a:r>
            <a:r>
              <a:rPr lang="en-US" dirty="0" smtClean="0">
                <a:solidFill>
                  <a:srgbClr val="FF0000"/>
                </a:solidFill>
                <a:latin typeface="Arial (Body)"/>
              </a:rPr>
              <a:t> </a:t>
            </a:r>
            <a:r>
              <a:rPr lang="en-US" dirty="0" err="1" smtClean="0">
                <a:solidFill>
                  <a:srgbClr val="FF0000"/>
                </a:solidFill>
                <a:latin typeface="Arial (Body)"/>
              </a:rPr>
              <a:t>trường</a:t>
            </a:r>
            <a:r>
              <a:rPr lang="en-US" dirty="0" smtClean="0">
                <a:solidFill>
                  <a:srgbClr val="FF0000"/>
                </a:solidFill>
                <a:latin typeface="Arial (Body)"/>
              </a:rPr>
              <a:t> </a:t>
            </a:r>
            <a:r>
              <a:rPr lang="en-US" dirty="0" err="1" smtClean="0">
                <a:solidFill>
                  <a:srgbClr val="FF0000"/>
                </a:solidFill>
                <a:latin typeface="Arial (Body)"/>
              </a:rPr>
              <a:t>hợp</a:t>
            </a:r>
            <a:r>
              <a:rPr lang="en-US" dirty="0" smtClean="0">
                <a:solidFill>
                  <a:srgbClr val="FF0000"/>
                </a:solidFill>
                <a:latin typeface="Arial (Body)"/>
              </a:rPr>
              <a:t> thanh </a:t>
            </a:r>
            <a:r>
              <a:rPr lang="en-US" dirty="0" err="1" smtClean="0">
                <a:solidFill>
                  <a:srgbClr val="FF0000"/>
                </a:solidFill>
                <a:latin typeface="Arial (Body)"/>
              </a:rPr>
              <a:t>lí</a:t>
            </a:r>
            <a:r>
              <a:rPr lang="en-US" dirty="0" smtClean="0">
                <a:solidFill>
                  <a:srgbClr val="FF0000"/>
                </a:solidFill>
                <a:latin typeface="Arial (Body)"/>
              </a:rPr>
              <a:t> </a:t>
            </a:r>
            <a:r>
              <a:rPr lang="en-US" dirty="0" err="1" smtClean="0">
                <a:solidFill>
                  <a:srgbClr val="FF0000"/>
                </a:solidFill>
                <a:latin typeface="Arial (Body)"/>
              </a:rPr>
              <a:t>đột</a:t>
            </a:r>
            <a:r>
              <a:rPr lang="en-US" dirty="0" smtClean="0">
                <a:solidFill>
                  <a:srgbClr val="FF0000"/>
                </a:solidFill>
                <a:latin typeface="Arial (Body)"/>
              </a:rPr>
              <a:t> </a:t>
            </a:r>
            <a:r>
              <a:rPr lang="en-US" dirty="0" err="1" smtClean="0">
                <a:solidFill>
                  <a:srgbClr val="FF0000"/>
                </a:solidFill>
                <a:latin typeface="Arial (Body)"/>
              </a:rPr>
              <a:t>ngột</a:t>
            </a:r>
            <a:r>
              <a:rPr lang="en-US" dirty="0" smtClean="0">
                <a:solidFill>
                  <a:srgbClr val="FF0000"/>
                </a:solidFill>
                <a:latin typeface="Arial (Body)"/>
              </a:rPr>
              <a:t>;</a:t>
            </a:r>
          </a:p>
          <a:p>
            <a:pPr marL="173038" indent="-173038" algn="just"/>
            <a:endParaRPr lang="en-US" sz="800" dirty="0" smtClean="0">
              <a:solidFill>
                <a:srgbClr val="FF0000"/>
              </a:solidFill>
              <a:latin typeface="Arial (Body)"/>
            </a:endParaRPr>
          </a:p>
          <a:p>
            <a:pPr marL="173038" indent="-173038" algn="just">
              <a:buFont typeface="Wingdings" pitchFamily="2" charset="2"/>
              <a:buChar char="ü"/>
            </a:pPr>
            <a:r>
              <a:rPr lang="en-US" dirty="0" err="1" smtClean="0">
                <a:solidFill>
                  <a:srgbClr val="FF0000"/>
                </a:solidFill>
                <a:latin typeface="Arial (Body)"/>
              </a:rPr>
              <a:t>Vật</a:t>
            </a:r>
            <a:r>
              <a:rPr lang="en-US" dirty="0" smtClean="0">
                <a:solidFill>
                  <a:srgbClr val="FF0000"/>
                </a:solidFill>
                <a:latin typeface="Arial (Body)"/>
              </a:rPr>
              <a:t> </a:t>
            </a:r>
            <a:r>
              <a:rPr lang="en-US" dirty="0" err="1" smtClean="0">
                <a:solidFill>
                  <a:srgbClr val="FF0000"/>
                </a:solidFill>
                <a:latin typeface="Arial (Body)"/>
              </a:rPr>
              <a:t>nuôi</a:t>
            </a:r>
            <a:r>
              <a:rPr lang="en-US" dirty="0" smtClean="0">
                <a:solidFill>
                  <a:srgbClr val="FF0000"/>
                </a:solidFill>
                <a:latin typeface="Arial (Body)"/>
              </a:rPr>
              <a:t> </a:t>
            </a:r>
            <a:r>
              <a:rPr lang="en-US" dirty="0" err="1" smtClean="0">
                <a:solidFill>
                  <a:srgbClr val="FF0000"/>
                </a:solidFill>
                <a:latin typeface="Arial (Body)"/>
              </a:rPr>
              <a:t>làm</a:t>
            </a:r>
            <a:r>
              <a:rPr lang="en-US" dirty="0" smtClean="0">
                <a:solidFill>
                  <a:srgbClr val="FF0000"/>
                </a:solidFill>
                <a:latin typeface="Arial (Body)"/>
              </a:rPr>
              <a:t> </a:t>
            </a:r>
            <a:r>
              <a:rPr lang="en-US" dirty="0" err="1" smtClean="0">
                <a:solidFill>
                  <a:srgbClr val="FF0000"/>
                </a:solidFill>
                <a:latin typeface="Arial (Body)"/>
              </a:rPr>
              <a:t>việc</a:t>
            </a:r>
            <a:r>
              <a:rPr lang="en-US" dirty="0" smtClean="0">
                <a:solidFill>
                  <a:srgbClr val="FF0000"/>
                </a:solidFill>
                <a:latin typeface="Arial (Body)"/>
              </a:rPr>
              <a:t> </a:t>
            </a:r>
            <a:r>
              <a:rPr lang="en-US" dirty="0" err="1" smtClean="0">
                <a:solidFill>
                  <a:srgbClr val="FF0000"/>
                </a:solidFill>
                <a:latin typeface="Arial (Body)"/>
              </a:rPr>
              <a:t>trong</a:t>
            </a:r>
            <a:r>
              <a:rPr lang="en-US" dirty="0" smtClean="0">
                <a:solidFill>
                  <a:srgbClr val="FF0000"/>
                </a:solidFill>
                <a:latin typeface="Arial (Body)"/>
              </a:rPr>
              <a:t> </a:t>
            </a:r>
            <a:r>
              <a:rPr lang="en-US" dirty="0" err="1" smtClean="0">
                <a:solidFill>
                  <a:srgbClr val="FF0000"/>
                </a:solidFill>
                <a:latin typeface="Arial (Body)"/>
              </a:rPr>
              <a:t>vườn</a:t>
            </a:r>
            <a:r>
              <a:rPr lang="en-US" dirty="0" smtClean="0">
                <a:solidFill>
                  <a:srgbClr val="FF0000"/>
                </a:solidFill>
                <a:latin typeface="Arial (Body)"/>
              </a:rPr>
              <a:t> </a:t>
            </a:r>
            <a:r>
              <a:rPr lang="en-US" dirty="0" err="1" smtClean="0">
                <a:solidFill>
                  <a:srgbClr val="FF0000"/>
                </a:solidFill>
                <a:latin typeface="Arial (Body)"/>
              </a:rPr>
              <a:t>thú</a:t>
            </a:r>
            <a:r>
              <a:rPr lang="en-US" dirty="0" smtClean="0">
                <a:solidFill>
                  <a:srgbClr val="FF0000"/>
                </a:solidFill>
                <a:latin typeface="Arial (Body)"/>
              </a:rPr>
              <a:t>, </a:t>
            </a:r>
            <a:r>
              <a:rPr lang="en-US" dirty="0" err="1" smtClean="0">
                <a:solidFill>
                  <a:srgbClr val="FF0000"/>
                </a:solidFill>
                <a:latin typeface="Arial (Body)"/>
              </a:rPr>
              <a:t>phục</a:t>
            </a:r>
            <a:r>
              <a:rPr lang="en-US" dirty="0" smtClean="0">
                <a:solidFill>
                  <a:srgbClr val="FF0000"/>
                </a:solidFill>
                <a:latin typeface="Arial (Body)"/>
              </a:rPr>
              <a:t> </a:t>
            </a:r>
            <a:r>
              <a:rPr lang="en-US" dirty="0" err="1" smtClean="0">
                <a:solidFill>
                  <a:srgbClr val="FF0000"/>
                </a:solidFill>
                <a:latin typeface="Arial (Body)"/>
              </a:rPr>
              <a:t>hoạt</a:t>
            </a:r>
            <a:r>
              <a:rPr lang="en-US" dirty="0" smtClean="0">
                <a:solidFill>
                  <a:srgbClr val="FF0000"/>
                </a:solidFill>
                <a:latin typeface="Arial (Body)"/>
              </a:rPr>
              <a:t> </a:t>
            </a:r>
            <a:r>
              <a:rPr lang="en-US" dirty="0" err="1" smtClean="0">
                <a:solidFill>
                  <a:srgbClr val="FF0000"/>
                </a:solidFill>
                <a:latin typeface="Arial (Body)"/>
              </a:rPr>
              <a:t>động</a:t>
            </a:r>
            <a:r>
              <a:rPr lang="en-US" dirty="0" smtClean="0">
                <a:solidFill>
                  <a:srgbClr val="FF0000"/>
                </a:solidFill>
                <a:latin typeface="Arial (Body)"/>
              </a:rPr>
              <a:t> du </a:t>
            </a:r>
            <a:r>
              <a:rPr lang="en-US" dirty="0" err="1" smtClean="0">
                <a:solidFill>
                  <a:srgbClr val="FF0000"/>
                </a:solidFill>
                <a:latin typeface="Arial (Body)"/>
              </a:rPr>
              <a:t>lịch</a:t>
            </a:r>
            <a:r>
              <a:rPr lang="en-US" dirty="0" smtClean="0">
                <a:solidFill>
                  <a:srgbClr val="FF0000"/>
                </a:solidFill>
                <a:latin typeface="Arial (Body)"/>
              </a:rPr>
              <a:t>, </a:t>
            </a:r>
            <a:r>
              <a:rPr lang="en-US" dirty="0" err="1" smtClean="0">
                <a:solidFill>
                  <a:srgbClr val="FF0000"/>
                </a:solidFill>
                <a:latin typeface="Arial (Body)"/>
              </a:rPr>
              <a:t>tham</a:t>
            </a:r>
            <a:r>
              <a:rPr lang="en-US" dirty="0" smtClean="0">
                <a:solidFill>
                  <a:srgbClr val="FF0000"/>
                </a:solidFill>
                <a:latin typeface="Arial (Body)"/>
              </a:rPr>
              <a:t> </a:t>
            </a:r>
            <a:r>
              <a:rPr lang="en-US" dirty="0" err="1" smtClean="0">
                <a:solidFill>
                  <a:srgbClr val="FF0000"/>
                </a:solidFill>
                <a:latin typeface="Arial (Body)"/>
              </a:rPr>
              <a:t>quan</a:t>
            </a:r>
            <a:r>
              <a:rPr lang="en-US" dirty="0" smtClean="0">
                <a:solidFill>
                  <a:srgbClr val="FF0000"/>
                </a:solidFill>
                <a:latin typeface="Arial (Body)"/>
              </a:rPr>
              <a:t>…</a:t>
            </a:r>
          </a:p>
          <a:p>
            <a:pPr marL="173038" indent="-173038" algn="just"/>
            <a:endParaRPr lang="en-US" dirty="0" smtClean="0">
              <a:solidFill>
                <a:srgbClr val="FF0000"/>
              </a:solidFill>
              <a:latin typeface="Arial (Body)"/>
            </a:endParaRPr>
          </a:p>
          <a:p>
            <a:pPr marL="173038" indent="-173038" algn="just"/>
            <a:r>
              <a:rPr lang="en-US" dirty="0" smtClean="0">
                <a:solidFill>
                  <a:srgbClr val="FF0000"/>
                </a:solidFill>
                <a:latin typeface="Arial (Body)"/>
              </a:rPr>
              <a:t>b. </a:t>
            </a: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trồng</a:t>
            </a:r>
            <a:r>
              <a:rPr lang="en-US" dirty="0" smtClean="0">
                <a:solidFill>
                  <a:srgbClr val="FF0000"/>
                </a:solidFill>
                <a:latin typeface="Arial (Body)"/>
              </a:rPr>
              <a:t>, </a:t>
            </a:r>
            <a:r>
              <a:rPr lang="en-US" dirty="0" err="1" smtClean="0">
                <a:solidFill>
                  <a:srgbClr val="FF0000"/>
                </a:solidFill>
                <a:latin typeface="Arial (Body)"/>
              </a:rPr>
              <a:t>vật</a:t>
            </a:r>
            <a:r>
              <a:rPr lang="en-US" dirty="0" smtClean="0">
                <a:solidFill>
                  <a:srgbClr val="FF0000"/>
                </a:solidFill>
                <a:latin typeface="Arial (Body)"/>
              </a:rPr>
              <a:t> </a:t>
            </a:r>
            <a:r>
              <a:rPr lang="en-US" dirty="0" err="1" smtClean="0">
                <a:solidFill>
                  <a:srgbClr val="FF0000"/>
                </a:solidFill>
                <a:latin typeface="Arial (Body)"/>
              </a:rPr>
              <a:t>nuôi</a:t>
            </a:r>
            <a:r>
              <a:rPr lang="en-US" dirty="0" smtClean="0">
                <a:solidFill>
                  <a:srgbClr val="FF0000"/>
                </a:solidFill>
                <a:latin typeface="Arial (Body)"/>
              </a:rPr>
              <a:t> </a:t>
            </a:r>
            <a:r>
              <a:rPr lang="en-US" dirty="0" err="1" smtClean="0">
                <a:solidFill>
                  <a:srgbClr val="FF0000"/>
                </a:solidFill>
                <a:latin typeface="Arial (Body)"/>
              </a:rPr>
              <a:t>được</a:t>
            </a:r>
            <a:r>
              <a:rPr lang="en-US" dirty="0" smtClean="0">
                <a:solidFill>
                  <a:srgbClr val="FF0000"/>
                </a:solidFill>
                <a:latin typeface="Arial (Body)"/>
              </a:rPr>
              <a:t> kế toán </a:t>
            </a:r>
            <a:r>
              <a:rPr lang="en-US" dirty="0" err="1" smtClean="0">
                <a:solidFill>
                  <a:srgbClr val="FF0000"/>
                </a:solidFill>
                <a:latin typeface="Arial (Body)"/>
              </a:rPr>
              <a:t>là</a:t>
            </a:r>
            <a:r>
              <a:rPr lang="en-US" dirty="0" smtClean="0">
                <a:solidFill>
                  <a:srgbClr val="FF0000"/>
                </a:solidFill>
                <a:latin typeface="Arial (Body)"/>
              </a:rPr>
              <a:t> </a:t>
            </a:r>
            <a:r>
              <a:rPr lang="en-US" dirty="0" err="1" smtClean="0">
                <a:solidFill>
                  <a:srgbClr val="FF0000"/>
                </a:solidFill>
                <a:latin typeface="Arial (Body)"/>
              </a:rPr>
              <a:t>tài</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sinh</a:t>
            </a:r>
            <a:r>
              <a:rPr lang="en-US" dirty="0" smtClean="0">
                <a:solidFill>
                  <a:srgbClr val="FF0000"/>
                </a:solidFill>
                <a:latin typeface="Arial (Body)"/>
              </a:rPr>
              <a:t> </a:t>
            </a:r>
            <a:r>
              <a:rPr lang="en-US" dirty="0" err="1" smtClean="0">
                <a:solidFill>
                  <a:srgbClr val="FF0000"/>
                </a:solidFill>
                <a:latin typeface="Arial (Body)"/>
              </a:rPr>
              <a:t>học</a:t>
            </a:r>
            <a:endParaRPr lang="en-US" dirty="0" smtClean="0">
              <a:solidFill>
                <a:srgbClr val="FF0000"/>
              </a:solidFill>
              <a:latin typeface="Arial (Body)"/>
            </a:endParaRPr>
          </a:p>
          <a:p>
            <a:pPr marL="173038" indent="-173038" algn="just">
              <a:buFont typeface="Wingdings" pitchFamily="2" charset="2"/>
              <a:buChar char="ü"/>
            </a:pPr>
            <a:endParaRPr lang="en-US" sz="800" dirty="0" smtClean="0">
              <a:solidFill>
                <a:srgbClr val="FF0000"/>
              </a:solidFill>
              <a:latin typeface="Arial (Body)"/>
            </a:endParaRPr>
          </a:p>
          <a:p>
            <a:pPr marL="173038" indent="-173038" algn="just">
              <a:buFont typeface="Wingdings" pitchFamily="2" charset="2"/>
              <a:buChar char="ü"/>
            </a:pP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trồng</a:t>
            </a:r>
            <a:r>
              <a:rPr lang="en-US" dirty="0" smtClean="0">
                <a:solidFill>
                  <a:srgbClr val="FF0000"/>
                </a:solidFill>
                <a:latin typeface="Arial (Body)"/>
              </a:rPr>
              <a:t> </a:t>
            </a:r>
            <a:r>
              <a:rPr lang="en-US" dirty="0" err="1" smtClean="0">
                <a:solidFill>
                  <a:srgbClr val="FF0000"/>
                </a:solidFill>
                <a:latin typeface="Arial (Body)"/>
              </a:rPr>
              <a:t>để</a:t>
            </a:r>
            <a:r>
              <a:rPr lang="en-US" dirty="0" smtClean="0">
                <a:solidFill>
                  <a:srgbClr val="FF0000"/>
                </a:solidFill>
                <a:latin typeface="Arial (Body)"/>
              </a:rPr>
              <a:t> </a:t>
            </a:r>
            <a:r>
              <a:rPr lang="en-US" dirty="0" err="1" smtClean="0">
                <a:solidFill>
                  <a:srgbClr val="FF0000"/>
                </a:solidFill>
                <a:latin typeface="Arial (Body)"/>
              </a:rPr>
              <a:t>lấy</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phẩm</a:t>
            </a:r>
            <a:r>
              <a:rPr lang="en-US" dirty="0" smtClean="0">
                <a:solidFill>
                  <a:srgbClr val="FF0000"/>
                </a:solidFill>
                <a:latin typeface="Arial (Body)"/>
              </a:rPr>
              <a: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lần</a:t>
            </a:r>
            <a:r>
              <a:rPr lang="en-US" dirty="0" smtClean="0">
                <a:solidFill>
                  <a:srgbClr val="FF0000"/>
                </a:solidFill>
                <a:latin typeface="Arial (Body)"/>
              </a:rPr>
              <a:t> (</a:t>
            </a:r>
            <a:r>
              <a:rPr lang="en-US" dirty="0" err="1" smtClean="0">
                <a:solidFill>
                  <a:srgbClr val="FF0000"/>
                </a:solidFill>
                <a:latin typeface="Arial (Body)"/>
              </a:rPr>
              <a:t>ví</a:t>
            </a:r>
            <a:r>
              <a:rPr lang="en-US" dirty="0" smtClean="0">
                <a:solidFill>
                  <a:srgbClr val="FF0000"/>
                </a:solidFill>
                <a:latin typeface="Arial (Body)"/>
              </a:rPr>
              <a:t> </a:t>
            </a:r>
            <a:r>
              <a:rPr lang="en-US" dirty="0" err="1" smtClean="0">
                <a:solidFill>
                  <a:srgbClr val="FF0000"/>
                </a:solidFill>
                <a:latin typeface="Arial (Body)"/>
              </a:rPr>
              <a:t>dụ</a:t>
            </a:r>
            <a:r>
              <a:rPr lang="en-US" dirty="0" smtClean="0">
                <a:solidFill>
                  <a:srgbClr val="FF0000"/>
                </a:solidFill>
                <a:latin typeface="Arial (Body)"/>
              </a:rPr>
              <a:t>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loại</a:t>
            </a:r>
            <a:r>
              <a:rPr lang="en-US" dirty="0" smtClean="0">
                <a:solidFill>
                  <a:srgbClr val="FF0000"/>
                </a:solidFill>
                <a:latin typeface="Arial (Body)"/>
              </a:rPr>
              <a:t> </a:t>
            </a: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lấy</a:t>
            </a:r>
            <a:r>
              <a:rPr lang="en-US" dirty="0" smtClean="0">
                <a:solidFill>
                  <a:srgbClr val="FF0000"/>
                </a:solidFill>
                <a:latin typeface="Arial (Body)"/>
              </a:rPr>
              <a:t> </a:t>
            </a:r>
            <a:r>
              <a:rPr lang="en-US" dirty="0" err="1" smtClean="0">
                <a:solidFill>
                  <a:srgbClr val="FF0000"/>
                </a:solidFill>
                <a:latin typeface="Arial (Body)"/>
              </a:rPr>
              <a:t>gỗ</a:t>
            </a:r>
            <a:r>
              <a:rPr lang="en-US" dirty="0" smtClean="0">
                <a:solidFill>
                  <a:srgbClr val="FF0000"/>
                </a:solidFill>
                <a:latin typeface="Arial (Body)"/>
              </a:rPr>
              <a:t>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vừa</a:t>
            </a:r>
            <a:r>
              <a:rPr lang="en-US" dirty="0" smtClean="0">
                <a:solidFill>
                  <a:srgbClr val="FF0000"/>
                </a:solidFill>
                <a:latin typeface="Arial (Body)"/>
              </a:rPr>
              <a:t> </a:t>
            </a:r>
            <a:r>
              <a:rPr lang="en-US" dirty="0" err="1" smtClean="0">
                <a:solidFill>
                  <a:srgbClr val="FF0000"/>
                </a:solidFill>
                <a:latin typeface="Arial (Body)"/>
              </a:rPr>
              <a:t>lấy</a:t>
            </a:r>
            <a:r>
              <a:rPr lang="en-US" dirty="0" smtClean="0">
                <a:solidFill>
                  <a:srgbClr val="FF0000"/>
                </a:solidFill>
                <a:latin typeface="Arial (Body)"/>
              </a:rPr>
              <a:t> </a:t>
            </a:r>
            <a:r>
              <a:rPr lang="en-US" dirty="0" err="1" smtClean="0">
                <a:solidFill>
                  <a:srgbClr val="FF0000"/>
                </a:solidFill>
                <a:latin typeface="Arial (Body)"/>
              </a:rPr>
              <a:t>gỗ</a:t>
            </a:r>
            <a:r>
              <a:rPr lang="en-US" dirty="0" smtClean="0">
                <a:solidFill>
                  <a:srgbClr val="FF0000"/>
                </a:solidFill>
                <a:latin typeface="Arial (Body)"/>
              </a:rPr>
              <a:t> </a:t>
            </a:r>
            <a:r>
              <a:rPr lang="en-US" dirty="0" err="1" smtClean="0">
                <a:solidFill>
                  <a:srgbClr val="FF0000"/>
                </a:solidFill>
                <a:latin typeface="Arial (Body)"/>
              </a:rPr>
              <a:t>vừa</a:t>
            </a:r>
            <a:r>
              <a:rPr lang="en-US" dirty="0" smtClean="0">
                <a:solidFill>
                  <a:srgbClr val="FF0000"/>
                </a:solidFill>
                <a:latin typeface="Arial (Body)"/>
              </a:rPr>
              <a:t> </a:t>
            </a:r>
            <a:r>
              <a:rPr lang="en-US" dirty="0" err="1" smtClean="0">
                <a:solidFill>
                  <a:srgbClr val="FF0000"/>
                </a:solidFill>
                <a:latin typeface="Arial (Body)"/>
              </a:rPr>
              <a:t>cho</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phẩm</a:t>
            </a:r>
            <a:r>
              <a:rPr lang="en-US" dirty="0" smtClean="0">
                <a:solidFill>
                  <a:srgbClr val="FF0000"/>
                </a:solidFill>
                <a:latin typeface="Arial (Body)"/>
              </a:rPr>
              <a:t> </a:t>
            </a:r>
            <a:r>
              <a:rPr lang="en-US" dirty="0" err="1" smtClean="0">
                <a:solidFill>
                  <a:srgbClr val="FF0000"/>
                </a:solidFill>
                <a:latin typeface="Arial (Body)"/>
              </a:rPr>
              <a:t>như</a:t>
            </a:r>
            <a:r>
              <a:rPr lang="en-US" dirty="0" smtClean="0">
                <a:solidFill>
                  <a:srgbClr val="FF0000"/>
                </a:solidFill>
                <a:latin typeface="Arial (Body)"/>
              </a:rPr>
              <a:t> </a:t>
            </a:r>
            <a:r>
              <a:rPr lang="en-US" dirty="0" err="1" smtClean="0">
                <a:solidFill>
                  <a:srgbClr val="FF0000"/>
                </a:solidFill>
                <a:latin typeface="Arial (Body)"/>
              </a:rPr>
              <a:t>cây</a:t>
            </a:r>
            <a:r>
              <a:rPr lang="en-US" dirty="0" smtClean="0">
                <a:solidFill>
                  <a:srgbClr val="FF0000"/>
                </a:solidFill>
                <a:latin typeface="Arial (Body)"/>
              </a:rPr>
              <a:t> cao </a:t>
            </a:r>
            <a:r>
              <a:rPr lang="en-US" dirty="0" err="1" smtClean="0">
                <a:solidFill>
                  <a:srgbClr val="FF0000"/>
                </a:solidFill>
                <a:latin typeface="Arial (Body)"/>
              </a:rPr>
              <a:t>su</a:t>
            </a:r>
            <a:r>
              <a:rPr lang="en-US" dirty="0" smtClean="0">
                <a:solidFill>
                  <a:srgbClr val="FF0000"/>
                </a:solidFill>
                <a:latin typeface="Arial (Body)"/>
              </a:rPr>
              <a:t>); </a:t>
            </a: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trồng</a:t>
            </a:r>
            <a:r>
              <a:rPr lang="en-US" dirty="0" smtClean="0">
                <a:solidFill>
                  <a:srgbClr val="FF0000"/>
                </a:solidFill>
                <a:latin typeface="Arial (Body)"/>
              </a:rPr>
              <a:t> </a:t>
            </a:r>
            <a:r>
              <a:rPr lang="en-US" dirty="0" err="1" smtClean="0">
                <a:solidFill>
                  <a:srgbClr val="FF0000"/>
                </a:solidFill>
                <a:latin typeface="Arial (Body)"/>
              </a:rPr>
              <a:t>theo</a:t>
            </a:r>
            <a:r>
              <a:rPr lang="en-US" dirty="0" smtClean="0">
                <a:solidFill>
                  <a:srgbClr val="FF0000"/>
                </a:solidFill>
                <a:latin typeface="Arial (Body)"/>
              </a:rPr>
              <a:t> </a:t>
            </a:r>
            <a:r>
              <a:rPr lang="en-US" dirty="0" err="1" smtClean="0">
                <a:solidFill>
                  <a:srgbClr val="FF0000"/>
                </a:solidFill>
                <a:latin typeface="Arial (Body)"/>
              </a:rPr>
              <a:t>mùa</a:t>
            </a:r>
            <a:r>
              <a:rPr lang="en-US" dirty="0" smtClean="0">
                <a:solidFill>
                  <a:srgbClr val="FF0000"/>
                </a:solidFill>
                <a:latin typeface="Arial (Body)"/>
              </a:rPr>
              <a:t> </a:t>
            </a:r>
            <a:r>
              <a:rPr lang="en-US" dirty="0" err="1" smtClean="0">
                <a:solidFill>
                  <a:srgbClr val="FF0000"/>
                </a:solidFill>
                <a:latin typeface="Arial (Body)"/>
              </a:rPr>
              <a:t>vụ</a:t>
            </a:r>
            <a:r>
              <a:rPr lang="en-US" dirty="0" smtClean="0">
                <a:solidFill>
                  <a:srgbClr val="FF0000"/>
                </a:solidFill>
                <a:latin typeface="Arial (Body)"/>
              </a:rPr>
              <a:t> </a:t>
            </a:r>
            <a:r>
              <a:rPr lang="en-US" dirty="0" err="1" smtClean="0">
                <a:solidFill>
                  <a:srgbClr val="FF0000"/>
                </a:solidFill>
                <a:latin typeface="Arial (Body)"/>
              </a:rPr>
              <a:t>hàng</a:t>
            </a:r>
            <a:r>
              <a:rPr lang="en-US" dirty="0" smtClean="0">
                <a:solidFill>
                  <a:srgbClr val="FF0000"/>
                </a:solidFill>
                <a:latin typeface="Arial (Body)"/>
              </a:rPr>
              <a:t> </a:t>
            </a:r>
            <a:r>
              <a:rPr lang="en-US" dirty="0" err="1" smtClean="0">
                <a:solidFill>
                  <a:srgbClr val="FF0000"/>
                </a:solidFill>
                <a:latin typeface="Arial (Body)"/>
              </a:rPr>
              <a:t>năm</a:t>
            </a:r>
            <a:r>
              <a:rPr lang="en-US" dirty="0" smtClean="0">
                <a:solidFill>
                  <a:srgbClr val="FF0000"/>
                </a:solidFill>
                <a:latin typeface="Arial (Body)"/>
              </a:rPr>
              <a:t> (</a:t>
            </a:r>
            <a:r>
              <a:rPr lang="en-US" dirty="0" err="1" smtClean="0">
                <a:solidFill>
                  <a:srgbClr val="FF0000"/>
                </a:solidFill>
                <a:latin typeface="Arial (Body)"/>
              </a:rPr>
              <a:t>ví</a:t>
            </a:r>
            <a:r>
              <a:rPr lang="en-US" dirty="0" smtClean="0">
                <a:solidFill>
                  <a:srgbClr val="FF0000"/>
                </a:solidFill>
                <a:latin typeface="Arial (Body)"/>
              </a:rPr>
              <a:t> </a:t>
            </a:r>
            <a:r>
              <a:rPr lang="en-US" dirty="0" err="1" smtClean="0">
                <a:solidFill>
                  <a:srgbClr val="FF0000"/>
                </a:solidFill>
                <a:latin typeface="Arial (Body)"/>
              </a:rPr>
              <a:t>dụ</a:t>
            </a:r>
            <a:r>
              <a:rPr lang="en-US" dirty="0" smtClean="0">
                <a:solidFill>
                  <a:srgbClr val="FF0000"/>
                </a:solidFill>
                <a:latin typeface="Arial (Body)"/>
              </a:rPr>
              <a:t> </a:t>
            </a:r>
            <a:r>
              <a:rPr lang="en-US" dirty="0" err="1" smtClean="0">
                <a:solidFill>
                  <a:srgbClr val="FF0000"/>
                </a:solidFill>
                <a:latin typeface="Arial (Body)"/>
              </a:rPr>
              <a:t>ngô</a:t>
            </a:r>
            <a:r>
              <a:rPr lang="en-US" dirty="0" smtClean="0">
                <a:solidFill>
                  <a:srgbClr val="FF0000"/>
                </a:solidFill>
                <a:latin typeface="Arial (Body)"/>
              </a:rPr>
              <a:t>, </a:t>
            </a:r>
            <a:r>
              <a:rPr lang="en-US" dirty="0" err="1" smtClean="0">
                <a:solidFill>
                  <a:srgbClr val="FF0000"/>
                </a:solidFill>
                <a:latin typeface="Arial (Body)"/>
              </a:rPr>
              <a:t>lúa</a:t>
            </a:r>
            <a:r>
              <a:rPr lang="en-US" dirty="0" smtClean="0">
                <a:solidFill>
                  <a:srgbClr val="FF0000"/>
                </a:solidFill>
                <a:latin typeface="Arial (Body)"/>
              </a:rPr>
              <a:t>, </a:t>
            </a:r>
            <a:r>
              <a:rPr lang="en-US" dirty="0" err="1" smtClean="0">
                <a:solidFill>
                  <a:srgbClr val="FF0000"/>
                </a:solidFill>
                <a:latin typeface="Arial (Body)"/>
              </a:rPr>
              <a:t>mì</a:t>
            </a:r>
            <a:r>
              <a:rPr lang="en-US" dirty="0" smtClean="0">
                <a:solidFill>
                  <a:srgbClr val="FF0000"/>
                </a:solidFill>
                <a:latin typeface="Arial (Body)"/>
              </a:rPr>
              <a:t>, </a:t>
            </a:r>
            <a:r>
              <a:rPr lang="en-US" dirty="0" err="1" smtClean="0">
                <a:solidFill>
                  <a:srgbClr val="FF0000"/>
                </a:solidFill>
                <a:latin typeface="Arial (Body)"/>
              </a:rPr>
              <a:t>khoai</a:t>
            </a:r>
            <a:r>
              <a:rPr lang="en-US" dirty="0" smtClean="0">
                <a:solidFill>
                  <a:srgbClr val="FF0000"/>
                </a:solidFill>
                <a:latin typeface="Arial (Body)"/>
              </a:rPr>
              <a:t>, </a:t>
            </a:r>
            <a:r>
              <a:rPr lang="en-US" dirty="0" err="1" smtClean="0">
                <a:solidFill>
                  <a:srgbClr val="FF0000"/>
                </a:solidFill>
                <a:latin typeface="Arial (Body)"/>
              </a:rPr>
              <a:t>rau</a:t>
            </a:r>
            <a:r>
              <a:rPr lang="en-US" dirty="0" smtClean="0">
                <a:solidFill>
                  <a:srgbClr val="FF0000"/>
                </a:solidFill>
                <a:latin typeface="Arial (Body)"/>
              </a:rPr>
              <a:t>,…);</a:t>
            </a:r>
          </a:p>
          <a:p>
            <a:pPr marL="173038" indent="-173038" algn="just">
              <a:buFont typeface="Wingdings" pitchFamily="2" charset="2"/>
              <a:buChar char="ü"/>
            </a:pPr>
            <a:endParaRPr lang="en-US" sz="800" dirty="0" smtClean="0">
              <a:solidFill>
                <a:srgbClr val="FF0000"/>
              </a:solidFill>
              <a:latin typeface="Arial (Body)"/>
            </a:endParaRPr>
          </a:p>
          <a:p>
            <a:pPr marL="173038" indent="-173038" algn="just">
              <a:buFont typeface="Wingdings" pitchFamily="2" charset="2"/>
              <a:buChar char="ü"/>
            </a:pPr>
            <a:r>
              <a:rPr lang="en-US" dirty="0" err="1" smtClean="0">
                <a:solidFill>
                  <a:srgbClr val="FF0000"/>
                </a:solidFill>
                <a:latin typeface="Arial (Body)"/>
              </a:rPr>
              <a:t>Súc</a:t>
            </a:r>
            <a:r>
              <a:rPr lang="en-US" dirty="0" smtClean="0">
                <a:solidFill>
                  <a:srgbClr val="FF0000"/>
                </a:solidFill>
                <a:latin typeface="Arial (Body)"/>
              </a:rPr>
              <a:t> </a:t>
            </a:r>
            <a:r>
              <a:rPr lang="en-US" dirty="0" err="1" smtClean="0">
                <a:solidFill>
                  <a:srgbClr val="FF0000"/>
                </a:solidFill>
                <a:latin typeface="Arial (Body)"/>
              </a:rPr>
              <a:t>vật</a:t>
            </a:r>
            <a:r>
              <a:rPr lang="en-US" dirty="0" smtClean="0">
                <a:solidFill>
                  <a:srgbClr val="FF0000"/>
                </a:solidFill>
                <a:latin typeface="Arial (Body)"/>
              </a:rPr>
              <a:t> </a:t>
            </a:r>
            <a:r>
              <a:rPr lang="en-US" dirty="0" err="1" smtClean="0">
                <a:solidFill>
                  <a:srgbClr val="FF0000"/>
                </a:solidFill>
                <a:latin typeface="Arial (Body)"/>
              </a:rPr>
              <a:t>nuôi</a:t>
            </a:r>
            <a:r>
              <a:rPr lang="en-US" dirty="0" smtClean="0">
                <a:solidFill>
                  <a:srgbClr val="FF0000"/>
                </a:solidFill>
                <a:latin typeface="Arial (Body)"/>
              </a:rPr>
              <a:t> </a:t>
            </a:r>
            <a:r>
              <a:rPr lang="en-US" dirty="0" err="1" smtClean="0">
                <a:solidFill>
                  <a:srgbClr val="FF0000"/>
                </a:solidFill>
                <a:latin typeface="Arial (Body)"/>
              </a:rPr>
              <a:t>lấy</a:t>
            </a:r>
            <a:r>
              <a:rPr lang="en-US" dirty="0" smtClean="0">
                <a:solidFill>
                  <a:srgbClr val="FF0000"/>
                </a:solidFill>
                <a:latin typeface="Arial (Body)"/>
              </a:rPr>
              <a:t> </a:t>
            </a:r>
            <a:r>
              <a:rPr lang="en-US" dirty="0" err="1" smtClean="0">
                <a:solidFill>
                  <a:srgbClr val="FF0000"/>
                </a:solidFill>
                <a:latin typeface="Arial (Body)"/>
              </a:rPr>
              <a:t>thịt</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phẩm</a:t>
            </a:r>
            <a:r>
              <a:rPr lang="en-US" dirty="0" smtClean="0">
                <a:solidFill>
                  <a:srgbClr val="FF0000"/>
                </a:solidFill>
                <a:latin typeface="Arial (Body)"/>
              </a:rPr>
              <a: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lần</a:t>
            </a:r>
            <a:r>
              <a:rPr lang="en-US" dirty="0" smtClean="0">
                <a:solidFill>
                  <a:srgbClr val="FF0000"/>
                </a:solidFill>
                <a:latin typeface="Arial (Body)"/>
              </a:rPr>
              <a:t> (</a:t>
            </a:r>
            <a:r>
              <a:rPr lang="en-US" dirty="0" err="1" smtClean="0">
                <a:solidFill>
                  <a:srgbClr val="FF0000"/>
                </a:solidFill>
                <a:latin typeface="Arial (Body)"/>
              </a:rPr>
              <a:t>cá</a:t>
            </a:r>
            <a:r>
              <a:rPr lang="en-US" dirty="0" smtClean="0">
                <a:solidFill>
                  <a:srgbClr val="FF0000"/>
                </a:solidFill>
                <a:latin typeface="Arial (Body)"/>
              </a:rPr>
              <a:t>, </a:t>
            </a:r>
            <a:r>
              <a:rPr lang="en-US" dirty="0" err="1" smtClean="0">
                <a:solidFill>
                  <a:srgbClr val="FF0000"/>
                </a:solidFill>
                <a:latin typeface="Arial (Body)"/>
              </a:rPr>
              <a:t>lợn</a:t>
            </a:r>
            <a:r>
              <a:rPr lang="en-US" dirty="0" smtClean="0">
                <a:solidFill>
                  <a:srgbClr val="FF0000"/>
                </a:solidFill>
                <a:latin typeface="Arial (Body)"/>
              </a:rPr>
              <a:t>, </a:t>
            </a:r>
            <a:r>
              <a:rPr lang="en-US" dirty="0" err="1" smtClean="0">
                <a:solidFill>
                  <a:srgbClr val="FF0000"/>
                </a:solidFill>
                <a:latin typeface="Arial (Body)"/>
              </a:rPr>
              <a:t>bò</a:t>
            </a:r>
            <a:r>
              <a:rPr lang="en-US" dirty="0" smtClean="0">
                <a:solidFill>
                  <a:srgbClr val="FF0000"/>
                </a:solidFill>
                <a:latin typeface="Arial (Body)"/>
              </a:rPr>
              <a:t>, </a:t>
            </a:r>
            <a:r>
              <a:rPr lang="en-US" dirty="0" err="1" smtClean="0">
                <a:solidFill>
                  <a:srgbClr val="FF0000"/>
                </a:solidFill>
                <a:latin typeface="Arial (Body)"/>
              </a:rPr>
              <a:t>gà</a:t>
            </a:r>
            <a:r>
              <a:rPr lang="en-US" dirty="0" smtClean="0">
                <a:solidFill>
                  <a:srgbClr val="FF0000"/>
                </a:solidFill>
                <a:latin typeface="Arial (Body)"/>
              </a:rPr>
              <a:t>,… </a:t>
            </a:r>
            <a:r>
              <a:rPr lang="en-US" dirty="0" err="1" smtClean="0">
                <a:solidFill>
                  <a:srgbClr val="FF0000"/>
                </a:solidFill>
                <a:latin typeface="Arial (Body)"/>
              </a:rPr>
              <a:t>nuôi</a:t>
            </a:r>
            <a:r>
              <a:rPr lang="en-US" dirty="0" smtClean="0">
                <a:solidFill>
                  <a:srgbClr val="FF0000"/>
                </a:solidFill>
                <a:latin typeface="Arial (Body)"/>
              </a:rPr>
              <a:t> </a:t>
            </a:r>
            <a:r>
              <a:rPr lang="en-US" dirty="0" err="1" smtClean="0">
                <a:solidFill>
                  <a:srgbClr val="FF0000"/>
                </a:solidFill>
                <a:latin typeface="Arial (Body)"/>
              </a:rPr>
              <a:t>lấy</a:t>
            </a:r>
            <a:r>
              <a:rPr lang="en-US" dirty="0" smtClean="0">
                <a:solidFill>
                  <a:srgbClr val="FF0000"/>
                </a:solidFill>
                <a:latin typeface="Arial (Body)"/>
              </a:rPr>
              <a:t> </a:t>
            </a:r>
            <a:r>
              <a:rPr lang="en-US" dirty="0" err="1" smtClean="0">
                <a:solidFill>
                  <a:srgbClr val="FF0000"/>
                </a:solidFill>
                <a:latin typeface="Arial (Body)"/>
              </a:rPr>
              <a:t>thịt</a:t>
            </a:r>
            <a:r>
              <a:rPr lang="en-US" dirty="0" smtClean="0">
                <a:solidFill>
                  <a:srgbClr val="FF0000"/>
                </a:solidFill>
                <a:latin typeface="Arial (Body)"/>
              </a:rPr>
              <a:t>)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súc</a:t>
            </a:r>
            <a:r>
              <a:rPr lang="en-US" dirty="0" smtClean="0">
                <a:solidFill>
                  <a:srgbClr val="FF0000"/>
                </a:solidFill>
                <a:latin typeface="Arial (Body)"/>
              </a:rPr>
              <a:t> </a:t>
            </a:r>
            <a:r>
              <a:rPr lang="en-US" dirty="0" err="1" smtClean="0">
                <a:solidFill>
                  <a:srgbClr val="FF0000"/>
                </a:solidFill>
                <a:latin typeface="Arial (Body)"/>
              </a:rPr>
              <a:t>vật</a:t>
            </a:r>
            <a:r>
              <a:rPr lang="en-US" dirty="0" smtClean="0">
                <a:solidFill>
                  <a:srgbClr val="FF0000"/>
                </a:solidFill>
                <a:latin typeface="Arial (Body)"/>
              </a:rPr>
              <a:t> </a:t>
            </a:r>
            <a:r>
              <a:rPr lang="en-US" dirty="0" err="1" smtClean="0">
                <a:solidFill>
                  <a:srgbClr val="FF0000"/>
                </a:solidFill>
                <a:latin typeface="Arial (Body)"/>
              </a:rPr>
              <a:t>nuôi</a:t>
            </a:r>
            <a:r>
              <a:rPr lang="en-US" dirty="0" smtClean="0">
                <a:solidFill>
                  <a:srgbClr val="FF0000"/>
                </a:solidFill>
                <a:latin typeface="Arial (Body)"/>
              </a:rPr>
              <a:t> </a:t>
            </a:r>
            <a:r>
              <a:rPr lang="en-US" dirty="0" err="1" smtClean="0">
                <a:solidFill>
                  <a:srgbClr val="FF0000"/>
                </a:solidFill>
                <a:latin typeface="Arial (Body)"/>
              </a:rPr>
              <a:t>cho</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phẩm</a:t>
            </a:r>
            <a:r>
              <a:rPr lang="en-US" dirty="0" smtClean="0">
                <a:solidFill>
                  <a:srgbClr val="FF0000"/>
                </a:solidFill>
                <a:latin typeface="Arial (Body)"/>
              </a:rPr>
              <a:t> </a:t>
            </a:r>
            <a:r>
              <a:rPr lang="en-US" dirty="0" err="1" smtClean="0">
                <a:solidFill>
                  <a:srgbClr val="FF0000"/>
                </a:solidFill>
                <a:latin typeface="Arial (Body)"/>
              </a:rPr>
              <a:t>định</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en-US" dirty="0" err="1" smtClean="0">
                <a:solidFill>
                  <a:srgbClr val="FF0000"/>
                </a:solidFill>
                <a:latin typeface="Arial (Body)"/>
              </a:rPr>
              <a:t>ví</a:t>
            </a:r>
            <a:r>
              <a:rPr lang="en-US" dirty="0" smtClean="0">
                <a:solidFill>
                  <a:srgbClr val="FF0000"/>
                </a:solidFill>
                <a:latin typeface="Arial (Body)"/>
              </a:rPr>
              <a:t> </a:t>
            </a:r>
            <a:r>
              <a:rPr lang="en-US" dirty="0" err="1" smtClean="0">
                <a:solidFill>
                  <a:srgbClr val="FF0000"/>
                </a:solidFill>
                <a:latin typeface="Arial (Body)"/>
              </a:rPr>
              <a:t>dụ</a:t>
            </a:r>
            <a:r>
              <a:rPr lang="en-US" dirty="0" smtClean="0">
                <a:solidFill>
                  <a:srgbClr val="FF0000"/>
                </a:solidFill>
                <a:latin typeface="Arial (Body)"/>
              </a:rPr>
              <a:t> </a:t>
            </a:r>
            <a:r>
              <a:rPr lang="en-US" dirty="0" err="1" smtClean="0">
                <a:solidFill>
                  <a:srgbClr val="FF0000"/>
                </a:solidFill>
                <a:latin typeface="Arial (Body)"/>
              </a:rPr>
              <a:t>bò</a:t>
            </a:r>
            <a:r>
              <a:rPr lang="en-US" dirty="0" smtClean="0">
                <a:solidFill>
                  <a:srgbClr val="FF0000"/>
                </a:solidFill>
                <a:latin typeface="Arial (Body)"/>
              </a:rPr>
              <a:t> </a:t>
            </a:r>
            <a:r>
              <a:rPr lang="en-US" dirty="0" err="1" smtClean="0">
                <a:solidFill>
                  <a:srgbClr val="FF0000"/>
                </a:solidFill>
                <a:latin typeface="Arial (Body)"/>
              </a:rPr>
              <a:t>sữa</a:t>
            </a:r>
            <a:r>
              <a:rPr lang="en-US" dirty="0" smtClean="0">
                <a:solidFill>
                  <a:srgbClr val="FF0000"/>
                </a:solidFill>
                <a:latin typeface="Arial (Body)"/>
              </a:rPr>
              <a:t>, </a:t>
            </a:r>
            <a:r>
              <a:rPr lang="en-US" dirty="0" err="1" smtClean="0">
                <a:solidFill>
                  <a:srgbClr val="FF0000"/>
                </a:solidFill>
                <a:latin typeface="Arial (Body)"/>
              </a:rPr>
              <a:t>gà</a:t>
            </a:r>
            <a:r>
              <a:rPr lang="en-US" dirty="0" smtClean="0">
                <a:solidFill>
                  <a:srgbClr val="FF0000"/>
                </a:solidFill>
                <a:latin typeface="Arial (Body)"/>
              </a:rPr>
              <a:t> </a:t>
            </a:r>
            <a:r>
              <a:rPr lang="en-US" dirty="0" err="1" smtClean="0">
                <a:solidFill>
                  <a:srgbClr val="FF0000"/>
                </a:solidFill>
                <a:latin typeface="Arial (Body)"/>
              </a:rPr>
              <a:t>lấy</a:t>
            </a:r>
            <a:r>
              <a:rPr lang="en-US" dirty="0" smtClean="0">
                <a:solidFill>
                  <a:srgbClr val="FF0000"/>
                </a:solidFill>
                <a:latin typeface="Arial (Body)"/>
              </a:rPr>
              <a:t> </a:t>
            </a:r>
            <a:r>
              <a:rPr lang="en-US" dirty="0" err="1" smtClean="0">
                <a:solidFill>
                  <a:srgbClr val="FF0000"/>
                </a:solidFill>
                <a:latin typeface="Arial (Body)"/>
              </a:rPr>
              <a:t>trứng</a:t>
            </a:r>
            <a:r>
              <a:rPr lang="en-US" dirty="0" smtClean="0">
                <a:solidFill>
                  <a:srgbClr val="FF0000"/>
                </a:solidFill>
                <a:latin typeface="Arial (Body)"/>
              </a:rPr>
              <a:t>, </a:t>
            </a:r>
            <a:r>
              <a:rPr lang="en-US" dirty="0" err="1" smtClean="0">
                <a:solidFill>
                  <a:srgbClr val="FF0000"/>
                </a:solidFill>
                <a:latin typeface="Arial (Body)"/>
              </a:rPr>
              <a:t>cừu</a:t>
            </a:r>
            <a:r>
              <a:rPr lang="en-US" dirty="0" smtClean="0">
                <a:solidFill>
                  <a:srgbClr val="FF0000"/>
                </a:solidFill>
                <a:latin typeface="Arial (Body)"/>
              </a:rPr>
              <a:t> </a:t>
            </a:r>
            <a:r>
              <a:rPr lang="en-US" dirty="0" err="1" smtClean="0">
                <a:solidFill>
                  <a:srgbClr val="FF0000"/>
                </a:solidFill>
                <a:latin typeface="Arial (Body)"/>
              </a:rPr>
              <a:t>lấy</a:t>
            </a:r>
            <a:r>
              <a:rPr lang="en-US" dirty="0" smtClean="0">
                <a:solidFill>
                  <a:srgbClr val="FF0000"/>
                </a:solidFill>
                <a:latin typeface="Arial (Body)"/>
              </a:rPr>
              <a:t> </a:t>
            </a:r>
            <a:r>
              <a:rPr lang="en-US" dirty="0" err="1" smtClean="0">
                <a:solidFill>
                  <a:srgbClr val="FF0000"/>
                </a:solidFill>
                <a:latin typeface="Arial (Body)"/>
              </a:rPr>
              <a:t>lông</a:t>
            </a:r>
            <a:r>
              <a:rPr lang="en-US" dirty="0" smtClean="0">
                <a:solidFill>
                  <a:srgbClr val="FF0000"/>
                </a:solidFill>
                <a:latin typeface="Arial (Body)"/>
              </a:rPr>
              <a:t> </a:t>
            </a:r>
            <a:r>
              <a:rPr lang="en-US" dirty="0" err="1" smtClean="0">
                <a:solidFill>
                  <a:srgbClr val="FF0000"/>
                </a:solidFill>
                <a:latin typeface="Arial (Body)"/>
              </a:rPr>
              <a:t>cừu</a:t>
            </a:r>
            <a:r>
              <a:rPr lang="en-US" dirty="0" smtClean="0">
                <a:solidFill>
                  <a:srgbClr val="FF0000"/>
                </a:solidFill>
                <a:latin typeface="Arial (Body)"/>
              </a:rPr>
              <a:t>, </a:t>
            </a:r>
            <a:r>
              <a:rPr lang="en-US" dirty="0" err="1" smtClean="0">
                <a:solidFill>
                  <a:srgbClr val="FF0000"/>
                </a:solidFill>
                <a:latin typeface="Arial (Body)"/>
              </a:rPr>
              <a:t>tôm</a:t>
            </a:r>
            <a:r>
              <a:rPr lang="en-US" dirty="0" smtClean="0">
                <a:solidFill>
                  <a:srgbClr val="FF0000"/>
                </a:solidFill>
                <a:latin typeface="Arial (Body)"/>
              </a:rPr>
              <a:t> </a:t>
            </a:r>
            <a:r>
              <a:rPr lang="en-US" dirty="0" err="1" smtClean="0">
                <a:solidFill>
                  <a:srgbClr val="FF0000"/>
                </a:solidFill>
                <a:latin typeface="Arial (Body)"/>
              </a:rPr>
              <a:t>giống</a:t>
            </a:r>
            <a:r>
              <a:rPr lang="en-US" dirty="0" smtClean="0">
                <a:solidFill>
                  <a:srgbClr val="FF0000"/>
                </a:solidFill>
                <a:latin typeface="Arial (Body)"/>
              </a:rPr>
              <a:t>, </a:t>
            </a:r>
            <a:r>
              <a:rPr lang="en-US" dirty="0" err="1" smtClean="0">
                <a:solidFill>
                  <a:srgbClr val="FF0000"/>
                </a:solidFill>
                <a:latin typeface="Arial (Body)"/>
              </a:rPr>
              <a:t>gà</a:t>
            </a:r>
            <a:r>
              <a:rPr lang="en-US" dirty="0" smtClean="0">
                <a:solidFill>
                  <a:srgbClr val="FF0000"/>
                </a:solidFill>
                <a:latin typeface="Arial (Body)"/>
              </a:rPr>
              <a:t> </a:t>
            </a:r>
            <a:r>
              <a:rPr lang="en-US" dirty="0" err="1" smtClean="0">
                <a:solidFill>
                  <a:srgbClr val="FF0000"/>
                </a:solidFill>
                <a:latin typeface="Arial (Body)"/>
              </a:rPr>
              <a:t>giống</a:t>
            </a:r>
            <a:r>
              <a:rPr lang="en-US" dirty="0" smtClean="0">
                <a:solidFill>
                  <a:srgbClr val="FF0000"/>
                </a:solidFill>
                <a:latin typeface="Arial (Body)"/>
              </a:rPr>
              <a:t>, </a:t>
            </a:r>
            <a:r>
              <a:rPr lang="en-US" dirty="0" err="1" smtClean="0">
                <a:solidFill>
                  <a:srgbClr val="FF0000"/>
                </a:solidFill>
                <a:latin typeface="Arial (Body)"/>
              </a:rPr>
              <a:t>cá</a:t>
            </a:r>
            <a:r>
              <a:rPr lang="en-US" dirty="0" smtClean="0">
                <a:solidFill>
                  <a:srgbClr val="FF0000"/>
                </a:solidFill>
                <a:latin typeface="Arial (Body)"/>
              </a:rPr>
              <a:t> </a:t>
            </a:r>
            <a:r>
              <a:rPr lang="en-US" dirty="0" err="1" smtClean="0">
                <a:solidFill>
                  <a:srgbClr val="FF0000"/>
                </a:solidFill>
                <a:latin typeface="Arial (Body)"/>
              </a:rPr>
              <a:t>giống</a:t>
            </a:r>
            <a:r>
              <a:rPr lang="en-US" dirty="0" smtClean="0">
                <a:solidFill>
                  <a:srgbClr val="FF0000"/>
                </a:solidFill>
                <a:latin typeface="Arial (Body)"/>
              </a:rPr>
              <a:t>, </a:t>
            </a:r>
            <a:r>
              <a:rPr lang="en-US" dirty="0" err="1" smtClean="0">
                <a:solidFill>
                  <a:srgbClr val="FF0000"/>
                </a:solidFill>
                <a:latin typeface="Arial (Body)"/>
              </a:rPr>
              <a:t>lợn</a:t>
            </a:r>
            <a:r>
              <a:rPr lang="en-US" dirty="0" smtClean="0">
                <a:solidFill>
                  <a:srgbClr val="FF0000"/>
                </a:solidFill>
                <a:latin typeface="Arial (Body)"/>
              </a:rPr>
              <a:t> </a:t>
            </a:r>
            <a:r>
              <a:rPr lang="en-US" dirty="0" err="1" smtClean="0">
                <a:solidFill>
                  <a:srgbClr val="FF0000"/>
                </a:solidFill>
                <a:latin typeface="Arial (Body)"/>
              </a:rPr>
              <a:t>giống</a:t>
            </a:r>
            <a:r>
              <a:rPr lang="en-US" dirty="0" smtClean="0">
                <a:solidFill>
                  <a:srgbClr val="FF0000"/>
                </a:solidFill>
                <a:latin typeface="Arial (Body)"/>
              </a:rPr>
              <a:t>,…)</a:t>
            </a: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113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23220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lgn="just"/>
            <a:r>
              <a:rPr lang="en-US" sz="2000" dirty="0" smtClean="0">
                <a:solidFill>
                  <a:srgbClr val="FF0000"/>
                </a:solidFill>
                <a:latin typeface="Arial (Body)"/>
              </a:rPr>
              <a:t>2. </a:t>
            </a:r>
            <a:r>
              <a:rPr lang="en-US" sz="2000" dirty="0" err="1" smtClean="0">
                <a:solidFill>
                  <a:srgbClr val="FF0000"/>
                </a:solidFill>
                <a:latin typeface="Arial (Body)"/>
              </a:rPr>
              <a:t>Trình</a:t>
            </a:r>
            <a:r>
              <a:rPr lang="en-US" sz="2000" dirty="0" smtClean="0">
                <a:solidFill>
                  <a:srgbClr val="FF0000"/>
                </a:solidFill>
                <a:latin typeface="Arial (Body)"/>
              </a:rPr>
              <a:t> </a:t>
            </a:r>
            <a:r>
              <a:rPr lang="en-US" sz="2000" dirty="0" err="1" smtClean="0">
                <a:solidFill>
                  <a:srgbClr val="FF0000"/>
                </a:solidFill>
                <a:latin typeface="Arial (Body)"/>
              </a:rPr>
              <a:t>bày</a:t>
            </a:r>
            <a:r>
              <a:rPr lang="en-US" sz="2000" dirty="0" smtClean="0">
                <a:solidFill>
                  <a:srgbClr val="FF0000"/>
                </a:solidFill>
                <a:latin typeface="Arial (Body)"/>
              </a:rPr>
              <a:t> BCTC: </a:t>
            </a:r>
          </a:p>
          <a:p>
            <a:pPr marL="457200" indent="-457200" algn="just"/>
            <a:endParaRPr lang="en-US" sz="2000" dirty="0" smtClean="0">
              <a:solidFill>
                <a:srgbClr val="FF0000"/>
              </a:solidFill>
              <a:latin typeface="Arial (Body)"/>
            </a:endParaRPr>
          </a:p>
          <a:p>
            <a:pPr marL="457200" indent="-457200" algn="just">
              <a:buAutoNum type="arabicParenBoth"/>
            </a:pPr>
            <a:r>
              <a:rPr lang="en-US" dirty="0" err="1" smtClean="0">
                <a:solidFill>
                  <a:srgbClr val="FF0000"/>
                </a:solidFill>
                <a:latin typeface="Arial (Body)"/>
              </a:rPr>
              <a:t>Đối</a:t>
            </a:r>
            <a:r>
              <a:rPr lang="en-US" dirty="0" smtClean="0">
                <a:solidFill>
                  <a:srgbClr val="FF0000"/>
                </a:solidFill>
                <a:latin typeface="Arial (Body)"/>
              </a:rPr>
              <a:t> </a:t>
            </a:r>
            <a:r>
              <a:rPr lang="en-US" dirty="0" err="1" smtClean="0">
                <a:solidFill>
                  <a:srgbClr val="FF0000"/>
                </a:solidFill>
                <a:latin typeface="Arial (Body)"/>
              </a:rPr>
              <a:t>với</a:t>
            </a:r>
            <a:r>
              <a:rPr lang="en-US" dirty="0" smtClean="0">
                <a:solidFill>
                  <a:srgbClr val="FF0000"/>
                </a:solidFill>
                <a:latin typeface="Arial (Body)"/>
              </a:rPr>
              <a:t> </a:t>
            </a:r>
            <a:r>
              <a:rPr lang="en-US" dirty="0" err="1" smtClean="0">
                <a:solidFill>
                  <a:srgbClr val="FF0000"/>
                </a:solidFill>
                <a:latin typeface="Arial (Body)"/>
              </a:rPr>
              <a:t>vật</a:t>
            </a:r>
            <a:r>
              <a:rPr lang="en-US" dirty="0" smtClean="0">
                <a:solidFill>
                  <a:srgbClr val="FF0000"/>
                </a:solidFill>
                <a:latin typeface="Arial (Body)"/>
              </a:rPr>
              <a:t> </a:t>
            </a:r>
            <a:r>
              <a:rPr lang="en-US" dirty="0" err="1" smtClean="0">
                <a:solidFill>
                  <a:srgbClr val="FF0000"/>
                </a:solidFill>
                <a:latin typeface="Arial (Body)"/>
              </a:rPr>
              <a:t>nuôi</a:t>
            </a:r>
            <a:r>
              <a:rPr lang="en-US" dirty="0" smtClean="0">
                <a:solidFill>
                  <a:srgbClr val="FF0000"/>
                </a:solidFill>
                <a:latin typeface="Arial (Body)"/>
              </a:rPr>
              <a:t>: </a:t>
            </a:r>
          </a:p>
          <a:p>
            <a:pPr marL="457200" indent="-457200" algn="just">
              <a:spcBef>
                <a:spcPts val="1800"/>
              </a:spcBef>
              <a:buFont typeface="Wingdings" pitchFamily="2" charset="2"/>
              <a:buChar char="ü"/>
            </a:pPr>
            <a:r>
              <a:rPr lang="en-US" dirty="0" err="1" smtClean="0">
                <a:solidFill>
                  <a:srgbClr val="FF0000"/>
                </a:solidFill>
                <a:latin typeface="Arial (Body)"/>
              </a:rPr>
              <a:t>Vật</a:t>
            </a:r>
            <a:r>
              <a:rPr lang="en-US" dirty="0" smtClean="0">
                <a:solidFill>
                  <a:srgbClr val="FF0000"/>
                </a:solidFill>
                <a:latin typeface="Arial (Body)"/>
              </a:rPr>
              <a:t> </a:t>
            </a:r>
            <a:r>
              <a:rPr lang="en-US" dirty="0" err="1" smtClean="0">
                <a:solidFill>
                  <a:srgbClr val="FF0000"/>
                </a:solidFill>
                <a:latin typeface="Arial (Body)"/>
              </a:rPr>
              <a:t>nuôi</a:t>
            </a:r>
            <a:r>
              <a:rPr lang="en-US" dirty="0" smtClean="0">
                <a:solidFill>
                  <a:srgbClr val="FF0000"/>
                </a:solidFill>
                <a:latin typeface="Arial (Body)"/>
              </a:rPr>
              <a:t> </a:t>
            </a:r>
            <a:r>
              <a:rPr lang="en-US" dirty="0" err="1" smtClean="0">
                <a:solidFill>
                  <a:srgbClr val="FF0000"/>
                </a:solidFill>
                <a:latin typeface="Arial (Body)"/>
              </a:rPr>
              <a:t>sử</a:t>
            </a:r>
            <a:r>
              <a:rPr lang="en-US" dirty="0" smtClean="0">
                <a:solidFill>
                  <a:srgbClr val="FF0000"/>
                </a:solidFill>
                <a:latin typeface="Arial (Body)"/>
              </a:rPr>
              <a:t> </a:t>
            </a:r>
            <a:r>
              <a:rPr lang="en-US" dirty="0" err="1" smtClean="0">
                <a:solidFill>
                  <a:srgbClr val="FF0000"/>
                </a:solidFill>
                <a:latin typeface="Arial (Body)"/>
              </a:rPr>
              <a:t>dụng</a:t>
            </a:r>
            <a:r>
              <a:rPr lang="en-US" dirty="0" smtClean="0">
                <a:solidFill>
                  <a:srgbClr val="FF0000"/>
                </a:solidFill>
                <a:latin typeface="Arial (Body)"/>
              </a:rPr>
              <a:t> </a:t>
            </a:r>
            <a:r>
              <a:rPr lang="en-US" dirty="0" err="1" smtClean="0">
                <a:solidFill>
                  <a:srgbClr val="FF0000"/>
                </a:solidFill>
                <a:latin typeface="Arial (Body)"/>
              </a:rPr>
              <a:t>cho</a:t>
            </a:r>
            <a:r>
              <a:rPr lang="en-US" dirty="0" smtClean="0">
                <a:solidFill>
                  <a:srgbClr val="FF0000"/>
                </a:solidFill>
                <a:latin typeface="Arial (Body)"/>
              </a:rPr>
              <a:t> </a:t>
            </a:r>
            <a:r>
              <a:rPr lang="en-US" dirty="0" err="1" smtClean="0">
                <a:solidFill>
                  <a:srgbClr val="FF0000"/>
                </a:solidFill>
                <a:latin typeface="Arial (Body)"/>
              </a:rPr>
              <a:t>hoạt</a:t>
            </a:r>
            <a:r>
              <a:rPr lang="en-US" dirty="0" smtClean="0">
                <a:solidFill>
                  <a:srgbClr val="FF0000"/>
                </a:solidFill>
                <a:latin typeface="Arial (Body)"/>
              </a:rPr>
              <a:t> </a:t>
            </a:r>
            <a:r>
              <a:rPr lang="en-US" dirty="0" err="1" smtClean="0">
                <a:solidFill>
                  <a:srgbClr val="FF0000"/>
                </a:solidFill>
                <a:latin typeface="Arial (Body)"/>
              </a:rPr>
              <a:t>động</a:t>
            </a:r>
            <a:r>
              <a:rPr lang="en-US" dirty="0" smtClean="0">
                <a:solidFill>
                  <a:srgbClr val="FF0000"/>
                </a:solidFill>
                <a:latin typeface="Arial (Body)"/>
              </a:rPr>
              <a:t> </a:t>
            </a:r>
            <a:r>
              <a:rPr lang="en-US" dirty="0" err="1" smtClean="0">
                <a:solidFill>
                  <a:srgbClr val="FF0000"/>
                </a:solidFill>
                <a:latin typeface="Arial (Body)"/>
              </a:rPr>
              <a:t>nông</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Tài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sinh</a:t>
            </a:r>
            <a:r>
              <a:rPr lang="en-US" dirty="0" smtClean="0">
                <a:solidFill>
                  <a:srgbClr val="FF0000"/>
                </a:solidFill>
                <a:latin typeface="Arial (Body)"/>
              </a:rPr>
              <a:t> </a:t>
            </a:r>
            <a:r>
              <a:rPr lang="en-US" dirty="0" err="1" smtClean="0">
                <a:solidFill>
                  <a:srgbClr val="FF0000"/>
                </a:solidFill>
                <a:latin typeface="Arial (Body)"/>
              </a:rPr>
              <a:t>học</a:t>
            </a:r>
            <a:r>
              <a:rPr lang="en-US" dirty="0" smtClean="0">
                <a:solidFill>
                  <a:srgbClr val="FF0000"/>
                </a:solidFill>
                <a:latin typeface="Arial (Body)"/>
              </a:rPr>
              <a:t> </a:t>
            </a:r>
            <a:r>
              <a:rPr lang="en-US" dirty="0" err="1" smtClean="0">
                <a:solidFill>
                  <a:srgbClr val="FF0000"/>
                </a:solidFill>
                <a:latin typeface="Arial (Body)"/>
              </a:rPr>
              <a:t>ngắn</a:t>
            </a:r>
            <a:r>
              <a:rPr lang="en-US" dirty="0" smtClean="0">
                <a:solidFill>
                  <a:srgbClr val="FF0000"/>
                </a:solidFill>
                <a:latin typeface="Arial (Body)"/>
              </a:rPr>
              <a:t> </a:t>
            </a:r>
            <a:r>
              <a:rPr lang="en-US" dirty="0" err="1" smtClean="0">
                <a:solidFill>
                  <a:srgbClr val="FF0000"/>
                </a:solidFill>
                <a:latin typeface="Arial (Body)"/>
              </a:rPr>
              <a:t>hạn</a:t>
            </a:r>
            <a:r>
              <a:rPr lang="en-US" dirty="0" smtClean="0">
                <a:solidFill>
                  <a:srgbClr val="FF0000"/>
                </a:solidFill>
                <a:latin typeface="Arial (Body)"/>
              </a:rPr>
              <a:t>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dài</a:t>
            </a:r>
            <a:r>
              <a:rPr lang="en-US" dirty="0" smtClean="0">
                <a:solidFill>
                  <a:srgbClr val="FF0000"/>
                </a:solidFill>
                <a:latin typeface="Arial (Body)"/>
              </a:rPr>
              <a:t> </a:t>
            </a:r>
            <a:r>
              <a:rPr lang="en-US" dirty="0" err="1" smtClean="0">
                <a:solidFill>
                  <a:srgbClr val="FF0000"/>
                </a:solidFill>
                <a:latin typeface="Arial (Body)"/>
              </a:rPr>
              <a:t>hạn</a:t>
            </a:r>
            <a:r>
              <a:rPr lang="en-US" dirty="0" smtClean="0">
                <a:solidFill>
                  <a:srgbClr val="FF0000"/>
                </a:solidFill>
                <a:latin typeface="Arial (Body)"/>
              </a:rPr>
              <a:t>;</a:t>
            </a:r>
          </a:p>
          <a:p>
            <a:pPr marL="457200" indent="-457200" algn="just">
              <a:spcBef>
                <a:spcPts val="1800"/>
              </a:spcBef>
              <a:buFont typeface="Wingdings" pitchFamily="2" charset="2"/>
              <a:buChar char="ü"/>
            </a:pPr>
            <a:r>
              <a:rPr lang="en-US" dirty="0" err="1" smtClean="0">
                <a:solidFill>
                  <a:srgbClr val="FF0000"/>
                </a:solidFill>
                <a:latin typeface="Arial (Body)"/>
              </a:rPr>
              <a:t>Vật</a:t>
            </a:r>
            <a:r>
              <a:rPr lang="en-US" dirty="0" smtClean="0">
                <a:solidFill>
                  <a:srgbClr val="FF0000"/>
                </a:solidFill>
                <a:latin typeface="Arial (Body)"/>
              </a:rPr>
              <a:t> </a:t>
            </a:r>
            <a:r>
              <a:rPr lang="en-US" dirty="0" err="1" smtClean="0">
                <a:solidFill>
                  <a:srgbClr val="FF0000"/>
                </a:solidFill>
                <a:latin typeface="Arial (Body)"/>
              </a:rPr>
              <a:t>nuôi</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sử</a:t>
            </a:r>
            <a:r>
              <a:rPr lang="en-US" dirty="0" smtClean="0">
                <a:solidFill>
                  <a:srgbClr val="FF0000"/>
                </a:solidFill>
                <a:latin typeface="Arial (Body)"/>
              </a:rPr>
              <a:t> </a:t>
            </a:r>
            <a:r>
              <a:rPr lang="en-US" dirty="0" err="1" smtClean="0">
                <a:solidFill>
                  <a:srgbClr val="FF0000"/>
                </a:solidFill>
                <a:latin typeface="Arial (Body)"/>
              </a:rPr>
              <a:t>dụng</a:t>
            </a:r>
            <a:r>
              <a:rPr lang="en-US" dirty="0" smtClean="0">
                <a:solidFill>
                  <a:srgbClr val="FF0000"/>
                </a:solidFill>
                <a:latin typeface="Arial (Body)"/>
              </a:rPr>
              <a:t> </a:t>
            </a:r>
            <a:r>
              <a:rPr lang="en-US" dirty="0" err="1" smtClean="0">
                <a:solidFill>
                  <a:srgbClr val="FF0000"/>
                </a:solidFill>
                <a:latin typeface="Arial (Body)"/>
              </a:rPr>
              <a:t>cho</a:t>
            </a:r>
            <a:r>
              <a:rPr lang="en-US" dirty="0" smtClean="0">
                <a:solidFill>
                  <a:srgbClr val="FF0000"/>
                </a:solidFill>
                <a:latin typeface="Arial (Body)"/>
              </a:rPr>
              <a:t> </a:t>
            </a:r>
            <a:r>
              <a:rPr lang="en-US" dirty="0" err="1" smtClean="0">
                <a:solidFill>
                  <a:srgbClr val="FF0000"/>
                </a:solidFill>
                <a:latin typeface="Arial (Body)"/>
              </a:rPr>
              <a:t>hoạt</a:t>
            </a:r>
            <a:r>
              <a:rPr lang="en-US" dirty="0" smtClean="0">
                <a:solidFill>
                  <a:srgbClr val="FF0000"/>
                </a:solidFill>
                <a:latin typeface="Arial (Body)"/>
              </a:rPr>
              <a:t> </a:t>
            </a:r>
            <a:r>
              <a:rPr lang="en-US" dirty="0" err="1" smtClean="0">
                <a:solidFill>
                  <a:srgbClr val="FF0000"/>
                </a:solidFill>
                <a:latin typeface="Arial (Body)"/>
              </a:rPr>
              <a:t>động</a:t>
            </a:r>
            <a:r>
              <a:rPr lang="en-US" dirty="0" smtClean="0">
                <a:solidFill>
                  <a:srgbClr val="FF0000"/>
                </a:solidFill>
                <a:latin typeface="Arial (Body)"/>
              </a:rPr>
              <a:t> </a:t>
            </a:r>
            <a:r>
              <a:rPr lang="en-US" dirty="0" err="1" smtClean="0">
                <a:solidFill>
                  <a:srgbClr val="FF0000"/>
                </a:solidFill>
                <a:latin typeface="Arial (Body)"/>
              </a:rPr>
              <a:t>nông</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súc</a:t>
            </a:r>
            <a:r>
              <a:rPr lang="en-US" dirty="0" smtClean="0">
                <a:solidFill>
                  <a:srgbClr val="FF0000"/>
                </a:solidFill>
                <a:latin typeface="Arial (Body)"/>
              </a:rPr>
              <a:t> </a:t>
            </a:r>
            <a:r>
              <a:rPr lang="en-US" dirty="0" err="1" smtClean="0">
                <a:solidFill>
                  <a:srgbClr val="FF0000"/>
                </a:solidFill>
                <a:latin typeface="Arial (Body)"/>
              </a:rPr>
              <a:t>vật</a:t>
            </a:r>
            <a:r>
              <a:rPr lang="en-US" dirty="0" smtClean="0">
                <a:solidFill>
                  <a:srgbClr val="FF0000"/>
                </a:solidFill>
                <a:latin typeface="Arial (Body)"/>
              </a:rPr>
              <a:t> </a:t>
            </a:r>
            <a:r>
              <a:rPr lang="en-US" dirty="0" err="1" smtClean="0">
                <a:solidFill>
                  <a:srgbClr val="FF0000"/>
                </a:solidFill>
                <a:latin typeface="Arial (Body)"/>
              </a:rPr>
              <a:t>làm</a:t>
            </a:r>
            <a:r>
              <a:rPr lang="en-US" dirty="0" smtClean="0">
                <a:solidFill>
                  <a:srgbClr val="FF0000"/>
                </a:solidFill>
                <a:latin typeface="Arial (Body)"/>
              </a:rPr>
              <a:t> </a:t>
            </a:r>
            <a:r>
              <a:rPr lang="en-US" dirty="0" err="1" smtClean="0">
                <a:solidFill>
                  <a:srgbClr val="FF0000"/>
                </a:solidFill>
                <a:latin typeface="Arial (Body)"/>
              </a:rPr>
              <a:t>việc</a:t>
            </a:r>
            <a:r>
              <a:rPr lang="en-US" dirty="0" smtClean="0">
                <a:solidFill>
                  <a:srgbClr val="FF0000"/>
                </a:solidFill>
                <a:latin typeface="Arial (Body)"/>
              </a:rPr>
              <a:t> (</a:t>
            </a:r>
            <a:r>
              <a:rPr lang="en-US" dirty="0" err="1" smtClean="0">
                <a:solidFill>
                  <a:srgbClr val="FF0000"/>
                </a:solidFill>
                <a:latin typeface="Arial (Body)"/>
              </a:rPr>
              <a:t>các</a:t>
            </a:r>
            <a:r>
              <a:rPr lang="en-US" dirty="0" smtClean="0">
                <a:solidFill>
                  <a:srgbClr val="FF0000"/>
                </a:solidFill>
                <a:latin typeface="Arial (Body)"/>
              </a:rPr>
              <a:t> con </a:t>
            </a:r>
            <a:r>
              <a:rPr lang="en-US" dirty="0" err="1" smtClean="0">
                <a:solidFill>
                  <a:srgbClr val="FF0000"/>
                </a:solidFill>
                <a:latin typeface="Arial (Body)"/>
              </a:rPr>
              <a:t>vật</a:t>
            </a:r>
            <a:r>
              <a:rPr lang="en-US" dirty="0" smtClean="0">
                <a:solidFill>
                  <a:srgbClr val="FF0000"/>
                </a:solidFill>
                <a:latin typeface="Arial (Body)"/>
              </a:rPr>
              <a:t>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nuôi</a:t>
            </a:r>
            <a:r>
              <a:rPr lang="en-US" dirty="0" smtClean="0">
                <a:solidFill>
                  <a:srgbClr val="FF0000"/>
                </a:solidFill>
                <a:latin typeface="Arial (Body)"/>
              </a:rPr>
              <a:t> </a:t>
            </a:r>
            <a:r>
              <a:rPr lang="en-US" dirty="0" err="1" smtClean="0">
                <a:solidFill>
                  <a:srgbClr val="FF0000"/>
                </a:solidFill>
                <a:latin typeface="Arial (Body)"/>
              </a:rPr>
              <a:t>trong</a:t>
            </a:r>
            <a:r>
              <a:rPr lang="en-US" dirty="0" smtClean="0">
                <a:solidFill>
                  <a:srgbClr val="FF0000"/>
                </a:solidFill>
                <a:latin typeface="Arial (Body)"/>
              </a:rPr>
              <a:t> </a:t>
            </a:r>
            <a:r>
              <a:rPr lang="en-US" dirty="0" err="1" smtClean="0">
                <a:solidFill>
                  <a:srgbClr val="FF0000"/>
                </a:solidFill>
                <a:latin typeface="Arial (Body)"/>
              </a:rPr>
              <a:t>rạp</a:t>
            </a:r>
            <a:r>
              <a:rPr lang="en-US" dirty="0" smtClean="0">
                <a:solidFill>
                  <a:srgbClr val="FF0000"/>
                </a:solidFill>
                <a:latin typeface="Arial (Body)"/>
              </a:rPr>
              <a:t> </a:t>
            </a:r>
            <a:r>
              <a:rPr lang="en-US" dirty="0" err="1" smtClean="0">
                <a:solidFill>
                  <a:srgbClr val="FF0000"/>
                </a:solidFill>
                <a:latin typeface="Arial (Body)"/>
              </a:rPr>
              <a:t>xiếc</a:t>
            </a:r>
            <a:r>
              <a:rPr lang="en-US" dirty="0" smtClean="0">
                <a:solidFill>
                  <a:srgbClr val="FF0000"/>
                </a:solidFill>
                <a:latin typeface="Arial (Body)"/>
              </a:rPr>
              <a:t> </a:t>
            </a:r>
            <a:r>
              <a:rPr lang="en-US" dirty="0" err="1" smtClean="0">
                <a:solidFill>
                  <a:srgbClr val="FF0000"/>
                </a:solidFill>
                <a:latin typeface="Arial (Body)"/>
              </a:rPr>
              <a:t>để</a:t>
            </a:r>
            <a:r>
              <a:rPr lang="en-US" dirty="0" smtClean="0">
                <a:solidFill>
                  <a:srgbClr val="FF0000"/>
                </a:solidFill>
                <a:latin typeface="Arial (Body)"/>
              </a:rPr>
              <a:t> </a:t>
            </a:r>
            <a:r>
              <a:rPr lang="en-US" dirty="0" err="1" smtClean="0">
                <a:solidFill>
                  <a:srgbClr val="FF0000"/>
                </a:solidFill>
                <a:latin typeface="Arial (Body)"/>
              </a:rPr>
              <a:t>biểu</a:t>
            </a:r>
            <a:r>
              <a:rPr lang="en-US" dirty="0" smtClean="0">
                <a:solidFill>
                  <a:srgbClr val="FF0000"/>
                </a:solidFill>
                <a:latin typeface="Arial (Body)"/>
              </a:rPr>
              <a:t> </a:t>
            </a:r>
            <a:r>
              <a:rPr lang="en-US" dirty="0" err="1" smtClean="0">
                <a:solidFill>
                  <a:srgbClr val="FF0000"/>
                </a:solidFill>
                <a:latin typeface="Arial (Body)"/>
              </a:rPr>
              <a:t>diễn</a:t>
            </a:r>
            <a:r>
              <a:rPr lang="en-US" dirty="0" smtClean="0">
                <a:solidFill>
                  <a:srgbClr val="FF0000"/>
                </a:solidFill>
                <a:latin typeface="Arial (Body)"/>
              </a:rPr>
              <a:t> </a:t>
            </a:r>
            <a:r>
              <a:rPr lang="en-US" dirty="0" err="1" smtClean="0">
                <a:solidFill>
                  <a:srgbClr val="FF0000"/>
                </a:solidFill>
                <a:latin typeface="Arial (Body)"/>
              </a:rPr>
              <a:t>xiếc</a:t>
            </a:r>
            <a:r>
              <a:rPr lang="en-US" dirty="0" smtClean="0">
                <a:solidFill>
                  <a:srgbClr val="FF0000"/>
                </a:solidFill>
                <a:latin typeface="Arial (Body)"/>
              </a:rPr>
              <a:t>, </a:t>
            </a:r>
            <a:r>
              <a:rPr lang="en-US" dirty="0" err="1" smtClean="0">
                <a:solidFill>
                  <a:srgbClr val="FF0000"/>
                </a:solidFill>
                <a:latin typeface="Arial (Body)"/>
              </a:rPr>
              <a:t>nuôi</a:t>
            </a:r>
            <a:r>
              <a:rPr lang="en-US" dirty="0" smtClean="0">
                <a:solidFill>
                  <a:srgbClr val="FF0000"/>
                </a:solidFill>
                <a:latin typeface="Arial (Body)"/>
              </a:rPr>
              <a:t> </a:t>
            </a:r>
            <a:r>
              <a:rPr lang="en-US" dirty="0" err="1" smtClean="0">
                <a:solidFill>
                  <a:srgbClr val="FF0000"/>
                </a:solidFill>
                <a:latin typeface="Arial (Body)"/>
              </a:rPr>
              <a:t>trong</a:t>
            </a:r>
            <a:r>
              <a:rPr lang="en-US" dirty="0" smtClean="0">
                <a:solidFill>
                  <a:srgbClr val="FF0000"/>
                </a:solidFill>
                <a:latin typeface="Arial (Body)"/>
              </a:rPr>
              <a:t> </a:t>
            </a:r>
            <a:r>
              <a:rPr lang="en-US" dirty="0" err="1" smtClean="0">
                <a:solidFill>
                  <a:srgbClr val="FF0000"/>
                </a:solidFill>
                <a:latin typeface="Arial (Body)"/>
              </a:rPr>
              <a:t>vườn</a:t>
            </a:r>
            <a:r>
              <a:rPr lang="en-US" dirty="0" smtClean="0">
                <a:solidFill>
                  <a:srgbClr val="FF0000"/>
                </a:solidFill>
                <a:latin typeface="Arial (Body)"/>
              </a:rPr>
              <a:t> </a:t>
            </a:r>
            <a:r>
              <a:rPr lang="en-US" dirty="0" err="1" smtClean="0">
                <a:solidFill>
                  <a:srgbClr val="FF0000"/>
                </a:solidFill>
                <a:latin typeface="Arial (Body)"/>
              </a:rPr>
              <a:t>thú</a:t>
            </a:r>
            <a:r>
              <a:rPr lang="en-US" dirty="0" smtClean="0">
                <a:solidFill>
                  <a:srgbClr val="FF0000"/>
                </a:solidFill>
                <a:latin typeface="Arial (Body)"/>
              </a:rPr>
              <a:t> </a:t>
            </a:r>
            <a:r>
              <a:rPr lang="en-US" dirty="0" err="1" smtClean="0">
                <a:solidFill>
                  <a:srgbClr val="FF0000"/>
                </a:solidFill>
                <a:latin typeface="Arial (Body)"/>
              </a:rPr>
              <a:t>để</a:t>
            </a:r>
            <a:r>
              <a:rPr lang="en-US" dirty="0" smtClean="0">
                <a:solidFill>
                  <a:srgbClr val="FF0000"/>
                </a:solidFill>
                <a:latin typeface="Arial (Body)"/>
              </a:rPr>
              <a:t> </a:t>
            </a:r>
            <a:r>
              <a:rPr lang="en-US" dirty="0" err="1" smtClean="0">
                <a:solidFill>
                  <a:srgbClr val="FF0000"/>
                </a:solidFill>
                <a:latin typeface="Arial (Body)"/>
              </a:rPr>
              <a:t>cho</a:t>
            </a:r>
            <a:r>
              <a:rPr lang="en-US" dirty="0" smtClean="0">
                <a:solidFill>
                  <a:srgbClr val="FF0000"/>
                </a:solidFill>
                <a:latin typeface="Arial (Body)"/>
              </a:rPr>
              <a:t> </a:t>
            </a:r>
            <a:r>
              <a:rPr lang="en-US" dirty="0" err="1" smtClean="0">
                <a:solidFill>
                  <a:srgbClr val="FF0000"/>
                </a:solidFill>
                <a:latin typeface="Arial (Body)"/>
              </a:rPr>
              <a:t>khách</a:t>
            </a:r>
            <a:r>
              <a:rPr lang="en-US" dirty="0" smtClean="0">
                <a:solidFill>
                  <a:srgbClr val="FF0000"/>
                </a:solidFill>
                <a:latin typeface="Arial (Body)"/>
              </a:rPr>
              <a:t> </a:t>
            </a:r>
            <a:r>
              <a:rPr lang="en-US" dirty="0" err="1" smtClean="0">
                <a:solidFill>
                  <a:srgbClr val="FF0000"/>
                </a:solidFill>
                <a:latin typeface="Arial (Body)"/>
              </a:rPr>
              <a:t>tham</a:t>
            </a:r>
            <a:r>
              <a:rPr lang="en-US" dirty="0" smtClean="0">
                <a:solidFill>
                  <a:srgbClr val="FF0000"/>
                </a:solidFill>
                <a:latin typeface="Arial (Body)"/>
              </a:rPr>
              <a:t> </a:t>
            </a:r>
            <a:r>
              <a:rPr lang="en-US" dirty="0" err="1" smtClean="0">
                <a:solidFill>
                  <a:srgbClr val="FF0000"/>
                </a:solidFill>
                <a:latin typeface="Arial (Body)"/>
              </a:rPr>
              <a:t>quan</a:t>
            </a:r>
            <a:r>
              <a:rPr lang="en-US" dirty="0" smtClean="0">
                <a:solidFill>
                  <a:srgbClr val="FF0000"/>
                </a:solidFill>
                <a:latin typeface="Arial (Body)"/>
              </a:rPr>
              <a:t>, </a:t>
            </a:r>
            <a:r>
              <a:rPr lang="en-US" dirty="0" err="1" smtClean="0">
                <a:solidFill>
                  <a:srgbClr val="FF0000"/>
                </a:solidFill>
                <a:latin typeface="Arial (Body)"/>
              </a:rPr>
              <a:t>chó</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vụ</a:t>
            </a:r>
            <a:r>
              <a:rPr lang="en-US" dirty="0" smtClean="0">
                <a:solidFill>
                  <a:srgbClr val="FF0000"/>
                </a:solidFill>
                <a:latin typeface="Arial (Body)"/>
              </a:rPr>
              <a:t>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nuôi</a:t>
            </a:r>
            <a:r>
              <a:rPr lang="en-US" dirty="0" smtClean="0">
                <a:solidFill>
                  <a:srgbClr val="FF0000"/>
                </a:solidFill>
                <a:latin typeface="Arial (Body)"/>
              </a:rPr>
              <a:t> </a:t>
            </a:r>
            <a:r>
              <a:rPr lang="en-US" dirty="0" err="1" smtClean="0">
                <a:solidFill>
                  <a:srgbClr val="FF0000"/>
                </a:solidFill>
                <a:latin typeface="Arial (Body)"/>
              </a:rPr>
              <a:t>để</a:t>
            </a:r>
            <a:r>
              <a:rPr lang="en-US" dirty="0" smtClean="0">
                <a:solidFill>
                  <a:srgbClr val="FF0000"/>
                </a:solidFill>
                <a:latin typeface="Arial (Body)"/>
              </a:rPr>
              <a:t> </a:t>
            </a:r>
            <a:r>
              <a:rPr lang="en-US" dirty="0" err="1" smtClean="0">
                <a:solidFill>
                  <a:srgbClr val="FF0000"/>
                </a:solidFill>
                <a:latin typeface="Arial (Body)"/>
              </a:rPr>
              <a:t>thực</a:t>
            </a:r>
            <a:r>
              <a:rPr lang="en-US" dirty="0" smtClean="0">
                <a:solidFill>
                  <a:srgbClr val="FF0000"/>
                </a:solidFill>
                <a:latin typeface="Arial (Body)"/>
              </a:rPr>
              <a:t> </a:t>
            </a:r>
            <a:r>
              <a:rPr lang="en-US" dirty="0" err="1" smtClean="0">
                <a:solidFill>
                  <a:srgbClr val="FF0000"/>
                </a:solidFill>
                <a:latin typeface="Arial (Body)"/>
              </a:rPr>
              <a:t>hiện</a:t>
            </a:r>
            <a:r>
              <a:rPr lang="en-US" dirty="0" smtClean="0">
                <a:solidFill>
                  <a:srgbClr val="FF0000"/>
                </a:solidFill>
                <a:latin typeface="Arial (Body)"/>
              </a:rPr>
              <a:t>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nhiệm</a:t>
            </a:r>
            <a:r>
              <a:rPr lang="en-US" dirty="0" smtClean="0">
                <a:solidFill>
                  <a:srgbClr val="FF0000"/>
                </a:solidFill>
                <a:latin typeface="Arial (Body)"/>
              </a:rPr>
              <a:t> </a:t>
            </a:r>
            <a:r>
              <a:rPr lang="en-US" dirty="0" err="1" smtClean="0">
                <a:solidFill>
                  <a:srgbClr val="FF0000"/>
                </a:solidFill>
                <a:latin typeface="Arial (Body)"/>
              </a:rPr>
              <a:t>vụ</a:t>
            </a:r>
            <a:r>
              <a:rPr lang="en-US" dirty="0" smtClean="0">
                <a:solidFill>
                  <a:srgbClr val="FF0000"/>
                </a:solidFill>
                <a:latin typeface="Arial (Body)"/>
              </a:rPr>
              <a:t> </a:t>
            </a:r>
            <a:r>
              <a:rPr lang="en-US" dirty="0" err="1" smtClean="0">
                <a:solidFill>
                  <a:srgbClr val="FF0000"/>
                </a:solidFill>
                <a:latin typeface="Arial (Body)"/>
              </a:rPr>
              <a:t>theo</a:t>
            </a:r>
            <a:r>
              <a:rPr lang="en-US" dirty="0" smtClean="0">
                <a:solidFill>
                  <a:srgbClr val="FF0000"/>
                </a:solidFill>
                <a:latin typeface="Arial (Body)"/>
              </a:rPr>
              <a:t> </a:t>
            </a:r>
            <a:r>
              <a:rPr lang="en-US" dirty="0" err="1" smtClean="0">
                <a:solidFill>
                  <a:srgbClr val="FF0000"/>
                </a:solidFill>
                <a:latin typeface="Arial (Body)"/>
              </a:rPr>
              <a:t>yêu</a:t>
            </a:r>
            <a:r>
              <a:rPr lang="en-US" dirty="0" smtClean="0">
                <a:solidFill>
                  <a:srgbClr val="FF0000"/>
                </a:solidFill>
                <a:latin typeface="Arial (Body)"/>
              </a:rPr>
              <a:t> </a:t>
            </a:r>
            <a:r>
              <a:rPr lang="en-US" dirty="0" err="1" smtClean="0">
                <a:solidFill>
                  <a:srgbClr val="FF0000"/>
                </a:solidFill>
                <a:latin typeface="Arial (Body)"/>
              </a:rPr>
              <a:t>cầu</a:t>
            </a:r>
            <a:r>
              <a:rPr lang="en-US" dirty="0" smtClean="0">
                <a:solidFill>
                  <a:srgbClr val="FF0000"/>
                </a:solidFill>
                <a:latin typeface="Arial (Body)"/>
              </a:rPr>
              <a:t>,…): TSCĐ.</a:t>
            </a:r>
          </a:p>
          <a:p>
            <a:pPr marL="457200" indent="-457200" algn="just"/>
            <a:endParaRPr lang="en-US" dirty="0" smtClean="0">
              <a:solidFill>
                <a:srgbClr val="FF0000"/>
              </a:solidFill>
              <a:latin typeface="Arial (Body)"/>
            </a:endParaRPr>
          </a:p>
          <a:p>
            <a:pPr marL="457200" indent="-457200" algn="just">
              <a:spcBef>
                <a:spcPts val="1200"/>
              </a:spcBef>
            </a:pPr>
            <a:r>
              <a:rPr lang="en-US" dirty="0" smtClean="0">
                <a:solidFill>
                  <a:srgbClr val="FF0000"/>
                </a:solidFill>
                <a:latin typeface="Arial (Body)"/>
              </a:rPr>
              <a:t>(2) </a:t>
            </a:r>
            <a:r>
              <a:rPr lang="en-US" dirty="0" err="1" smtClean="0">
                <a:solidFill>
                  <a:srgbClr val="FF0000"/>
                </a:solidFill>
                <a:latin typeface="Arial (Body)"/>
              </a:rPr>
              <a:t>Đối</a:t>
            </a:r>
            <a:r>
              <a:rPr lang="en-US" dirty="0" smtClean="0">
                <a:solidFill>
                  <a:srgbClr val="FF0000"/>
                </a:solidFill>
                <a:latin typeface="Arial (Body)"/>
              </a:rPr>
              <a:t> </a:t>
            </a:r>
            <a:r>
              <a:rPr lang="en-US" dirty="0" err="1" smtClean="0">
                <a:solidFill>
                  <a:srgbClr val="FF0000"/>
                </a:solidFill>
                <a:latin typeface="Arial (Body)"/>
              </a:rPr>
              <a:t>với</a:t>
            </a:r>
            <a:r>
              <a:rPr lang="en-US" dirty="0" smtClean="0">
                <a:solidFill>
                  <a:srgbClr val="FF0000"/>
                </a:solidFill>
                <a:latin typeface="Arial (Body)"/>
              </a:rPr>
              <a:t> </a:t>
            </a: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trồng</a:t>
            </a:r>
            <a:endParaRPr lang="en-US" dirty="0" smtClean="0">
              <a:solidFill>
                <a:srgbClr val="FF0000"/>
              </a:solidFill>
              <a:latin typeface="Arial (Body)"/>
            </a:endParaRPr>
          </a:p>
          <a:p>
            <a:pPr marL="457200" indent="-457200" algn="just">
              <a:spcBef>
                <a:spcPts val="1200"/>
              </a:spcBef>
              <a:buFont typeface="Wingdings" pitchFamily="2" charset="2"/>
              <a:buChar char="ü"/>
            </a:pP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trồng</a:t>
            </a:r>
            <a:r>
              <a:rPr lang="en-US" dirty="0" smtClean="0">
                <a:solidFill>
                  <a:srgbClr val="FF0000"/>
                </a:solidFill>
                <a:latin typeface="Arial (Body)"/>
              </a:rPr>
              <a:t> </a:t>
            </a:r>
            <a:r>
              <a:rPr lang="en-US" dirty="0" err="1" smtClean="0">
                <a:solidFill>
                  <a:srgbClr val="FF0000"/>
                </a:solidFill>
                <a:latin typeface="Arial (Body)"/>
              </a:rPr>
              <a:t>dài</a:t>
            </a:r>
            <a:r>
              <a:rPr lang="en-US" dirty="0" smtClean="0">
                <a:solidFill>
                  <a:srgbClr val="FF0000"/>
                </a:solidFill>
                <a:latin typeface="Arial (Body)"/>
              </a:rPr>
              <a:t> </a:t>
            </a:r>
            <a:r>
              <a:rPr lang="en-US" dirty="0" err="1" smtClean="0">
                <a:solidFill>
                  <a:srgbClr val="FF0000"/>
                </a:solidFill>
                <a:latin typeface="Arial (Body)"/>
              </a:rPr>
              <a:t>ngày</a:t>
            </a:r>
            <a:r>
              <a:rPr lang="en-US" dirty="0" smtClean="0">
                <a:solidFill>
                  <a:srgbClr val="FF0000"/>
                </a:solidFill>
                <a:latin typeface="Arial (Body)"/>
              </a:rPr>
              <a:t> </a:t>
            </a:r>
            <a:r>
              <a:rPr lang="en-US" dirty="0" err="1" smtClean="0">
                <a:solidFill>
                  <a:srgbClr val="FF0000"/>
                </a:solidFill>
                <a:latin typeface="Arial (Body)"/>
              </a:rPr>
              <a:t>cho</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phẩm</a:t>
            </a:r>
            <a:r>
              <a:rPr lang="en-US" dirty="0" smtClean="0">
                <a:solidFill>
                  <a:srgbClr val="FF0000"/>
                </a:solidFill>
                <a:latin typeface="Arial (Body)"/>
              </a:rPr>
              <a:t>, </a:t>
            </a: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cảnh</a:t>
            </a:r>
            <a:r>
              <a:rPr lang="en-US" dirty="0" smtClean="0">
                <a:solidFill>
                  <a:srgbClr val="FF0000"/>
                </a:solidFill>
                <a:latin typeface="Arial (Body)"/>
              </a:rPr>
              <a:t> và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lấy</a:t>
            </a:r>
            <a:r>
              <a:rPr lang="en-US" dirty="0" smtClean="0">
                <a:solidFill>
                  <a:srgbClr val="FF0000"/>
                </a:solidFill>
                <a:latin typeface="Arial (Body)"/>
              </a:rPr>
              <a:t> </a:t>
            </a:r>
            <a:r>
              <a:rPr lang="en-US" dirty="0" err="1" smtClean="0">
                <a:solidFill>
                  <a:srgbClr val="FF0000"/>
                </a:solidFill>
                <a:latin typeface="Arial (Body)"/>
              </a:rPr>
              <a:t>gỗ</a:t>
            </a:r>
            <a:r>
              <a:rPr lang="en-US" dirty="0" smtClean="0">
                <a:solidFill>
                  <a:srgbClr val="FF0000"/>
                </a:solidFill>
                <a:latin typeface="Arial (Body)"/>
              </a:rPr>
              <a:t>: TSCĐ;</a:t>
            </a:r>
          </a:p>
          <a:p>
            <a:pPr marL="457200" indent="-457200" algn="just">
              <a:spcBef>
                <a:spcPts val="1200"/>
              </a:spcBef>
              <a:buFont typeface="Wingdings" pitchFamily="2" charset="2"/>
              <a:buChar char="ü"/>
            </a:pP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trồng</a:t>
            </a:r>
            <a:r>
              <a:rPr lang="en-US" dirty="0" smtClean="0">
                <a:solidFill>
                  <a:srgbClr val="FF0000"/>
                </a:solidFill>
                <a:latin typeface="Arial (Body)"/>
              </a:rPr>
              <a:t> </a:t>
            </a:r>
            <a:r>
              <a:rPr lang="en-US" dirty="0" err="1" smtClean="0">
                <a:solidFill>
                  <a:srgbClr val="FF0000"/>
                </a:solidFill>
                <a:latin typeface="Arial (Body)"/>
              </a:rPr>
              <a:t>lấy</a:t>
            </a:r>
            <a:r>
              <a:rPr lang="en-US" dirty="0" smtClean="0">
                <a:solidFill>
                  <a:srgbClr val="FF0000"/>
                </a:solidFill>
                <a:latin typeface="Arial (Body)"/>
              </a:rPr>
              <a:t> </a:t>
            </a:r>
            <a:r>
              <a:rPr lang="en-US" dirty="0" err="1" smtClean="0">
                <a:solidFill>
                  <a:srgbClr val="FF0000"/>
                </a:solidFill>
                <a:latin typeface="Arial (Body)"/>
              </a:rPr>
              <a:t>gỗ</a:t>
            </a:r>
            <a:r>
              <a:rPr lang="en-US" dirty="0" smtClean="0">
                <a:solidFill>
                  <a:srgbClr val="FF0000"/>
                </a:solidFill>
                <a:latin typeface="Arial (Body)"/>
              </a:rPr>
              <a:t>, </a:t>
            </a:r>
            <a:r>
              <a:rPr lang="en-US" dirty="0" err="1" smtClean="0">
                <a:solidFill>
                  <a:srgbClr val="FF0000"/>
                </a:solidFill>
                <a:latin typeface="Arial (Body)"/>
              </a:rPr>
              <a:t>vừa</a:t>
            </a:r>
            <a:r>
              <a:rPr lang="en-US" dirty="0" smtClean="0">
                <a:solidFill>
                  <a:srgbClr val="FF0000"/>
                </a:solidFill>
                <a:latin typeface="Arial (Body)"/>
              </a:rPr>
              <a:t> </a:t>
            </a:r>
            <a:r>
              <a:rPr lang="en-US" dirty="0" err="1" smtClean="0">
                <a:solidFill>
                  <a:srgbClr val="FF0000"/>
                </a:solidFill>
                <a:latin typeface="Arial (Body)"/>
              </a:rPr>
              <a:t>cho</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phẩm</a:t>
            </a:r>
            <a:r>
              <a:rPr lang="en-US" dirty="0" smtClean="0">
                <a:solidFill>
                  <a:srgbClr val="FF0000"/>
                </a:solidFill>
                <a:latin typeface="Arial (Body)"/>
              </a:rPr>
              <a:t> </a:t>
            </a:r>
            <a:r>
              <a:rPr lang="en-US" dirty="0" err="1" smtClean="0">
                <a:solidFill>
                  <a:srgbClr val="FF0000"/>
                </a:solidFill>
                <a:latin typeface="Arial (Body)"/>
              </a:rPr>
              <a:t>vừa</a:t>
            </a:r>
            <a:r>
              <a:rPr lang="en-US" dirty="0" smtClean="0">
                <a:solidFill>
                  <a:srgbClr val="FF0000"/>
                </a:solidFill>
                <a:latin typeface="Arial (Body)"/>
              </a:rPr>
              <a:t> </a:t>
            </a:r>
            <a:r>
              <a:rPr lang="en-US" dirty="0" err="1" smtClean="0">
                <a:solidFill>
                  <a:srgbClr val="FF0000"/>
                </a:solidFill>
                <a:latin typeface="Arial (Body)"/>
              </a:rPr>
              <a:t>lấy</a:t>
            </a:r>
            <a:r>
              <a:rPr lang="en-US" dirty="0" smtClean="0">
                <a:solidFill>
                  <a:srgbClr val="FF0000"/>
                </a:solidFill>
                <a:latin typeface="Arial (Body)"/>
              </a:rPr>
              <a:t> </a:t>
            </a:r>
            <a:r>
              <a:rPr lang="en-US" dirty="0" err="1" smtClean="0">
                <a:solidFill>
                  <a:srgbClr val="FF0000"/>
                </a:solidFill>
                <a:latin typeface="Arial (Body)"/>
              </a:rPr>
              <a:t>gỗ</a:t>
            </a:r>
            <a:r>
              <a:rPr lang="en-US" dirty="0" smtClean="0">
                <a:solidFill>
                  <a:srgbClr val="FF0000"/>
                </a:solidFill>
                <a:latin typeface="Arial (Body)"/>
              </a:rPr>
              <a:t>, </a:t>
            </a: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trồng</a:t>
            </a:r>
            <a:r>
              <a:rPr lang="en-US" dirty="0" smtClean="0">
                <a:solidFill>
                  <a:srgbClr val="FF0000"/>
                </a:solidFill>
                <a:latin typeface="Arial (Body)"/>
              </a:rPr>
              <a:t> </a:t>
            </a:r>
            <a:r>
              <a:rPr lang="en-US" dirty="0" err="1" smtClean="0">
                <a:solidFill>
                  <a:srgbClr val="FF0000"/>
                </a:solidFill>
                <a:latin typeface="Arial (Body)"/>
              </a:rPr>
              <a:t>ngắn</a:t>
            </a:r>
            <a:r>
              <a:rPr lang="en-US" dirty="0" smtClean="0">
                <a:solidFill>
                  <a:srgbClr val="FF0000"/>
                </a:solidFill>
                <a:latin typeface="Arial (Body)"/>
              </a:rPr>
              <a:t> </a:t>
            </a:r>
            <a:r>
              <a:rPr lang="en-US" dirty="0" err="1" smtClean="0">
                <a:solidFill>
                  <a:srgbClr val="FF0000"/>
                </a:solidFill>
                <a:latin typeface="Arial (Body)"/>
              </a:rPr>
              <a:t>ngày</a:t>
            </a:r>
            <a:r>
              <a:rPr lang="en-US" dirty="0" smtClean="0">
                <a:solidFill>
                  <a:srgbClr val="FF0000"/>
                </a:solidFill>
                <a:latin typeface="Arial (Body)"/>
              </a:rPr>
              <a:t> thu </a:t>
            </a:r>
            <a:r>
              <a:rPr lang="en-US" dirty="0" err="1" smtClean="0">
                <a:solidFill>
                  <a:srgbClr val="FF0000"/>
                </a:solidFill>
                <a:latin typeface="Arial (Body)"/>
              </a:rPr>
              <a:t>hoạch</a:t>
            </a:r>
            <a:r>
              <a:rPr lang="en-US" dirty="0" smtClean="0">
                <a:solidFill>
                  <a:srgbClr val="FF0000"/>
                </a:solidFill>
                <a:latin typeface="Arial (Body)"/>
              </a:rPr>
              <a:t> </a:t>
            </a:r>
            <a:r>
              <a:rPr lang="en-US" dirty="0" err="1" smtClean="0">
                <a:solidFill>
                  <a:srgbClr val="FF0000"/>
                </a:solidFill>
                <a:latin typeface="Arial (Body)"/>
              </a:rPr>
              <a:t>cả</a:t>
            </a:r>
            <a:r>
              <a:rPr lang="en-US" dirty="0" smtClean="0">
                <a:solidFill>
                  <a:srgbClr val="FF0000"/>
                </a:solidFill>
                <a:latin typeface="Arial (Body)"/>
              </a:rPr>
              <a:t> </a:t>
            </a: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như</a:t>
            </a:r>
            <a:r>
              <a:rPr lang="en-US" dirty="0" smtClean="0">
                <a:solidFill>
                  <a:srgbClr val="FF0000"/>
                </a:solidFill>
                <a:latin typeface="Arial (Body)"/>
              </a:rPr>
              <a:t> </a:t>
            </a:r>
            <a:r>
              <a:rPr lang="en-US" dirty="0" err="1" smtClean="0">
                <a:solidFill>
                  <a:srgbClr val="FF0000"/>
                </a:solidFill>
                <a:latin typeface="Arial (Body)"/>
              </a:rPr>
              <a:t>cây</a:t>
            </a:r>
            <a:r>
              <a:rPr lang="en-US" dirty="0" smtClean="0">
                <a:solidFill>
                  <a:srgbClr val="FF0000"/>
                </a:solidFill>
                <a:latin typeface="Arial (Body)"/>
              </a:rPr>
              <a:t> </a:t>
            </a:r>
            <a:r>
              <a:rPr lang="en-US" dirty="0" err="1" smtClean="0">
                <a:solidFill>
                  <a:srgbClr val="FF0000"/>
                </a:solidFill>
                <a:latin typeface="Arial (Body)"/>
              </a:rPr>
              <a:t>lương</a:t>
            </a:r>
            <a:r>
              <a:rPr lang="en-US" dirty="0" smtClean="0">
                <a:solidFill>
                  <a:srgbClr val="FF0000"/>
                </a:solidFill>
                <a:latin typeface="Arial (Body)"/>
              </a:rPr>
              <a:t> </a:t>
            </a:r>
            <a:r>
              <a:rPr lang="en-US" dirty="0" err="1" smtClean="0">
                <a:solidFill>
                  <a:srgbClr val="FF0000"/>
                </a:solidFill>
                <a:latin typeface="Arial (Body)"/>
              </a:rPr>
              <a:t>thực</a:t>
            </a:r>
            <a:r>
              <a:rPr lang="en-US" dirty="0" smtClean="0">
                <a:solidFill>
                  <a:srgbClr val="FF0000"/>
                </a:solidFill>
                <a:latin typeface="Arial (Body)"/>
              </a:rPr>
              <a:t> </a:t>
            </a:r>
            <a:r>
              <a:rPr lang="en-US" dirty="0" err="1" smtClean="0">
                <a:solidFill>
                  <a:srgbClr val="FF0000"/>
                </a:solidFill>
                <a:latin typeface="Arial (Body)"/>
              </a:rPr>
              <a:t>trình</a:t>
            </a:r>
            <a:r>
              <a:rPr lang="en-US" dirty="0" smtClean="0">
                <a:solidFill>
                  <a:srgbClr val="FF0000"/>
                </a:solidFill>
                <a:latin typeface="Arial (Body)"/>
              </a:rPr>
              <a:t> </a:t>
            </a:r>
            <a:r>
              <a:rPr lang="en-US" dirty="0" err="1" smtClean="0">
                <a:solidFill>
                  <a:srgbClr val="FF0000"/>
                </a:solidFill>
                <a:latin typeface="Arial (Body)"/>
              </a:rPr>
              <a:t>bày</a:t>
            </a:r>
            <a:r>
              <a:rPr lang="en-US" dirty="0" smtClean="0">
                <a:solidFill>
                  <a:srgbClr val="FF0000"/>
                </a:solidFill>
                <a:latin typeface="Arial (Body)"/>
              </a:rPr>
              <a:t> </a:t>
            </a:r>
            <a:r>
              <a:rPr lang="en-US" dirty="0" err="1" smtClean="0">
                <a:solidFill>
                  <a:srgbClr val="FF0000"/>
                </a:solidFill>
                <a:latin typeface="Arial (Body)"/>
              </a:rPr>
              <a:t>là</a:t>
            </a:r>
            <a:r>
              <a:rPr lang="en-US" dirty="0" smtClean="0">
                <a:solidFill>
                  <a:srgbClr val="FF0000"/>
                </a:solidFill>
                <a:latin typeface="Arial (Body)"/>
              </a:rPr>
              <a:t> </a:t>
            </a:r>
            <a:r>
              <a:rPr lang="en-US" dirty="0" err="1" smtClean="0">
                <a:solidFill>
                  <a:srgbClr val="FF0000"/>
                </a:solidFill>
                <a:latin typeface="Arial (Body)"/>
              </a:rPr>
              <a:t>tài</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sinh</a:t>
            </a:r>
            <a:r>
              <a:rPr lang="en-US" dirty="0" smtClean="0">
                <a:solidFill>
                  <a:srgbClr val="FF0000"/>
                </a:solidFill>
                <a:latin typeface="Arial (Body)"/>
              </a:rPr>
              <a:t> </a:t>
            </a:r>
            <a:r>
              <a:rPr lang="en-US" dirty="0" err="1" smtClean="0">
                <a:solidFill>
                  <a:srgbClr val="FF0000"/>
                </a:solidFill>
                <a:latin typeface="Arial (Body)"/>
              </a:rPr>
              <a:t>học</a:t>
            </a:r>
            <a:r>
              <a:rPr lang="en-US" dirty="0" smtClean="0">
                <a:solidFill>
                  <a:srgbClr val="FF0000"/>
                </a:solidFill>
                <a:latin typeface="Arial (Body)"/>
              </a:rPr>
              <a:t> </a:t>
            </a:r>
            <a:r>
              <a:rPr lang="en-US" dirty="0" err="1" smtClean="0">
                <a:solidFill>
                  <a:srgbClr val="FF0000"/>
                </a:solidFill>
                <a:latin typeface="Arial (Body)"/>
              </a:rPr>
              <a:t>ngắn</a:t>
            </a:r>
            <a:r>
              <a:rPr lang="en-US" dirty="0" smtClean="0">
                <a:solidFill>
                  <a:srgbClr val="FF0000"/>
                </a:solidFill>
                <a:latin typeface="Arial (Body)"/>
              </a:rPr>
              <a:t> </a:t>
            </a:r>
            <a:r>
              <a:rPr lang="en-US" dirty="0" err="1" smtClean="0">
                <a:solidFill>
                  <a:srgbClr val="FF0000"/>
                </a:solidFill>
                <a:latin typeface="Arial (Body)"/>
              </a:rPr>
              <a:t>hạn</a:t>
            </a:r>
            <a:r>
              <a:rPr lang="en-US" dirty="0" smtClean="0">
                <a:solidFill>
                  <a:srgbClr val="FF0000"/>
                </a:solidFill>
                <a:latin typeface="Arial (Body)"/>
              </a:rPr>
              <a:t>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dài</a:t>
            </a:r>
            <a:r>
              <a:rPr lang="en-US" dirty="0" smtClean="0">
                <a:solidFill>
                  <a:srgbClr val="FF0000"/>
                </a:solidFill>
                <a:latin typeface="Arial (Body)"/>
              </a:rPr>
              <a:t> </a:t>
            </a:r>
            <a:r>
              <a:rPr lang="en-US" dirty="0" err="1" smtClean="0">
                <a:solidFill>
                  <a:srgbClr val="FF0000"/>
                </a:solidFill>
                <a:latin typeface="Arial (Body)"/>
              </a:rPr>
              <a:t>hạn</a:t>
            </a:r>
            <a:r>
              <a:rPr lang="en-US" dirty="0" smtClean="0">
                <a:solidFill>
                  <a:srgbClr val="FF0000"/>
                </a:solidFill>
                <a:latin typeface="Arial (Body)"/>
              </a:rPr>
              <a:t>.</a:t>
            </a: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114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489364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dirty="0" smtClean="0">
                <a:solidFill>
                  <a:srgbClr val="FF0000"/>
                </a:solidFill>
              </a:rPr>
              <a:t>TÀI KHOẢN 215 - TÀI SẢN SINH HỌC</a:t>
            </a:r>
          </a:p>
          <a:p>
            <a:pPr algn="ctr"/>
            <a:endParaRPr lang="en-US" sz="2800" b="1" dirty="0" smtClean="0">
              <a:solidFill>
                <a:srgbClr val="FF0000"/>
              </a:solidFill>
            </a:endParaRPr>
          </a:p>
          <a:p>
            <a:endParaRPr lang="en-US" sz="2000" b="1" dirty="0" smtClean="0"/>
          </a:p>
          <a:p>
            <a:pPr marL="457200" indent="-457200" algn="just"/>
            <a:r>
              <a:rPr lang="en-US" sz="2000" dirty="0" smtClean="0">
                <a:solidFill>
                  <a:srgbClr val="FF0000"/>
                </a:solidFill>
                <a:latin typeface="Arial (Body)"/>
              </a:rPr>
              <a:t>(1) Tài </a:t>
            </a:r>
            <a:r>
              <a:rPr lang="en-US" sz="2000" dirty="0" err="1" smtClean="0">
                <a:solidFill>
                  <a:srgbClr val="FF0000"/>
                </a:solidFill>
                <a:latin typeface="Arial (Body)"/>
              </a:rPr>
              <a:t>khoản</a:t>
            </a:r>
            <a:r>
              <a:rPr lang="en-US" sz="2000" dirty="0" smtClean="0">
                <a:solidFill>
                  <a:srgbClr val="FF0000"/>
                </a:solidFill>
                <a:latin typeface="Arial (Body)"/>
              </a:rPr>
              <a:t> </a:t>
            </a:r>
            <a:r>
              <a:rPr lang="en-US" sz="2000" dirty="0" err="1" smtClean="0">
                <a:solidFill>
                  <a:srgbClr val="FF0000"/>
                </a:solidFill>
                <a:latin typeface="Arial (Body)"/>
              </a:rPr>
              <a:t>này</a:t>
            </a:r>
            <a:r>
              <a:rPr lang="en-US" sz="2000" dirty="0" smtClean="0">
                <a:solidFill>
                  <a:srgbClr val="FF0000"/>
                </a:solidFill>
                <a:latin typeface="Arial (Body)"/>
              </a:rPr>
              <a:t> </a:t>
            </a:r>
            <a:r>
              <a:rPr lang="en-US" sz="2000" dirty="0" err="1" smtClean="0">
                <a:solidFill>
                  <a:srgbClr val="FF0000"/>
                </a:solidFill>
                <a:latin typeface="Arial (Body)"/>
              </a:rPr>
              <a:t>phản</a:t>
            </a:r>
            <a:r>
              <a:rPr lang="en-US" sz="2000" dirty="0" smtClean="0">
                <a:solidFill>
                  <a:srgbClr val="FF0000"/>
                </a:solidFill>
                <a:latin typeface="Arial (Body)"/>
              </a:rPr>
              <a:t> </a:t>
            </a:r>
            <a:r>
              <a:rPr lang="en-US" sz="2000" dirty="0" err="1" smtClean="0">
                <a:solidFill>
                  <a:srgbClr val="FF0000"/>
                </a:solidFill>
                <a:latin typeface="Arial (Body)"/>
              </a:rPr>
              <a:t>ánh</a:t>
            </a:r>
            <a:r>
              <a:rPr lang="en-US" sz="2000" dirty="0" smtClean="0">
                <a:solidFill>
                  <a:srgbClr val="FF0000"/>
                </a:solidFill>
                <a:latin typeface="Arial (Body)"/>
              </a:rPr>
              <a:t> </a:t>
            </a:r>
            <a:r>
              <a:rPr lang="en-US" sz="2000" dirty="0" err="1" smtClean="0">
                <a:solidFill>
                  <a:srgbClr val="FF0000"/>
                </a:solidFill>
                <a:latin typeface="Arial (Body)"/>
              </a:rPr>
              <a:t>giá</a:t>
            </a:r>
            <a:r>
              <a:rPr lang="en-US" sz="2000" dirty="0" smtClean="0">
                <a:solidFill>
                  <a:srgbClr val="FF0000"/>
                </a:solidFill>
                <a:latin typeface="Arial (Body)"/>
              </a:rPr>
              <a:t> </a:t>
            </a:r>
            <a:r>
              <a:rPr lang="en-US" sz="2000" dirty="0" err="1" smtClean="0">
                <a:solidFill>
                  <a:srgbClr val="FF0000"/>
                </a:solidFill>
                <a:latin typeface="Arial (Body)"/>
              </a:rPr>
              <a:t>trị</a:t>
            </a:r>
            <a:r>
              <a:rPr lang="en-US" sz="2000" dirty="0" smtClean="0">
                <a:solidFill>
                  <a:srgbClr val="FF0000"/>
                </a:solidFill>
                <a:latin typeface="Arial (Body)"/>
              </a:rPr>
              <a:t> </a:t>
            </a:r>
            <a:r>
              <a:rPr lang="en-US" sz="2000" dirty="0" err="1" smtClean="0">
                <a:solidFill>
                  <a:srgbClr val="FF0000"/>
                </a:solidFill>
                <a:latin typeface="Arial (Body)"/>
              </a:rPr>
              <a:t>hiện</a:t>
            </a:r>
            <a:r>
              <a:rPr lang="en-US" sz="2000" dirty="0" smtClean="0">
                <a:solidFill>
                  <a:srgbClr val="FF0000"/>
                </a:solidFill>
                <a:latin typeface="Arial (Body)"/>
              </a:rPr>
              <a:t> </a:t>
            </a:r>
            <a:r>
              <a:rPr lang="en-US" sz="2000" dirty="0" err="1" smtClean="0">
                <a:solidFill>
                  <a:srgbClr val="FF0000"/>
                </a:solidFill>
                <a:latin typeface="Arial (Body)"/>
              </a:rPr>
              <a:t>có</a:t>
            </a:r>
            <a:r>
              <a:rPr lang="en-US" sz="2000" dirty="0" smtClean="0">
                <a:solidFill>
                  <a:srgbClr val="FF0000"/>
                </a:solidFill>
                <a:latin typeface="Arial (Body)"/>
              </a:rPr>
              <a:t> và </a:t>
            </a:r>
            <a:r>
              <a:rPr lang="en-US" sz="2000" dirty="0" err="1" smtClean="0">
                <a:solidFill>
                  <a:srgbClr val="FF0000"/>
                </a:solidFill>
                <a:latin typeface="Arial (Body)"/>
              </a:rPr>
              <a:t>tình</a:t>
            </a:r>
            <a:r>
              <a:rPr lang="en-US" sz="2000" dirty="0" smtClean="0">
                <a:solidFill>
                  <a:srgbClr val="FF0000"/>
                </a:solidFill>
                <a:latin typeface="Arial (Body)"/>
              </a:rPr>
              <a:t> </a:t>
            </a:r>
            <a:r>
              <a:rPr lang="en-US" sz="2000" dirty="0" err="1" smtClean="0">
                <a:solidFill>
                  <a:srgbClr val="FF0000"/>
                </a:solidFill>
                <a:latin typeface="Arial (Body)"/>
              </a:rPr>
              <a:t>hình</a:t>
            </a:r>
            <a:r>
              <a:rPr lang="en-US" sz="2000" dirty="0" smtClean="0">
                <a:solidFill>
                  <a:srgbClr val="FF0000"/>
                </a:solidFill>
                <a:latin typeface="Arial (Body)"/>
              </a:rPr>
              <a:t> </a:t>
            </a:r>
            <a:r>
              <a:rPr lang="en-US" sz="2000" dirty="0" err="1" smtClean="0">
                <a:solidFill>
                  <a:srgbClr val="FF0000"/>
                </a:solidFill>
                <a:latin typeface="Arial (Body)"/>
              </a:rPr>
              <a:t>biến</a:t>
            </a:r>
            <a:r>
              <a:rPr lang="en-US" sz="2000" dirty="0" smtClean="0">
                <a:solidFill>
                  <a:srgbClr val="FF0000"/>
                </a:solidFill>
                <a:latin typeface="Arial (Body)"/>
              </a:rPr>
              <a:t> </a:t>
            </a:r>
            <a:r>
              <a:rPr lang="en-US" sz="2000" dirty="0" err="1" smtClean="0">
                <a:solidFill>
                  <a:srgbClr val="FF0000"/>
                </a:solidFill>
                <a:latin typeface="Arial (Body)"/>
              </a:rPr>
              <a:t>động</a:t>
            </a:r>
            <a:r>
              <a:rPr lang="en-US" sz="2000" dirty="0" smtClean="0">
                <a:solidFill>
                  <a:srgbClr val="FF0000"/>
                </a:solidFill>
                <a:latin typeface="Arial (Body)"/>
              </a:rPr>
              <a:t> </a:t>
            </a:r>
            <a:r>
              <a:rPr lang="en-US" sz="2000" dirty="0" err="1" smtClean="0">
                <a:solidFill>
                  <a:srgbClr val="FF0000"/>
                </a:solidFill>
                <a:latin typeface="Arial (Body)"/>
              </a:rPr>
              <a:t>tăng</a:t>
            </a:r>
            <a:r>
              <a:rPr lang="en-US" sz="2000" dirty="0" smtClean="0">
                <a:solidFill>
                  <a:srgbClr val="FF0000"/>
                </a:solidFill>
                <a:latin typeface="Arial (Body)"/>
              </a:rPr>
              <a:t>, </a:t>
            </a:r>
            <a:r>
              <a:rPr lang="en-US" sz="2000" dirty="0" err="1" smtClean="0">
                <a:solidFill>
                  <a:srgbClr val="FF0000"/>
                </a:solidFill>
                <a:latin typeface="Arial (Body)"/>
              </a:rPr>
              <a:t>giảm</a:t>
            </a:r>
            <a:r>
              <a:rPr lang="en-US" sz="2000" dirty="0" smtClean="0">
                <a:solidFill>
                  <a:srgbClr val="FF0000"/>
                </a:solidFill>
                <a:latin typeface="Arial (Body)"/>
              </a:rPr>
              <a:t> </a:t>
            </a:r>
            <a:r>
              <a:rPr lang="en-US" sz="2000" dirty="0" err="1" smtClean="0">
                <a:solidFill>
                  <a:srgbClr val="FF0000"/>
                </a:solidFill>
                <a:latin typeface="Arial (Body)"/>
              </a:rPr>
              <a:t>của</a:t>
            </a:r>
            <a:r>
              <a:rPr lang="en-US" sz="2000" dirty="0" smtClean="0">
                <a:solidFill>
                  <a:srgbClr val="FF0000"/>
                </a:solidFill>
                <a:latin typeface="Arial (Body)"/>
              </a:rPr>
              <a:t>:</a:t>
            </a:r>
          </a:p>
          <a:p>
            <a:pPr marL="514350" indent="-514350" algn="just">
              <a:buAutoNum type="romanLcParenBoth"/>
            </a:pPr>
            <a:r>
              <a:rPr lang="en-US" sz="2000" dirty="0" err="1" smtClean="0">
                <a:solidFill>
                  <a:srgbClr val="FF0000"/>
                </a:solidFill>
                <a:latin typeface="Arial (Body)"/>
              </a:rPr>
              <a:t>các</a:t>
            </a:r>
            <a:r>
              <a:rPr lang="en-US" sz="2000" dirty="0" smtClean="0">
                <a:solidFill>
                  <a:srgbClr val="FF0000"/>
                </a:solidFill>
                <a:latin typeface="Arial (Body)"/>
              </a:rPr>
              <a:t> </a:t>
            </a:r>
            <a:r>
              <a:rPr lang="en-US" sz="2000" dirty="0" err="1" smtClean="0">
                <a:solidFill>
                  <a:srgbClr val="FF0000"/>
                </a:solidFill>
                <a:latin typeface="Arial (Body)"/>
              </a:rPr>
              <a:t>tài</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sinh</a:t>
            </a:r>
            <a:r>
              <a:rPr lang="en-US" sz="2000" dirty="0" smtClean="0">
                <a:solidFill>
                  <a:srgbClr val="FF0000"/>
                </a:solidFill>
                <a:latin typeface="Arial (Body)"/>
              </a:rPr>
              <a:t> </a:t>
            </a:r>
            <a:r>
              <a:rPr lang="en-US" sz="2000" dirty="0" err="1" smtClean="0">
                <a:solidFill>
                  <a:srgbClr val="FF0000"/>
                </a:solidFill>
                <a:latin typeface="Arial (Body)"/>
              </a:rPr>
              <a:t>học</a:t>
            </a:r>
            <a:r>
              <a:rPr lang="en-US" sz="2000" dirty="0" smtClean="0">
                <a:solidFill>
                  <a:srgbClr val="FF0000"/>
                </a:solidFill>
                <a:latin typeface="Arial (Body)"/>
              </a:rPr>
              <a:t> liên </a:t>
            </a:r>
            <a:r>
              <a:rPr lang="en-US" sz="2000" dirty="0" err="1" smtClean="0">
                <a:solidFill>
                  <a:srgbClr val="FF0000"/>
                </a:solidFill>
                <a:latin typeface="Arial (Body)"/>
              </a:rPr>
              <a:t>quan</a:t>
            </a:r>
            <a:r>
              <a:rPr lang="en-US" sz="2000" dirty="0" smtClean="0">
                <a:solidFill>
                  <a:srgbClr val="FF0000"/>
                </a:solidFill>
                <a:latin typeface="Arial (Body)"/>
              </a:rPr>
              <a:t> </a:t>
            </a:r>
            <a:r>
              <a:rPr lang="en-US" sz="2000" dirty="0" err="1" smtClean="0">
                <a:solidFill>
                  <a:srgbClr val="FF0000"/>
                </a:solidFill>
                <a:latin typeface="Arial (Body)"/>
              </a:rPr>
              <a:t>đến</a:t>
            </a:r>
            <a:r>
              <a:rPr lang="en-US" sz="2000" dirty="0" smtClean="0">
                <a:solidFill>
                  <a:srgbClr val="FF0000"/>
                </a:solidFill>
                <a:latin typeface="Arial (Body)"/>
              </a:rPr>
              <a:t> </a:t>
            </a:r>
            <a:r>
              <a:rPr lang="en-US" sz="2000" dirty="0" err="1" smtClean="0">
                <a:solidFill>
                  <a:srgbClr val="FF0000"/>
                </a:solidFill>
                <a:latin typeface="Arial (Body)"/>
              </a:rPr>
              <a:t>hoạt</a:t>
            </a:r>
            <a:r>
              <a:rPr lang="en-US" sz="2000" dirty="0" smtClean="0">
                <a:solidFill>
                  <a:srgbClr val="FF0000"/>
                </a:solidFill>
                <a:latin typeface="Arial (Body)"/>
              </a:rPr>
              <a:t> </a:t>
            </a:r>
            <a:r>
              <a:rPr lang="en-US" sz="2000" dirty="0" err="1" smtClean="0">
                <a:solidFill>
                  <a:srgbClr val="FF0000"/>
                </a:solidFill>
                <a:latin typeface="Arial (Body)"/>
              </a:rPr>
              <a:t>động</a:t>
            </a:r>
            <a:r>
              <a:rPr lang="en-US" sz="2000" dirty="0" smtClean="0">
                <a:solidFill>
                  <a:srgbClr val="FF0000"/>
                </a:solidFill>
                <a:latin typeface="Arial (Body)"/>
              </a:rPr>
              <a:t> </a:t>
            </a:r>
            <a:r>
              <a:rPr lang="en-US" sz="2000" dirty="0" err="1" smtClean="0">
                <a:solidFill>
                  <a:srgbClr val="FF0000"/>
                </a:solidFill>
                <a:latin typeface="Arial (Body)"/>
              </a:rPr>
              <a:t>nông</a:t>
            </a:r>
            <a:r>
              <a:rPr lang="en-US" sz="2000" dirty="0" smtClean="0">
                <a:solidFill>
                  <a:srgbClr val="FF0000"/>
                </a:solidFill>
                <a:latin typeface="Arial (Body)"/>
              </a:rPr>
              <a:t> </a:t>
            </a:r>
            <a:r>
              <a:rPr lang="en-US" sz="2000" dirty="0" err="1" smtClean="0">
                <a:solidFill>
                  <a:srgbClr val="FF0000"/>
                </a:solidFill>
                <a:latin typeface="Arial (Body)"/>
              </a:rPr>
              <a:t>nghiệp</a:t>
            </a:r>
            <a:r>
              <a:rPr lang="en-US" sz="2000" dirty="0" smtClean="0">
                <a:solidFill>
                  <a:srgbClr val="FF0000"/>
                </a:solidFill>
                <a:latin typeface="Arial (Body)"/>
              </a:rPr>
              <a:t> (bao </a:t>
            </a:r>
            <a:r>
              <a:rPr lang="en-US" sz="2000" dirty="0" err="1" smtClean="0">
                <a:solidFill>
                  <a:srgbClr val="FF0000"/>
                </a:solidFill>
                <a:latin typeface="Arial (Body)"/>
              </a:rPr>
              <a:t>gồm</a:t>
            </a:r>
            <a:r>
              <a:rPr lang="en-US" sz="2000" dirty="0" smtClean="0">
                <a:solidFill>
                  <a:srgbClr val="FF0000"/>
                </a:solidFill>
                <a:latin typeface="Arial (Body)"/>
              </a:rPr>
              <a:t> </a:t>
            </a:r>
            <a:r>
              <a:rPr lang="en-US" sz="2000" dirty="0" err="1" smtClean="0">
                <a:solidFill>
                  <a:srgbClr val="FF0000"/>
                </a:solidFill>
                <a:latin typeface="Arial (Body)"/>
              </a:rPr>
              <a:t>cả</a:t>
            </a:r>
            <a:r>
              <a:rPr lang="en-US" sz="2000" dirty="0" smtClean="0">
                <a:solidFill>
                  <a:srgbClr val="FF0000"/>
                </a:solidFill>
                <a:latin typeface="Arial (Body)"/>
              </a:rPr>
              <a:t> </a:t>
            </a:r>
            <a:r>
              <a:rPr lang="en-US" sz="2000" dirty="0" err="1" smtClean="0">
                <a:solidFill>
                  <a:srgbClr val="FF0000"/>
                </a:solidFill>
                <a:latin typeface="Arial (Body)"/>
              </a:rPr>
              <a:t>các</a:t>
            </a:r>
            <a:r>
              <a:rPr lang="en-US" sz="2000" dirty="0" smtClean="0">
                <a:solidFill>
                  <a:srgbClr val="FF0000"/>
                </a:solidFill>
                <a:latin typeface="Arial (Body)"/>
              </a:rPr>
              <a:t> </a:t>
            </a:r>
            <a:r>
              <a:rPr lang="en-US" sz="2000" dirty="0" err="1" smtClean="0">
                <a:solidFill>
                  <a:srgbClr val="FF0000"/>
                </a:solidFill>
                <a:latin typeface="Arial (Body)"/>
              </a:rPr>
              <a:t>tài</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sinh</a:t>
            </a:r>
            <a:r>
              <a:rPr lang="en-US" sz="2000" dirty="0" smtClean="0">
                <a:solidFill>
                  <a:srgbClr val="FF0000"/>
                </a:solidFill>
                <a:latin typeface="Arial (Body)"/>
              </a:rPr>
              <a:t> </a:t>
            </a:r>
            <a:r>
              <a:rPr lang="en-US" sz="2000" dirty="0" err="1" smtClean="0">
                <a:solidFill>
                  <a:srgbClr val="FF0000"/>
                </a:solidFill>
                <a:latin typeface="Arial (Body)"/>
              </a:rPr>
              <a:t>học</a:t>
            </a:r>
            <a:r>
              <a:rPr lang="en-US" sz="2000" dirty="0" smtClean="0">
                <a:solidFill>
                  <a:srgbClr val="FF0000"/>
                </a:solidFill>
                <a:latin typeface="Arial (Body)"/>
              </a:rPr>
              <a:t> </a:t>
            </a:r>
            <a:r>
              <a:rPr lang="en-US" sz="2000" dirty="0" err="1" smtClean="0">
                <a:solidFill>
                  <a:srgbClr val="FF0000"/>
                </a:solidFill>
                <a:latin typeface="Arial (Body)"/>
              </a:rPr>
              <a:t>được</a:t>
            </a:r>
            <a:r>
              <a:rPr lang="en-US" sz="2000" dirty="0" smtClean="0">
                <a:solidFill>
                  <a:srgbClr val="FF0000"/>
                </a:solidFill>
                <a:latin typeface="Arial (Body)"/>
              </a:rPr>
              <a:t> tạo </a:t>
            </a:r>
            <a:r>
              <a:rPr lang="en-US" sz="2000" dirty="0" err="1" smtClean="0">
                <a:solidFill>
                  <a:srgbClr val="FF0000"/>
                </a:solidFill>
                <a:latin typeface="Arial (Body)"/>
              </a:rPr>
              <a:t>ra</a:t>
            </a:r>
            <a:r>
              <a:rPr lang="en-US" sz="2000" dirty="0" smtClean="0">
                <a:solidFill>
                  <a:srgbClr val="FF0000"/>
                </a:solidFill>
                <a:latin typeface="Arial (Body)"/>
              </a:rPr>
              <a:t>/</a:t>
            </a:r>
            <a:r>
              <a:rPr lang="en-US" sz="2000" dirty="0" err="1" smtClean="0">
                <a:solidFill>
                  <a:srgbClr val="FF0000"/>
                </a:solidFill>
                <a:latin typeface="Arial (Body)"/>
              </a:rPr>
              <a:t>sinh</a:t>
            </a:r>
            <a:r>
              <a:rPr lang="en-US" sz="2000" dirty="0" smtClean="0">
                <a:solidFill>
                  <a:srgbClr val="FF0000"/>
                </a:solidFill>
                <a:latin typeface="Arial (Body)"/>
              </a:rPr>
              <a:t> </a:t>
            </a:r>
            <a:r>
              <a:rPr lang="en-US" sz="2000" dirty="0" err="1" smtClean="0">
                <a:solidFill>
                  <a:srgbClr val="FF0000"/>
                </a:solidFill>
                <a:latin typeface="Arial (Body)"/>
              </a:rPr>
              <a:t>ra</a:t>
            </a:r>
            <a:r>
              <a:rPr lang="en-US" sz="2000" dirty="0" smtClean="0">
                <a:solidFill>
                  <a:srgbClr val="FF0000"/>
                </a:solidFill>
                <a:latin typeface="Arial (Body)"/>
              </a:rPr>
              <a:t> </a:t>
            </a:r>
            <a:r>
              <a:rPr lang="en-US" sz="2000" dirty="0" err="1" smtClean="0">
                <a:solidFill>
                  <a:srgbClr val="FF0000"/>
                </a:solidFill>
                <a:latin typeface="Arial (Body)"/>
              </a:rPr>
              <a:t>từ</a:t>
            </a:r>
            <a:r>
              <a:rPr lang="en-US" sz="2000" dirty="0" smtClean="0">
                <a:solidFill>
                  <a:srgbClr val="FF0000"/>
                </a:solidFill>
                <a:latin typeface="Arial (Body)"/>
              </a:rPr>
              <a:t> </a:t>
            </a:r>
            <a:r>
              <a:rPr lang="en-US" sz="2000" dirty="0" err="1" smtClean="0">
                <a:solidFill>
                  <a:srgbClr val="FF0000"/>
                </a:solidFill>
                <a:latin typeface="Arial (Body)"/>
              </a:rPr>
              <a:t>cây</a:t>
            </a:r>
            <a:r>
              <a:rPr lang="en-US" sz="2000" dirty="0" smtClean="0">
                <a:solidFill>
                  <a:srgbClr val="FF0000"/>
                </a:solidFill>
                <a:latin typeface="Arial (Body)"/>
              </a:rPr>
              <a:t> </a:t>
            </a:r>
            <a:r>
              <a:rPr lang="en-US" sz="2000" dirty="0" err="1" smtClean="0">
                <a:solidFill>
                  <a:srgbClr val="FF0000"/>
                </a:solidFill>
                <a:latin typeface="Arial (Body)"/>
              </a:rPr>
              <a:t>lâu</a:t>
            </a:r>
            <a:r>
              <a:rPr lang="en-US" sz="2000" dirty="0" smtClean="0">
                <a:solidFill>
                  <a:srgbClr val="FF0000"/>
                </a:solidFill>
                <a:latin typeface="Arial (Body)"/>
              </a:rPr>
              <a:t> </a:t>
            </a:r>
            <a:r>
              <a:rPr lang="en-US" sz="2000" dirty="0" err="1" smtClean="0">
                <a:solidFill>
                  <a:srgbClr val="FF0000"/>
                </a:solidFill>
                <a:latin typeface="Arial (Body)"/>
              </a:rPr>
              <a:t>năm</a:t>
            </a:r>
            <a:r>
              <a:rPr lang="en-US" sz="2000" dirty="0" smtClean="0">
                <a:solidFill>
                  <a:srgbClr val="FF0000"/>
                </a:solidFill>
                <a:latin typeface="Arial (Body)"/>
              </a:rPr>
              <a:t> </a:t>
            </a:r>
            <a:r>
              <a:rPr lang="en-US" sz="2000" dirty="0" err="1" smtClean="0">
                <a:solidFill>
                  <a:srgbClr val="FF0000"/>
                </a:solidFill>
                <a:latin typeface="Arial (Body)"/>
              </a:rPr>
              <a:t>cho</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phẩm</a:t>
            </a:r>
            <a:r>
              <a:rPr lang="en-US" sz="2000" dirty="0" smtClean="0">
                <a:solidFill>
                  <a:srgbClr val="FF0000"/>
                </a:solidFill>
                <a:latin typeface="Arial (Body)"/>
              </a:rPr>
              <a:t> </a:t>
            </a:r>
            <a:r>
              <a:rPr lang="en-US" sz="2000" dirty="0" err="1" smtClean="0">
                <a:solidFill>
                  <a:srgbClr val="FF0000"/>
                </a:solidFill>
                <a:latin typeface="Arial (Body)"/>
              </a:rPr>
              <a:t>định</a:t>
            </a:r>
            <a:r>
              <a:rPr lang="en-US" sz="2000" dirty="0" smtClean="0">
                <a:solidFill>
                  <a:srgbClr val="FF0000"/>
                </a:solidFill>
                <a:latin typeface="Arial (Body)"/>
              </a:rPr>
              <a:t> </a:t>
            </a:r>
            <a:r>
              <a:rPr lang="en-US" sz="2000" dirty="0" err="1" smtClean="0">
                <a:solidFill>
                  <a:srgbClr val="FF0000"/>
                </a:solidFill>
                <a:latin typeface="Arial (Body)"/>
              </a:rPr>
              <a:t>kỳ</a:t>
            </a:r>
            <a:r>
              <a:rPr lang="en-US" sz="2000" dirty="0" smtClean="0">
                <a:solidFill>
                  <a:srgbClr val="FF0000"/>
                </a:solidFill>
                <a:latin typeface="Arial (Body)"/>
              </a:rPr>
              <a:t> </a:t>
            </a:r>
            <a:r>
              <a:rPr lang="en-US" sz="2000" dirty="0" err="1" smtClean="0">
                <a:solidFill>
                  <a:srgbClr val="FF0000"/>
                </a:solidFill>
                <a:latin typeface="Arial (Body)"/>
              </a:rPr>
              <a:t>của</a:t>
            </a:r>
            <a:r>
              <a:rPr lang="en-US" sz="2000" dirty="0" smtClean="0">
                <a:solidFill>
                  <a:srgbClr val="FF0000"/>
                </a:solidFill>
                <a:latin typeface="Arial (Body)"/>
              </a:rPr>
              <a:t> </a:t>
            </a:r>
            <a:r>
              <a:rPr lang="en-US" sz="2000" dirty="0" err="1" smtClean="0">
                <a:solidFill>
                  <a:srgbClr val="FF0000"/>
                </a:solidFill>
                <a:latin typeface="Arial (Body)"/>
              </a:rPr>
              <a:t>doanh</a:t>
            </a:r>
            <a:r>
              <a:rPr lang="en-US" sz="2000" dirty="0" smtClean="0">
                <a:solidFill>
                  <a:srgbClr val="FF0000"/>
                </a:solidFill>
                <a:latin typeface="Arial (Body)"/>
              </a:rPr>
              <a:t> </a:t>
            </a:r>
            <a:r>
              <a:rPr lang="en-US" sz="2000" dirty="0" err="1" smtClean="0">
                <a:solidFill>
                  <a:srgbClr val="FF0000"/>
                </a:solidFill>
                <a:latin typeface="Arial (Body)"/>
              </a:rPr>
              <a:t>nghiệp</a:t>
            </a:r>
            <a:r>
              <a:rPr lang="en-US" sz="2000" dirty="0" smtClean="0">
                <a:solidFill>
                  <a:srgbClr val="FF0000"/>
                </a:solidFill>
                <a:latin typeface="Arial (Body)"/>
              </a:rPr>
              <a:t>); </a:t>
            </a:r>
          </a:p>
          <a:p>
            <a:pPr marL="514350" indent="-514350" algn="just">
              <a:buAutoNum type="romanLcParenBoth"/>
            </a:pP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phẩm</a:t>
            </a:r>
            <a:r>
              <a:rPr lang="en-US" sz="2000" dirty="0" smtClean="0">
                <a:solidFill>
                  <a:srgbClr val="FF0000"/>
                </a:solidFill>
                <a:latin typeface="Arial (Body)"/>
              </a:rPr>
              <a:t> </a:t>
            </a:r>
            <a:r>
              <a:rPr lang="en-US" sz="2000" dirty="0" err="1" smtClean="0">
                <a:solidFill>
                  <a:srgbClr val="FF0000"/>
                </a:solidFill>
                <a:latin typeface="Arial (Body)"/>
              </a:rPr>
              <a:t>nông</a:t>
            </a:r>
            <a:r>
              <a:rPr lang="en-US" sz="2000" dirty="0" smtClean="0">
                <a:solidFill>
                  <a:srgbClr val="FF0000"/>
                </a:solidFill>
                <a:latin typeface="Arial (Body)"/>
              </a:rPr>
              <a:t> </a:t>
            </a:r>
            <a:r>
              <a:rPr lang="en-US" sz="2000" dirty="0" err="1" smtClean="0">
                <a:solidFill>
                  <a:srgbClr val="FF0000"/>
                </a:solidFill>
                <a:latin typeface="Arial (Body)"/>
              </a:rPr>
              <a:t>nghiệp</a:t>
            </a:r>
            <a:r>
              <a:rPr lang="en-US" sz="2000" dirty="0" smtClean="0">
                <a:solidFill>
                  <a:srgbClr val="FF0000"/>
                </a:solidFill>
                <a:latin typeface="Arial (Body)"/>
              </a:rPr>
              <a:t> </a:t>
            </a:r>
            <a:r>
              <a:rPr lang="en-US" sz="2000" dirty="0" err="1" smtClean="0">
                <a:solidFill>
                  <a:srgbClr val="FF0000"/>
                </a:solidFill>
                <a:latin typeface="Arial (Body)"/>
              </a:rPr>
              <a:t>tại</a:t>
            </a:r>
            <a:r>
              <a:rPr lang="en-US" sz="2000" dirty="0" smtClean="0">
                <a:solidFill>
                  <a:srgbClr val="FF0000"/>
                </a:solidFill>
                <a:latin typeface="Arial (Body)"/>
              </a:rPr>
              <a:t> </a:t>
            </a:r>
            <a:r>
              <a:rPr lang="en-US" sz="2000" dirty="0" err="1" smtClean="0">
                <a:solidFill>
                  <a:srgbClr val="FF0000"/>
                </a:solidFill>
                <a:latin typeface="Arial (Body)"/>
              </a:rPr>
              <a:t>thời</a:t>
            </a:r>
            <a:r>
              <a:rPr lang="en-US" sz="2000" dirty="0" smtClean="0">
                <a:solidFill>
                  <a:srgbClr val="FF0000"/>
                </a:solidFill>
                <a:latin typeface="Arial (Body)"/>
              </a:rPr>
              <a:t> </a:t>
            </a:r>
            <a:r>
              <a:rPr lang="en-US" sz="2000" dirty="0" err="1" smtClean="0">
                <a:solidFill>
                  <a:srgbClr val="FF0000"/>
                </a:solidFill>
                <a:latin typeface="Arial (Body)"/>
              </a:rPr>
              <a:t>điểm</a:t>
            </a:r>
            <a:r>
              <a:rPr lang="en-US" sz="2000" dirty="0" smtClean="0">
                <a:solidFill>
                  <a:srgbClr val="FF0000"/>
                </a:solidFill>
                <a:latin typeface="Arial (Body)"/>
              </a:rPr>
              <a:t> thu </a:t>
            </a:r>
            <a:r>
              <a:rPr lang="en-US" sz="2000" dirty="0" err="1" smtClean="0">
                <a:solidFill>
                  <a:srgbClr val="FF0000"/>
                </a:solidFill>
                <a:latin typeface="Arial (Body)"/>
              </a:rPr>
              <a:t>hoạch</a:t>
            </a:r>
            <a:r>
              <a:rPr lang="en-US" sz="2000" dirty="0" smtClean="0">
                <a:solidFill>
                  <a:srgbClr val="FF0000"/>
                </a:solidFill>
                <a:latin typeface="Arial (Body)"/>
              </a:rPr>
              <a:t>. </a:t>
            </a:r>
          </a:p>
          <a:p>
            <a:pPr marL="266700" indent="-266700" algn="just"/>
            <a:endParaRPr lang="en-US" sz="800" dirty="0" smtClean="0">
              <a:solidFill>
                <a:srgbClr val="FF0000"/>
              </a:solidFill>
              <a:latin typeface="Arial (Body)"/>
            </a:endParaRPr>
          </a:p>
          <a:p>
            <a:pPr marL="266700" indent="-266700" algn="just"/>
            <a:endParaRPr lang="en-US" sz="2000" dirty="0" smtClean="0">
              <a:solidFill>
                <a:srgbClr val="FF0000"/>
              </a:solidFill>
              <a:latin typeface="Arial (Body)"/>
            </a:endParaRPr>
          </a:p>
          <a:p>
            <a:pPr algn="just"/>
            <a:r>
              <a:rPr lang="en-US" sz="2000" dirty="0" smtClean="0">
                <a:solidFill>
                  <a:srgbClr val="FF0000"/>
                </a:solidFill>
                <a:latin typeface="Arial (Body)"/>
              </a:rPr>
              <a:t>Tài </a:t>
            </a:r>
            <a:r>
              <a:rPr lang="en-US" sz="2000" dirty="0" err="1" smtClean="0">
                <a:solidFill>
                  <a:srgbClr val="FF0000"/>
                </a:solidFill>
                <a:latin typeface="Arial (Body)"/>
              </a:rPr>
              <a:t>khoản</a:t>
            </a:r>
            <a:r>
              <a:rPr lang="en-US" sz="2000" dirty="0" smtClean="0">
                <a:solidFill>
                  <a:srgbClr val="FF0000"/>
                </a:solidFill>
                <a:latin typeface="Arial (Body)"/>
              </a:rPr>
              <a:t> </a:t>
            </a:r>
            <a:r>
              <a:rPr lang="en-US" sz="2000" dirty="0" err="1" smtClean="0">
                <a:solidFill>
                  <a:srgbClr val="FF0000"/>
                </a:solidFill>
                <a:latin typeface="Arial (Body)"/>
              </a:rPr>
              <a:t>này</a:t>
            </a:r>
            <a:r>
              <a:rPr lang="en-US" sz="2000" dirty="0" smtClean="0">
                <a:solidFill>
                  <a:srgbClr val="FF0000"/>
                </a:solidFill>
                <a:latin typeface="Arial (Body)"/>
              </a:rPr>
              <a:t> </a:t>
            </a:r>
            <a:r>
              <a:rPr lang="en-US" sz="2000" dirty="0" err="1" smtClean="0">
                <a:solidFill>
                  <a:srgbClr val="FF0000"/>
                </a:solidFill>
                <a:latin typeface="Arial (Body)"/>
              </a:rPr>
              <a:t>không</a:t>
            </a:r>
            <a:r>
              <a:rPr lang="en-US" sz="2000" dirty="0" smtClean="0">
                <a:solidFill>
                  <a:srgbClr val="FF0000"/>
                </a:solidFill>
                <a:latin typeface="Arial (Body)"/>
              </a:rPr>
              <a:t> </a:t>
            </a:r>
            <a:r>
              <a:rPr lang="en-US" sz="2000" dirty="0" err="1" smtClean="0">
                <a:solidFill>
                  <a:srgbClr val="FF0000"/>
                </a:solidFill>
                <a:latin typeface="Arial (Body)"/>
              </a:rPr>
              <a:t>sử</a:t>
            </a:r>
            <a:r>
              <a:rPr lang="en-US" sz="2000" dirty="0" smtClean="0">
                <a:solidFill>
                  <a:srgbClr val="FF0000"/>
                </a:solidFill>
                <a:latin typeface="Arial (Body)"/>
              </a:rPr>
              <a:t> </a:t>
            </a:r>
            <a:r>
              <a:rPr lang="en-US" sz="2000" dirty="0" err="1" smtClean="0">
                <a:solidFill>
                  <a:srgbClr val="FF0000"/>
                </a:solidFill>
                <a:latin typeface="Arial (Body)"/>
              </a:rPr>
              <a:t>dụng</a:t>
            </a:r>
            <a:r>
              <a:rPr lang="en-US" sz="2000" dirty="0" smtClean="0">
                <a:solidFill>
                  <a:srgbClr val="FF0000"/>
                </a:solidFill>
                <a:latin typeface="Arial (Body)"/>
              </a:rPr>
              <a:t> </a:t>
            </a:r>
            <a:r>
              <a:rPr lang="en-US" sz="2000" dirty="0" err="1" smtClean="0">
                <a:solidFill>
                  <a:srgbClr val="FF0000"/>
                </a:solidFill>
                <a:latin typeface="Arial (Body)"/>
              </a:rPr>
              <a:t>để</a:t>
            </a:r>
            <a:r>
              <a:rPr lang="en-US" sz="2000" dirty="0" smtClean="0">
                <a:solidFill>
                  <a:srgbClr val="FF0000"/>
                </a:solidFill>
                <a:latin typeface="Arial (Body)"/>
              </a:rPr>
              <a:t> </a:t>
            </a:r>
            <a:r>
              <a:rPr lang="en-US" sz="2000" dirty="0" err="1" smtClean="0">
                <a:solidFill>
                  <a:srgbClr val="FF0000"/>
                </a:solidFill>
                <a:latin typeface="Arial (Body)"/>
              </a:rPr>
              <a:t>phản</a:t>
            </a:r>
            <a:r>
              <a:rPr lang="en-US" sz="2000" dirty="0" smtClean="0">
                <a:solidFill>
                  <a:srgbClr val="FF0000"/>
                </a:solidFill>
                <a:latin typeface="Arial (Body)"/>
              </a:rPr>
              <a:t> </a:t>
            </a:r>
            <a:r>
              <a:rPr lang="en-US" sz="2000" dirty="0" err="1" smtClean="0">
                <a:solidFill>
                  <a:srgbClr val="FF0000"/>
                </a:solidFill>
                <a:latin typeface="Arial (Body)"/>
              </a:rPr>
              <a:t>ánh</a:t>
            </a:r>
            <a:r>
              <a:rPr lang="en-US" sz="2000" dirty="0" smtClean="0">
                <a:solidFill>
                  <a:srgbClr val="FF0000"/>
                </a:solidFill>
                <a:latin typeface="Arial (Body)"/>
              </a:rPr>
              <a:t> </a:t>
            </a:r>
            <a:r>
              <a:rPr lang="en-US" sz="2000" dirty="0" err="1" smtClean="0">
                <a:solidFill>
                  <a:srgbClr val="FF0000"/>
                </a:solidFill>
                <a:latin typeface="Arial (Body)"/>
              </a:rPr>
              <a:t>giá</a:t>
            </a:r>
            <a:r>
              <a:rPr lang="en-US" sz="2000" dirty="0" smtClean="0">
                <a:solidFill>
                  <a:srgbClr val="FF0000"/>
                </a:solidFill>
                <a:latin typeface="Arial (Body)"/>
              </a:rPr>
              <a:t> </a:t>
            </a:r>
            <a:r>
              <a:rPr lang="en-US" sz="2000" dirty="0" err="1" smtClean="0">
                <a:solidFill>
                  <a:srgbClr val="FF0000"/>
                </a:solidFill>
                <a:latin typeface="Arial (Body)"/>
              </a:rPr>
              <a:t>trị</a:t>
            </a:r>
            <a:r>
              <a:rPr lang="en-US" sz="2000" dirty="0" smtClean="0">
                <a:solidFill>
                  <a:srgbClr val="FF0000"/>
                </a:solidFill>
                <a:latin typeface="Arial (Body)"/>
              </a:rPr>
              <a:t> </a:t>
            </a:r>
            <a:r>
              <a:rPr lang="en-US" sz="2000" dirty="0" err="1" smtClean="0">
                <a:solidFill>
                  <a:srgbClr val="FF0000"/>
                </a:solidFill>
                <a:latin typeface="Arial (Body)"/>
              </a:rPr>
              <a:t>hiện</a:t>
            </a:r>
            <a:r>
              <a:rPr lang="en-US" sz="2000" dirty="0" smtClean="0">
                <a:solidFill>
                  <a:srgbClr val="FF0000"/>
                </a:solidFill>
                <a:latin typeface="Arial (Body)"/>
              </a:rPr>
              <a:t> </a:t>
            </a:r>
            <a:r>
              <a:rPr lang="en-US" sz="2000" dirty="0" err="1" smtClean="0">
                <a:solidFill>
                  <a:srgbClr val="FF0000"/>
                </a:solidFill>
                <a:latin typeface="Arial (Body)"/>
              </a:rPr>
              <a:t>có</a:t>
            </a:r>
            <a:r>
              <a:rPr lang="en-US" sz="2000" dirty="0" smtClean="0">
                <a:solidFill>
                  <a:srgbClr val="FF0000"/>
                </a:solidFill>
                <a:latin typeface="Arial (Body)"/>
              </a:rPr>
              <a:t> và </a:t>
            </a:r>
            <a:r>
              <a:rPr lang="en-US" sz="2000" dirty="0" err="1" smtClean="0">
                <a:solidFill>
                  <a:srgbClr val="FF0000"/>
                </a:solidFill>
                <a:latin typeface="Arial (Body)"/>
              </a:rPr>
              <a:t>tình</a:t>
            </a:r>
            <a:r>
              <a:rPr lang="en-US" sz="2000" dirty="0" smtClean="0">
                <a:solidFill>
                  <a:srgbClr val="FF0000"/>
                </a:solidFill>
                <a:latin typeface="Arial (Body)"/>
              </a:rPr>
              <a:t> </a:t>
            </a:r>
            <a:r>
              <a:rPr lang="en-US" sz="2000" dirty="0" err="1" smtClean="0">
                <a:solidFill>
                  <a:srgbClr val="FF0000"/>
                </a:solidFill>
                <a:latin typeface="Arial (Body)"/>
              </a:rPr>
              <a:t>hình</a:t>
            </a:r>
            <a:r>
              <a:rPr lang="en-US" sz="2000" dirty="0" smtClean="0">
                <a:solidFill>
                  <a:srgbClr val="FF0000"/>
                </a:solidFill>
                <a:latin typeface="Arial (Body)"/>
              </a:rPr>
              <a:t> </a:t>
            </a:r>
            <a:r>
              <a:rPr lang="en-US" sz="2000" dirty="0" err="1" smtClean="0">
                <a:solidFill>
                  <a:srgbClr val="FF0000"/>
                </a:solidFill>
                <a:latin typeface="Arial (Body)"/>
              </a:rPr>
              <a:t>biến</a:t>
            </a:r>
            <a:r>
              <a:rPr lang="en-US" sz="2000" dirty="0" smtClean="0">
                <a:solidFill>
                  <a:srgbClr val="FF0000"/>
                </a:solidFill>
                <a:latin typeface="Arial (Body)"/>
              </a:rPr>
              <a:t> </a:t>
            </a:r>
            <a:r>
              <a:rPr lang="en-US" sz="2000" dirty="0" err="1" smtClean="0">
                <a:solidFill>
                  <a:srgbClr val="FF0000"/>
                </a:solidFill>
                <a:latin typeface="Arial (Body)"/>
              </a:rPr>
              <a:t>động</a:t>
            </a:r>
            <a:r>
              <a:rPr lang="en-US" sz="2000" dirty="0" smtClean="0">
                <a:solidFill>
                  <a:srgbClr val="FF0000"/>
                </a:solidFill>
                <a:latin typeface="Arial (Body)"/>
              </a:rPr>
              <a:t> </a:t>
            </a:r>
            <a:r>
              <a:rPr lang="en-US" sz="2000" dirty="0" err="1" smtClean="0">
                <a:solidFill>
                  <a:srgbClr val="FF0000"/>
                </a:solidFill>
                <a:latin typeface="Arial (Body)"/>
              </a:rPr>
              <a:t>tăng</a:t>
            </a:r>
            <a:r>
              <a:rPr lang="en-US" sz="2000" dirty="0" smtClean="0">
                <a:solidFill>
                  <a:srgbClr val="FF0000"/>
                </a:solidFill>
                <a:latin typeface="Arial (Body)"/>
              </a:rPr>
              <a:t>, </a:t>
            </a:r>
            <a:r>
              <a:rPr lang="en-US" sz="2000" dirty="0" err="1" smtClean="0">
                <a:solidFill>
                  <a:srgbClr val="FF0000"/>
                </a:solidFill>
                <a:latin typeface="Arial (Body)"/>
              </a:rPr>
              <a:t>giảm</a:t>
            </a:r>
            <a:r>
              <a:rPr lang="en-US" sz="2000" dirty="0" smtClean="0">
                <a:solidFill>
                  <a:srgbClr val="FF0000"/>
                </a:solidFill>
                <a:latin typeface="Arial (Body)"/>
              </a:rPr>
              <a:t> </a:t>
            </a:r>
            <a:r>
              <a:rPr lang="en-US" sz="2000" dirty="0" err="1" smtClean="0">
                <a:solidFill>
                  <a:srgbClr val="FF0000"/>
                </a:solidFill>
                <a:latin typeface="Arial (Body)"/>
              </a:rPr>
              <a:t>của</a:t>
            </a:r>
            <a:r>
              <a:rPr lang="en-US" sz="2000" dirty="0" smtClean="0">
                <a:solidFill>
                  <a:srgbClr val="FF0000"/>
                </a:solidFill>
                <a:latin typeface="Arial (Body)"/>
              </a:rPr>
              <a:t> </a:t>
            </a:r>
            <a:r>
              <a:rPr lang="en-US" sz="2000" dirty="0" err="1" smtClean="0">
                <a:solidFill>
                  <a:srgbClr val="FF0000"/>
                </a:solidFill>
                <a:latin typeface="Arial (Body)"/>
              </a:rPr>
              <a:t>các</a:t>
            </a:r>
            <a:r>
              <a:rPr lang="en-US" sz="2000" dirty="0" smtClean="0">
                <a:solidFill>
                  <a:srgbClr val="FF0000"/>
                </a:solidFill>
                <a:latin typeface="Arial (Body)"/>
              </a:rPr>
              <a:t> </a:t>
            </a:r>
            <a:r>
              <a:rPr lang="en-US" sz="2000" dirty="0" err="1" smtClean="0">
                <a:solidFill>
                  <a:srgbClr val="FF0000"/>
                </a:solidFill>
                <a:latin typeface="Arial (Body)"/>
              </a:rPr>
              <a:t>cây</a:t>
            </a:r>
            <a:r>
              <a:rPr lang="en-US" sz="2000" dirty="0" smtClean="0">
                <a:solidFill>
                  <a:srgbClr val="FF0000"/>
                </a:solidFill>
                <a:latin typeface="Arial (Body)"/>
              </a:rPr>
              <a:t> </a:t>
            </a:r>
            <a:r>
              <a:rPr lang="en-US" sz="2000" dirty="0" err="1" smtClean="0">
                <a:solidFill>
                  <a:srgbClr val="FF0000"/>
                </a:solidFill>
                <a:latin typeface="Arial (Body)"/>
              </a:rPr>
              <a:t>lâu</a:t>
            </a:r>
            <a:r>
              <a:rPr lang="en-US" sz="2000" dirty="0" smtClean="0">
                <a:solidFill>
                  <a:srgbClr val="FF0000"/>
                </a:solidFill>
                <a:latin typeface="Arial (Body)"/>
              </a:rPr>
              <a:t> </a:t>
            </a:r>
            <a:r>
              <a:rPr lang="en-US" sz="2000" dirty="0" err="1" smtClean="0">
                <a:solidFill>
                  <a:srgbClr val="FF0000"/>
                </a:solidFill>
                <a:latin typeface="Arial (Body)"/>
              </a:rPr>
              <a:t>năm</a:t>
            </a:r>
            <a:r>
              <a:rPr lang="en-US" sz="2000" dirty="0" smtClean="0">
                <a:solidFill>
                  <a:srgbClr val="FF0000"/>
                </a:solidFill>
                <a:latin typeface="Arial (Body)"/>
              </a:rPr>
              <a:t> </a:t>
            </a:r>
            <a:r>
              <a:rPr lang="en-US" sz="2000" dirty="0" err="1" smtClean="0">
                <a:solidFill>
                  <a:srgbClr val="FF0000"/>
                </a:solidFill>
                <a:latin typeface="Arial (Body)"/>
              </a:rPr>
              <a:t>cho</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phẩm</a:t>
            </a:r>
            <a:r>
              <a:rPr lang="en-US" sz="2000" dirty="0" smtClean="0">
                <a:solidFill>
                  <a:srgbClr val="FF0000"/>
                </a:solidFill>
                <a:latin typeface="Arial (Body)"/>
              </a:rPr>
              <a:t> </a:t>
            </a:r>
            <a:r>
              <a:rPr lang="en-US" sz="2000" dirty="0" err="1" smtClean="0">
                <a:solidFill>
                  <a:srgbClr val="FF0000"/>
                </a:solidFill>
                <a:latin typeface="Arial (Body)"/>
              </a:rPr>
              <a:t>định</a:t>
            </a:r>
            <a:r>
              <a:rPr lang="en-US" sz="2000" dirty="0" smtClean="0">
                <a:solidFill>
                  <a:srgbClr val="FF0000"/>
                </a:solidFill>
                <a:latin typeface="Arial (Body)"/>
              </a:rPr>
              <a:t> </a:t>
            </a:r>
            <a:r>
              <a:rPr lang="en-US" sz="2000" dirty="0" err="1" smtClean="0">
                <a:solidFill>
                  <a:srgbClr val="FF0000"/>
                </a:solidFill>
                <a:latin typeface="Arial (Body)"/>
              </a:rPr>
              <a:t>kỳ</a:t>
            </a:r>
            <a:r>
              <a:rPr lang="en-US" sz="2000" dirty="0" smtClean="0">
                <a:solidFill>
                  <a:srgbClr val="FF0000"/>
                </a:solidFill>
                <a:latin typeface="Arial (Body)"/>
              </a:rPr>
              <a:t> và </a:t>
            </a:r>
            <a:r>
              <a:rPr lang="en-US" sz="2000" dirty="0" err="1" smtClean="0">
                <a:solidFill>
                  <a:srgbClr val="FF0000"/>
                </a:solidFill>
                <a:latin typeface="Arial (Body)"/>
              </a:rPr>
              <a:t>vật</a:t>
            </a:r>
            <a:r>
              <a:rPr lang="en-US" sz="2000" dirty="0" smtClean="0">
                <a:solidFill>
                  <a:srgbClr val="FF0000"/>
                </a:solidFill>
                <a:latin typeface="Arial (Body)"/>
              </a:rPr>
              <a:t> </a:t>
            </a:r>
            <a:r>
              <a:rPr lang="en-US" sz="2000" dirty="0" err="1" smtClean="0">
                <a:solidFill>
                  <a:srgbClr val="FF0000"/>
                </a:solidFill>
                <a:latin typeface="Arial (Body)"/>
              </a:rPr>
              <a:t>nuôi</a:t>
            </a:r>
            <a:r>
              <a:rPr lang="en-US" sz="2000" dirty="0" smtClean="0">
                <a:solidFill>
                  <a:srgbClr val="FF0000"/>
                </a:solidFill>
                <a:latin typeface="Arial (Body)"/>
              </a:rPr>
              <a:t> </a:t>
            </a:r>
            <a:r>
              <a:rPr lang="en-US" sz="2000" dirty="0" err="1" smtClean="0">
                <a:solidFill>
                  <a:srgbClr val="FF0000"/>
                </a:solidFill>
                <a:latin typeface="Arial (Body)"/>
              </a:rPr>
              <a:t>không</a:t>
            </a:r>
            <a:r>
              <a:rPr lang="en-US" sz="2000" dirty="0" smtClean="0">
                <a:solidFill>
                  <a:srgbClr val="FF0000"/>
                </a:solidFill>
                <a:latin typeface="Arial (Body)"/>
              </a:rPr>
              <a:t> </a:t>
            </a:r>
            <a:r>
              <a:rPr lang="en-US" sz="2000" dirty="0" err="1" smtClean="0">
                <a:solidFill>
                  <a:srgbClr val="FF0000"/>
                </a:solidFill>
                <a:latin typeface="Arial (Body)"/>
              </a:rPr>
              <a:t>sử</a:t>
            </a:r>
            <a:r>
              <a:rPr lang="en-US" sz="2000" dirty="0" smtClean="0">
                <a:solidFill>
                  <a:srgbClr val="FF0000"/>
                </a:solidFill>
                <a:latin typeface="Arial (Body)"/>
              </a:rPr>
              <a:t> </a:t>
            </a:r>
            <a:r>
              <a:rPr lang="en-US" sz="2000" dirty="0" err="1" smtClean="0">
                <a:solidFill>
                  <a:srgbClr val="FF0000"/>
                </a:solidFill>
                <a:latin typeface="Arial (Body)"/>
              </a:rPr>
              <a:t>dụng</a:t>
            </a:r>
            <a:r>
              <a:rPr lang="en-US" sz="2000" dirty="0" smtClean="0">
                <a:solidFill>
                  <a:srgbClr val="FF0000"/>
                </a:solidFill>
                <a:latin typeface="Arial (Body)"/>
              </a:rPr>
              <a:t> </a:t>
            </a:r>
            <a:r>
              <a:rPr lang="en-US" sz="2000" dirty="0" err="1" smtClean="0">
                <a:solidFill>
                  <a:srgbClr val="FF0000"/>
                </a:solidFill>
                <a:latin typeface="Arial (Body)"/>
              </a:rPr>
              <a:t>cho</a:t>
            </a:r>
            <a:r>
              <a:rPr lang="en-US" sz="2000" dirty="0" smtClean="0">
                <a:solidFill>
                  <a:srgbClr val="FF0000"/>
                </a:solidFill>
                <a:latin typeface="Arial (Body)"/>
              </a:rPr>
              <a:t> </a:t>
            </a:r>
            <a:r>
              <a:rPr lang="en-US" sz="2000" dirty="0" err="1" smtClean="0">
                <a:solidFill>
                  <a:srgbClr val="FF0000"/>
                </a:solidFill>
                <a:latin typeface="Arial (Body)"/>
              </a:rPr>
              <a:t>hoạt</a:t>
            </a:r>
            <a:r>
              <a:rPr lang="en-US" sz="2000" dirty="0" smtClean="0">
                <a:solidFill>
                  <a:srgbClr val="FF0000"/>
                </a:solidFill>
                <a:latin typeface="Arial (Body)"/>
              </a:rPr>
              <a:t> </a:t>
            </a:r>
            <a:r>
              <a:rPr lang="en-US" sz="2000" dirty="0" err="1" smtClean="0">
                <a:solidFill>
                  <a:srgbClr val="FF0000"/>
                </a:solidFill>
                <a:latin typeface="Arial (Body)"/>
              </a:rPr>
              <a:t>động</a:t>
            </a:r>
            <a:r>
              <a:rPr lang="en-US" sz="2000" dirty="0" smtClean="0">
                <a:solidFill>
                  <a:srgbClr val="FF0000"/>
                </a:solidFill>
                <a:latin typeface="Arial (Body)"/>
              </a:rPr>
              <a:t> </a:t>
            </a:r>
            <a:r>
              <a:rPr lang="en-US" sz="2000" dirty="0" err="1" smtClean="0">
                <a:solidFill>
                  <a:srgbClr val="FF0000"/>
                </a:solidFill>
                <a:latin typeface="Arial (Body)"/>
              </a:rPr>
              <a:t>nông</a:t>
            </a:r>
            <a:r>
              <a:rPr lang="en-US" sz="2000" dirty="0" smtClean="0">
                <a:solidFill>
                  <a:srgbClr val="FF0000"/>
                </a:solidFill>
                <a:latin typeface="Arial (Body)"/>
              </a:rPr>
              <a:t> </a:t>
            </a:r>
            <a:r>
              <a:rPr lang="en-US" sz="2000" dirty="0" err="1" smtClean="0">
                <a:solidFill>
                  <a:srgbClr val="FF0000"/>
                </a:solidFill>
                <a:latin typeface="Arial (Body)"/>
              </a:rPr>
              <a:t>nghiệp</a:t>
            </a:r>
            <a:r>
              <a:rPr lang="en-US" sz="2000" dirty="0" smtClean="0">
                <a:solidFill>
                  <a:srgbClr val="FF0000"/>
                </a:solidFill>
                <a:latin typeface="Arial (Body)"/>
              </a:rPr>
              <a:t> </a:t>
            </a:r>
            <a:r>
              <a:rPr lang="en-US" sz="2000" dirty="0" err="1" smtClean="0">
                <a:solidFill>
                  <a:srgbClr val="FF0000"/>
                </a:solidFill>
                <a:latin typeface="Arial (Body)"/>
              </a:rPr>
              <a:t>được</a:t>
            </a:r>
            <a:r>
              <a:rPr lang="en-US" sz="2000" dirty="0" smtClean="0">
                <a:solidFill>
                  <a:srgbClr val="FF0000"/>
                </a:solidFill>
                <a:latin typeface="Arial (Body)"/>
              </a:rPr>
              <a:t> </a:t>
            </a:r>
            <a:r>
              <a:rPr lang="en-US" sz="2000" dirty="0" err="1" smtClean="0">
                <a:solidFill>
                  <a:srgbClr val="FF0000"/>
                </a:solidFill>
                <a:latin typeface="Arial (Body)"/>
              </a:rPr>
              <a:t>phân</a:t>
            </a:r>
            <a:r>
              <a:rPr lang="en-US" sz="2000" dirty="0" smtClean="0">
                <a:solidFill>
                  <a:srgbClr val="FF0000"/>
                </a:solidFill>
                <a:latin typeface="Arial (Body)"/>
              </a:rPr>
              <a:t> </a:t>
            </a:r>
            <a:r>
              <a:rPr lang="en-US" sz="2000" dirty="0" err="1" smtClean="0">
                <a:solidFill>
                  <a:srgbClr val="FF0000"/>
                </a:solidFill>
                <a:latin typeface="Arial (Body)"/>
              </a:rPr>
              <a:t>loại</a:t>
            </a:r>
            <a:r>
              <a:rPr lang="en-US" sz="2000" dirty="0" smtClean="0">
                <a:solidFill>
                  <a:srgbClr val="FF0000"/>
                </a:solidFill>
                <a:latin typeface="Arial (Body)"/>
              </a:rPr>
              <a:t> </a:t>
            </a:r>
            <a:r>
              <a:rPr lang="en-US" sz="2000" dirty="0" err="1" smtClean="0">
                <a:solidFill>
                  <a:srgbClr val="FF0000"/>
                </a:solidFill>
                <a:latin typeface="Arial (Body)"/>
              </a:rPr>
              <a:t>là</a:t>
            </a:r>
            <a:r>
              <a:rPr lang="en-US" sz="2000" dirty="0" smtClean="0">
                <a:solidFill>
                  <a:srgbClr val="FF0000"/>
                </a:solidFill>
                <a:latin typeface="Arial (Body)"/>
              </a:rPr>
              <a:t> TSCĐ </a:t>
            </a:r>
            <a:r>
              <a:rPr lang="en-US" sz="2000" dirty="0" err="1" smtClean="0">
                <a:solidFill>
                  <a:srgbClr val="FF0000"/>
                </a:solidFill>
                <a:latin typeface="Arial (Body)"/>
              </a:rPr>
              <a:t>hữu</a:t>
            </a:r>
            <a:r>
              <a:rPr lang="en-US" sz="2000" dirty="0" smtClean="0">
                <a:solidFill>
                  <a:srgbClr val="FF0000"/>
                </a:solidFill>
                <a:latin typeface="Arial (Body)"/>
              </a:rPr>
              <a:t> </a:t>
            </a:r>
            <a:r>
              <a:rPr lang="en-US" sz="2000" dirty="0" err="1" smtClean="0">
                <a:solidFill>
                  <a:srgbClr val="FF0000"/>
                </a:solidFill>
                <a:latin typeface="Arial (Body)"/>
              </a:rPr>
              <a:t>hình</a:t>
            </a:r>
            <a:r>
              <a:rPr lang="en-US" sz="2000" dirty="0" smtClean="0">
                <a:solidFill>
                  <a:srgbClr val="FF0000"/>
                </a:solidFill>
                <a:latin typeface="Arial (Body)"/>
              </a:rPr>
              <a:t>. </a:t>
            </a:r>
          </a:p>
          <a:p>
            <a:pPr marL="266700" indent="-266700" algn="just"/>
            <a:endParaRPr lang="en-US" sz="800" dirty="0" smtClean="0">
              <a:solidFill>
                <a:srgbClr val="FF0000"/>
              </a:solidFill>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115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13986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endParaRPr lang="en-US" sz="800" dirty="0" smtClean="0">
              <a:solidFill>
                <a:srgbClr val="FF0000"/>
              </a:solidFill>
            </a:endParaRPr>
          </a:p>
          <a:p>
            <a:pPr marL="266700" indent="-266700" algn="just"/>
            <a:r>
              <a:rPr lang="en-US" sz="2000" dirty="0" smtClean="0">
                <a:solidFill>
                  <a:srgbClr val="FF0000"/>
                </a:solidFill>
                <a:latin typeface="Arial (Body)"/>
              </a:rPr>
              <a:t>(2) Tài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sinh</a:t>
            </a:r>
            <a:r>
              <a:rPr lang="en-US" sz="2000" dirty="0" smtClean="0">
                <a:solidFill>
                  <a:srgbClr val="FF0000"/>
                </a:solidFill>
                <a:latin typeface="Arial (Body)"/>
              </a:rPr>
              <a:t> </a:t>
            </a:r>
            <a:r>
              <a:rPr lang="en-US" sz="2000" dirty="0" err="1" smtClean="0">
                <a:solidFill>
                  <a:srgbClr val="FF0000"/>
                </a:solidFill>
                <a:latin typeface="Arial (Body)"/>
              </a:rPr>
              <a:t>học</a:t>
            </a:r>
            <a:r>
              <a:rPr lang="en-US" sz="2000" dirty="0" smtClean="0">
                <a:solidFill>
                  <a:srgbClr val="FF0000"/>
                </a:solidFill>
                <a:latin typeface="Arial (Body)"/>
              </a:rPr>
              <a:t> </a:t>
            </a:r>
            <a:r>
              <a:rPr lang="en-US" sz="2000" dirty="0" err="1" smtClean="0">
                <a:solidFill>
                  <a:srgbClr val="FF0000"/>
                </a:solidFill>
                <a:latin typeface="Arial (Body)"/>
              </a:rPr>
              <a:t>được</a:t>
            </a:r>
            <a:r>
              <a:rPr lang="en-US" sz="2000" dirty="0" smtClean="0">
                <a:solidFill>
                  <a:srgbClr val="FF0000"/>
                </a:solidFill>
                <a:latin typeface="Arial (Body)"/>
              </a:rPr>
              <a:t> </a:t>
            </a:r>
            <a:r>
              <a:rPr lang="en-US" sz="2000" dirty="0" err="1" smtClean="0">
                <a:solidFill>
                  <a:srgbClr val="FF0000"/>
                </a:solidFill>
                <a:latin typeface="Arial (Body)"/>
              </a:rPr>
              <a:t>phản</a:t>
            </a:r>
            <a:r>
              <a:rPr lang="en-US" sz="2000" dirty="0" smtClean="0">
                <a:solidFill>
                  <a:srgbClr val="FF0000"/>
                </a:solidFill>
                <a:latin typeface="Arial (Body)"/>
              </a:rPr>
              <a:t> </a:t>
            </a:r>
            <a:r>
              <a:rPr lang="en-US" sz="2000" dirty="0" err="1" smtClean="0">
                <a:solidFill>
                  <a:srgbClr val="FF0000"/>
                </a:solidFill>
                <a:latin typeface="Arial (Body)"/>
              </a:rPr>
              <a:t>ánh</a:t>
            </a:r>
            <a:r>
              <a:rPr lang="en-US" sz="2000" dirty="0" smtClean="0">
                <a:solidFill>
                  <a:srgbClr val="FF0000"/>
                </a:solidFill>
                <a:latin typeface="Arial (Body)"/>
              </a:rPr>
              <a:t> </a:t>
            </a:r>
            <a:r>
              <a:rPr lang="en-US" sz="2000" dirty="0" err="1" smtClean="0">
                <a:solidFill>
                  <a:srgbClr val="FF0000"/>
                </a:solidFill>
                <a:latin typeface="Arial (Body)"/>
              </a:rPr>
              <a:t>trong</a:t>
            </a:r>
            <a:r>
              <a:rPr lang="en-US" sz="2000" dirty="0" smtClean="0">
                <a:solidFill>
                  <a:srgbClr val="FF0000"/>
                </a:solidFill>
                <a:latin typeface="Arial (Body)"/>
              </a:rPr>
              <a:t> TK </a:t>
            </a:r>
            <a:r>
              <a:rPr lang="en-US" sz="2000" dirty="0" err="1" smtClean="0">
                <a:solidFill>
                  <a:srgbClr val="FF0000"/>
                </a:solidFill>
                <a:latin typeface="Arial (Body)"/>
              </a:rPr>
              <a:t>này</a:t>
            </a:r>
            <a:r>
              <a:rPr lang="en-US" sz="2000" dirty="0" smtClean="0">
                <a:solidFill>
                  <a:srgbClr val="FF0000"/>
                </a:solidFill>
                <a:latin typeface="Arial (Body)"/>
              </a:rPr>
              <a:t> </a:t>
            </a:r>
            <a:r>
              <a:rPr lang="en-US" sz="2000" dirty="0" err="1" smtClean="0">
                <a:solidFill>
                  <a:srgbClr val="FF0000"/>
                </a:solidFill>
                <a:latin typeface="Arial (Body)"/>
              </a:rPr>
              <a:t>là</a:t>
            </a:r>
            <a:r>
              <a:rPr lang="en-US" sz="2000" dirty="0" smtClean="0">
                <a:solidFill>
                  <a:srgbClr val="FF0000"/>
                </a:solidFill>
                <a:latin typeface="Arial (Body)"/>
              </a:rPr>
              <a:t> </a:t>
            </a:r>
            <a:r>
              <a:rPr lang="en-US" sz="2000" dirty="0" err="1" smtClean="0">
                <a:solidFill>
                  <a:srgbClr val="FF0000"/>
                </a:solidFill>
                <a:latin typeface="Arial (Body)"/>
              </a:rPr>
              <a:t>các</a:t>
            </a:r>
            <a:r>
              <a:rPr lang="en-US" sz="2000" dirty="0" smtClean="0">
                <a:solidFill>
                  <a:srgbClr val="FF0000"/>
                </a:solidFill>
                <a:latin typeface="Arial (Body)"/>
              </a:rPr>
              <a:t> </a:t>
            </a:r>
            <a:r>
              <a:rPr lang="en-US" sz="2000" dirty="0" err="1" smtClean="0">
                <a:solidFill>
                  <a:srgbClr val="FF0000"/>
                </a:solidFill>
                <a:latin typeface="Arial (Body)"/>
              </a:rPr>
              <a:t>cây</a:t>
            </a:r>
            <a:r>
              <a:rPr lang="en-US" sz="2000" dirty="0" smtClean="0">
                <a:solidFill>
                  <a:srgbClr val="FF0000"/>
                </a:solidFill>
                <a:latin typeface="Arial (Body)"/>
              </a:rPr>
              <a:t> </a:t>
            </a:r>
            <a:r>
              <a:rPr lang="en-US" sz="2000" dirty="0" err="1" smtClean="0">
                <a:solidFill>
                  <a:srgbClr val="FF0000"/>
                </a:solidFill>
                <a:latin typeface="Arial (Body)"/>
              </a:rPr>
              <a:t>trồng</a:t>
            </a:r>
            <a:r>
              <a:rPr lang="en-US" sz="2000" dirty="0" smtClean="0">
                <a:solidFill>
                  <a:srgbClr val="FF0000"/>
                </a:solidFill>
                <a:latin typeface="Arial (Body)"/>
              </a:rPr>
              <a:t> </a:t>
            </a:r>
            <a:r>
              <a:rPr lang="en-US" sz="2000" dirty="0" err="1" smtClean="0">
                <a:solidFill>
                  <a:srgbClr val="FF0000"/>
                </a:solidFill>
                <a:latin typeface="Arial (Body)"/>
              </a:rPr>
              <a:t>hoặc</a:t>
            </a:r>
            <a:r>
              <a:rPr lang="en-US" sz="2000" dirty="0" smtClean="0">
                <a:solidFill>
                  <a:srgbClr val="FF0000"/>
                </a:solidFill>
                <a:latin typeface="Arial (Body)"/>
              </a:rPr>
              <a:t> </a:t>
            </a:r>
            <a:r>
              <a:rPr lang="en-US" sz="2000" dirty="0" err="1" smtClean="0">
                <a:solidFill>
                  <a:srgbClr val="FF0000"/>
                </a:solidFill>
                <a:latin typeface="Arial (Body)"/>
              </a:rPr>
              <a:t>vật</a:t>
            </a:r>
            <a:r>
              <a:rPr lang="en-US" sz="2000" dirty="0" smtClean="0">
                <a:solidFill>
                  <a:srgbClr val="FF0000"/>
                </a:solidFill>
                <a:latin typeface="Arial (Body)"/>
              </a:rPr>
              <a:t> </a:t>
            </a:r>
            <a:r>
              <a:rPr lang="en-US" sz="2000" dirty="0" err="1" smtClean="0">
                <a:solidFill>
                  <a:srgbClr val="FF0000"/>
                </a:solidFill>
                <a:latin typeface="Arial (Body)"/>
              </a:rPr>
              <a:t>nuôi</a:t>
            </a:r>
            <a:r>
              <a:rPr lang="en-US" sz="2000" dirty="0" smtClean="0">
                <a:solidFill>
                  <a:srgbClr val="FF0000"/>
                </a:solidFill>
                <a:latin typeface="Arial (Body)"/>
              </a:rPr>
              <a:t> </a:t>
            </a:r>
            <a:r>
              <a:rPr lang="en-US" sz="2000" dirty="0" err="1" smtClean="0">
                <a:solidFill>
                  <a:srgbClr val="FF0000"/>
                </a:solidFill>
                <a:latin typeface="Arial (Body)"/>
              </a:rPr>
              <a:t>sống</a:t>
            </a:r>
            <a:r>
              <a:rPr lang="en-US" sz="2000" dirty="0" smtClean="0">
                <a:solidFill>
                  <a:srgbClr val="FF0000"/>
                </a:solidFill>
                <a:latin typeface="Arial (Body)"/>
              </a:rPr>
              <a:t> </a:t>
            </a:r>
            <a:r>
              <a:rPr lang="en-US" sz="2000" dirty="0" err="1" smtClean="0">
                <a:solidFill>
                  <a:srgbClr val="FF0000"/>
                </a:solidFill>
                <a:latin typeface="Arial (Body)"/>
              </a:rPr>
              <a:t>gắn</a:t>
            </a:r>
            <a:r>
              <a:rPr lang="en-US" sz="2000" dirty="0" smtClean="0">
                <a:solidFill>
                  <a:srgbClr val="FF0000"/>
                </a:solidFill>
                <a:latin typeface="Arial (Body)"/>
              </a:rPr>
              <a:t> </a:t>
            </a:r>
            <a:r>
              <a:rPr lang="en-US" sz="2000" dirty="0" err="1" smtClean="0">
                <a:solidFill>
                  <a:srgbClr val="FF0000"/>
                </a:solidFill>
                <a:latin typeface="Arial (Body)"/>
              </a:rPr>
              <a:t>với</a:t>
            </a:r>
            <a:r>
              <a:rPr lang="en-US" sz="2000" dirty="0" smtClean="0">
                <a:solidFill>
                  <a:srgbClr val="FF0000"/>
                </a:solidFill>
                <a:latin typeface="Arial (Body)"/>
              </a:rPr>
              <a:t> </a:t>
            </a:r>
            <a:r>
              <a:rPr lang="en-US" sz="2000" dirty="0" err="1" smtClean="0">
                <a:solidFill>
                  <a:srgbClr val="FF0000"/>
                </a:solidFill>
                <a:latin typeface="Arial (Body)"/>
              </a:rPr>
              <a:t>sự</a:t>
            </a:r>
            <a:r>
              <a:rPr lang="en-US" sz="2000" dirty="0" smtClean="0">
                <a:solidFill>
                  <a:srgbClr val="FF0000"/>
                </a:solidFill>
                <a:latin typeface="Arial (Body)"/>
              </a:rPr>
              <a:t> quản lý </a:t>
            </a:r>
            <a:r>
              <a:rPr lang="en-US" sz="2000" dirty="0" err="1" smtClean="0">
                <a:solidFill>
                  <a:srgbClr val="FF0000"/>
                </a:solidFill>
                <a:latin typeface="Arial (Body)"/>
              </a:rPr>
              <a:t>của</a:t>
            </a:r>
            <a:r>
              <a:rPr lang="en-US" sz="2000" dirty="0" smtClean="0">
                <a:solidFill>
                  <a:srgbClr val="FF0000"/>
                </a:solidFill>
                <a:latin typeface="Arial (Body)"/>
              </a:rPr>
              <a:t> </a:t>
            </a:r>
            <a:r>
              <a:rPr lang="en-US" sz="2000" dirty="0" err="1" smtClean="0">
                <a:solidFill>
                  <a:srgbClr val="FF0000"/>
                </a:solidFill>
                <a:latin typeface="Arial (Body)"/>
              </a:rPr>
              <a:t>doanh</a:t>
            </a:r>
            <a:r>
              <a:rPr lang="en-US" sz="2000" dirty="0" smtClean="0">
                <a:solidFill>
                  <a:srgbClr val="FF0000"/>
                </a:solidFill>
                <a:latin typeface="Arial (Body)"/>
              </a:rPr>
              <a:t> </a:t>
            </a:r>
            <a:r>
              <a:rPr lang="en-US" sz="2000" dirty="0" err="1" smtClean="0">
                <a:solidFill>
                  <a:srgbClr val="FF0000"/>
                </a:solidFill>
                <a:latin typeface="Arial (Body)"/>
              </a:rPr>
              <a:t>nghiệp</a:t>
            </a:r>
            <a:r>
              <a:rPr lang="en-US" sz="2000" dirty="0" smtClean="0">
                <a:solidFill>
                  <a:srgbClr val="FF0000"/>
                </a:solidFill>
                <a:latin typeface="Arial (Body)"/>
              </a:rPr>
              <a:t> </a:t>
            </a:r>
            <a:r>
              <a:rPr lang="en-US" sz="2000" dirty="0" err="1" smtClean="0">
                <a:solidFill>
                  <a:srgbClr val="FF0000"/>
                </a:solidFill>
                <a:latin typeface="Arial (Body)"/>
              </a:rPr>
              <a:t>đối</a:t>
            </a:r>
            <a:r>
              <a:rPr lang="en-US" sz="2000" dirty="0" smtClean="0">
                <a:solidFill>
                  <a:srgbClr val="FF0000"/>
                </a:solidFill>
                <a:latin typeface="Arial (Body)"/>
              </a:rPr>
              <a:t> </a:t>
            </a:r>
            <a:r>
              <a:rPr lang="en-US" sz="2000" dirty="0" err="1" smtClean="0">
                <a:solidFill>
                  <a:srgbClr val="FF0000"/>
                </a:solidFill>
                <a:latin typeface="Arial (Body)"/>
              </a:rPr>
              <a:t>với</a:t>
            </a:r>
            <a:r>
              <a:rPr lang="en-US" sz="2000" dirty="0" smtClean="0">
                <a:solidFill>
                  <a:srgbClr val="FF0000"/>
                </a:solidFill>
                <a:latin typeface="Arial (Body)"/>
              </a:rPr>
              <a:t> </a:t>
            </a:r>
            <a:r>
              <a:rPr lang="en-US" sz="2000" dirty="0" err="1" smtClean="0">
                <a:solidFill>
                  <a:srgbClr val="FF0000"/>
                </a:solidFill>
                <a:latin typeface="Arial (Body)"/>
              </a:rPr>
              <a:t>quá</a:t>
            </a:r>
            <a:r>
              <a:rPr lang="en-US" sz="2000" dirty="0" smtClean="0">
                <a:solidFill>
                  <a:srgbClr val="FF0000"/>
                </a:solidFill>
                <a:latin typeface="Arial (Body)"/>
              </a:rPr>
              <a:t> </a:t>
            </a:r>
            <a:r>
              <a:rPr lang="en-US" sz="2000" dirty="0" err="1" smtClean="0">
                <a:solidFill>
                  <a:srgbClr val="FF0000"/>
                </a:solidFill>
                <a:latin typeface="Arial (Body)"/>
              </a:rPr>
              <a:t>trình</a:t>
            </a:r>
            <a:r>
              <a:rPr lang="en-US" sz="2000" dirty="0" smtClean="0">
                <a:solidFill>
                  <a:srgbClr val="FF0000"/>
                </a:solidFill>
                <a:latin typeface="Arial (Body)"/>
              </a:rPr>
              <a:t> </a:t>
            </a:r>
            <a:r>
              <a:rPr lang="en-US" sz="2000" dirty="0" err="1" smtClean="0">
                <a:solidFill>
                  <a:srgbClr val="FF0000"/>
                </a:solidFill>
                <a:latin typeface="Arial (Body)"/>
              </a:rPr>
              <a:t>biến</a:t>
            </a:r>
            <a:r>
              <a:rPr lang="en-US" sz="2000" dirty="0" smtClean="0">
                <a:solidFill>
                  <a:srgbClr val="FF0000"/>
                </a:solidFill>
                <a:latin typeface="Arial (Body)"/>
              </a:rPr>
              <a:t> </a:t>
            </a:r>
            <a:r>
              <a:rPr lang="en-US" sz="2000" dirty="0" err="1" smtClean="0">
                <a:solidFill>
                  <a:srgbClr val="FF0000"/>
                </a:solidFill>
                <a:latin typeface="Arial (Body)"/>
              </a:rPr>
              <a:t>đổi</a:t>
            </a:r>
            <a:r>
              <a:rPr lang="en-US" sz="2000" dirty="0" smtClean="0">
                <a:solidFill>
                  <a:srgbClr val="FF0000"/>
                </a:solidFill>
                <a:latin typeface="Arial (Body)"/>
              </a:rPr>
              <a:t> </a:t>
            </a:r>
            <a:r>
              <a:rPr lang="en-US" sz="2000" dirty="0" err="1" smtClean="0">
                <a:solidFill>
                  <a:srgbClr val="FF0000"/>
                </a:solidFill>
                <a:latin typeface="Arial (Body)"/>
              </a:rPr>
              <a:t>sinh</a:t>
            </a:r>
            <a:r>
              <a:rPr lang="en-US" sz="2000" dirty="0" smtClean="0">
                <a:solidFill>
                  <a:srgbClr val="FF0000"/>
                </a:solidFill>
                <a:latin typeface="Arial (Body)"/>
              </a:rPr>
              <a:t> </a:t>
            </a:r>
            <a:r>
              <a:rPr lang="en-US" sz="2000" dirty="0" err="1" smtClean="0">
                <a:solidFill>
                  <a:srgbClr val="FF0000"/>
                </a:solidFill>
                <a:latin typeface="Arial (Body)"/>
              </a:rPr>
              <a:t>học</a:t>
            </a:r>
            <a:r>
              <a:rPr lang="en-US" sz="2000" dirty="0" smtClean="0">
                <a:solidFill>
                  <a:srgbClr val="FF0000"/>
                </a:solidFill>
                <a:latin typeface="Arial (Body)"/>
              </a:rPr>
              <a:t> </a:t>
            </a:r>
            <a:r>
              <a:rPr lang="en-US" sz="2000" dirty="0" err="1" smtClean="0">
                <a:solidFill>
                  <a:srgbClr val="FF0000"/>
                </a:solidFill>
                <a:latin typeface="Arial (Body)"/>
              </a:rPr>
              <a:t>mà</a:t>
            </a:r>
            <a:r>
              <a:rPr lang="en-US" sz="2000" dirty="0" smtClean="0">
                <a:solidFill>
                  <a:srgbClr val="FF0000"/>
                </a:solidFill>
                <a:latin typeface="Arial (Body)"/>
              </a:rPr>
              <a:t> </a:t>
            </a:r>
            <a:r>
              <a:rPr lang="en-US" sz="2000" dirty="0" err="1" smtClean="0">
                <a:solidFill>
                  <a:srgbClr val="FF0000"/>
                </a:solidFill>
                <a:latin typeface="Arial (Body)"/>
              </a:rPr>
              <a:t>sau</a:t>
            </a:r>
            <a:r>
              <a:rPr lang="en-US" sz="2000" dirty="0" smtClean="0">
                <a:solidFill>
                  <a:srgbClr val="FF0000"/>
                </a:solidFill>
                <a:latin typeface="Arial (Body)"/>
              </a:rPr>
              <a:t> </a:t>
            </a:r>
            <a:r>
              <a:rPr lang="en-US" sz="2000" dirty="0" err="1" smtClean="0">
                <a:solidFill>
                  <a:srgbClr val="FF0000"/>
                </a:solidFill>
                <a:latin typeface="Arial (Body)"/>
              </a:rPr>
              <a:t>đó</a:t>
            </a:r>
            <a:r>
              <a:rPr lang="en-US" sz="2000" dirty="0" smtClean="0">
                <a:solidFill>
                  <a:srgbClr val="FF0000"/>
                </a:solidFill>
                <a:latin typeface="Arial (Body)"/>
              </a:rPr>
              <a:t> </a:t>
            </a:r>
            <a:r>
              <a:rPr lang="en-US" sz="2000" dirty="0" err="1" smtClean="0">
                <a:solidFill>
                  <a:srgbClr val="FF0000"/>
                </a:solidFill>
                <a:latin typeface="Arial (Body)"/>
              </a:rPr>
              <a:t>có</a:t>
            </a:r>
            <a:r>
              <a:rPr lang="en-US" sz="2000" dirty="0" smtClean="0">
                <a:solidFill>
                  <a:srgbClr val="FF0000"/>
                </a:solidFill>
                <a:latin typeface="Arial (Body)"/>
              </a:rPr>
              <a:t> </a:t>
            </a:r>
            <a:r>
              <a:rPr lang="en-US" sz="2000" dirty="0" err="1" smtClean="0">
                <a:solidFill>
                  <a:srgbClr val="FF0000"/>
                </a:solidFill>
                <a:latin typeface="Arial (Body)"/>
              </a:rPr>
              <a:t>thể</a:t>
            </a:r>
            <a:r>
              <a:rPr lang="en-US" sz="2000" dirty="0" smtClean="0">
                <a:solidFill>
                  <a:srgbClr val="FF0000"/>
                </a:solidFill>
                <a:latin typeface="Arial (Body)"/>
              </a:rPr>
              <a:t> </a:t>
            </a:r>
            <a:r>
              <a:rPr lang="en-US" sz="2000" dirty="0" err="1" smtClean="0">
                <a:solidFill>
                  <a:srgbClr val="FF0000"/>
                </a:solidFill>
                <a:latin typeface="Arial (Body)"/>
              </a:rPr>
              <a:t>được</a:t>
            </a:r>
            <a:r>
              <a:rPr lang="en-US" sz="2000" dirty="0" smtClean="0">
                <a:solidFill>
                  <a:srgbClr val="FF0000"/>
                </a:solidFill>
                <a:latin typeface="Arial (Body)"/>
              </a:rPr>
              <a:t> </a:t>
            </a:r>
            <a:r>
              <a:rPr lang="en-US" sz="2000" dirty="0" err="1" smtClean="0">
                <a:solidFill>
                  <a:srgbClr val="FF0000"/>
                </a:solidFill>
                <a:latin typeface="Arial (Body)"/>
              </a:rPr>
              <a:t>chuyển</a:t>
            </a:r>
            <a:r>
              <a:rPr lang="en-US" sz="2000" dirty="0" smtClean="0">
                <a:solidFill>
                  <a:srgbClr val="FF0000"/>
                </a:solidFill>
                <a:latin typeface="Arial (Body)"/>
              </a:rPr>
              <a:t> </a:t>
            </a:r>
            <a:r>
              <a:rPr lang="en-US" sz="2000" dirty="0" err="1" smtClean="0">
                <a:solidFill>
                  <a:srgbClr val="FF0000"/>
                </a:solidFill>
                <a:latin typeface="Arial (Body)"/>
              </a:rPr>
              <a:t>thành</a:t>
            </a:r>
            <a:r>
              <a:rPr lang="en-US" sz="2000" dirty="0" smtClean="0">
                <a:solidFill>
                  <a:srgbClr val="FF0000"/>
                </a:solidFill>
                <a:latin typeface="Arial (Body)"/>
              </a:rPr>
              <a:t> </a:t>
            </a:r>
            <a:r>
              <a:rPr lang="en-US" sz="2000" dirty="0" err="1" smtClean="0">
                <a:solidFill>
                  <a:srgbClr val="FF0000"/>
                </a:solidFill>
                <a:latin typeface="Arial (Body)"/>
              </a:rPr>
              <a:t>các</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phẩm</a:t>
            </a:r>
            <a:r>
              <a:rPr lang="en-US" sz="2000" dirty="0" smtClean="0">
                <a:solidFill>
                  <a:srgbClr val="FF0000"/>
                </a:solidFill>
                <a:latin typeface="Arial (Body)"/>
              </a:rPr>
              <a:t> </a:t>
            </a:r>
            <a:r>
              <a:rPr lang="en-US" sz="2000" dirty="0" err="1" smtClean="0">
                <a:solidFill>
                  <a:srgbClr val="FF0000"/>
                </a:solidFill>
                <a:latin typeface="Arial (Body)"/>
              </a:rPr>
              <a:t>nông</a:t>
            </a:r>
            <a:r>
              <a:rPr lang="en-US" sz="2000" dirty="0" smtClean="0">
                <a:solidFill>
                  <a:srgbClr val="FF0000"/>
                </a:solidFill>
                <a:latin typeface="Arial (Body)"/>
              </a:rPr>
              <a:t> </a:t>
            </a:r>
            <a:r>
              <a:rPr lang="en-US" sz="2000" dirty="0" err="1" smtClean="0">
                <a:solidFill>
                  <a:srgbClr val="FF0000"/>
                </a:solidFill>
                <a:latin typeface="Arial (Body)"/>
              </a:rPr>
              <a:t>nghiệp</a:t>
            </a:r>
            <a:r>
              <a:rPr lang="en-US" sz="2000" dirty="0" smtClean="0">
                <a:solidFill>
                  <a:srgbClr val="FF0000"/>
                </a:solidFill>
                <a:latin typeface="Arial (Body)"/>
              </a:rPr>
              <a:t> </a:t>
            </a:r>
            <a:r>
              <a:rPr lang="en-US" sz="2000" dirty="0" err="1" smtClean="0">
                <a:solidFill>
                  <a:srgbClr val="FF0000"/>
                </a:solidFill>
                <a:latin typeface="Arial (Body)"/>
              </a:rPr>
              <a:t>hoặc</a:t>
            </a:r>
            <a:r>
              <a:rPr lang="en-US" sz="2000" dirty="0" smtClean="0">
                <a:solidFill>
                  <a:srgbClr val="FF0000"/>
                </a:solidFill>
                <a:latin typeface="Arial (Body)"/>
              </a:rPr>
              <a:t> tạo </a:t>
            </a:r>
            <a:r>
              <a:rPr lang="en-US" sz="2000" dirty="0" err="1" smtClean="0">
                <a:solidFill>
                  <a:srgbClr val="FF0000"/>
                </a:solidFill>
                <a:latin typeface="Arial (Body)"/>
              </a:rPr>
              <a:t>ra</a:t>
            </a:r>
            <a:r>
              <a:rPr lang="en-US" sz="2000" dirty="0" smtClean="0">
                <a:solidFill>
                  <a:srgbClr val="FF0000"/>
                </a:solidFill>
                <a:latin typeface="Arial (Body)"/>
              </a:rPr>
              <a:t> </a:t>
            </a:r>
            <a:r>
              <a:rPr lang="en-US" sz="2000" dirty="0" err="1" smtClean="0">
                <a:solidFill>
                  <a:srgbClr val="FF0000"/>
                </a:solidFill>
                <a:latin typeface="Arial (Body)"/>
              </a:rPr>
              <a:t>các</a:t>
            </a:r>
            <a:r>
              <a:rPr lang="en-US" sz="2000" dirty="0" smtClean="0">
                <a:solidFill>
                  <a:srgbClr val="FF0000"/>
                </a:solidFill>
                <a:latin typeface="Arial (Body)"/>
              </a:rPr>
              <a:t> </a:t>
            </a:r>
            <a:r>
              <a:rPr lang="en-US" sz="2000" dirty="0" err="1" smtClean="0">
                <a:solidFill>
                  <a:srgbClr val="FF0000"/>
                </a:solidFill>
                <a:latin typeface="Arial (Body)"/>
              </a:rPr>
              <a:t>tài</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sinh</a:t>
            </a:r>
            <a:r>
              <a:rPr lang="en-US" sz="2000" dirty="0" smtClean="0">
                <a:solidFill>
                  <a:srgbClr val="FF0000"/>
                </a:solidFill>
                <a:latin typeface="Arial (Body)"/>
              </a:rPr>
              <a:t> </a:t>
            </a:r>
            <a:r>
              <a:rPr lang="en-US" sz="2000" dirty="0" err="1" smtClean="0">
                <a:solidFill>
                  <a:srgbClr val="FF0000"/>
                </a:solidFill>
                <a:latin typeface="Arial (Body)"/>
              </a:rPr>
              <a:t>học</a:t>
            </a:r>
            <a:r>
              <a:rPr lang="en-US" sz="2000" dirty="0" smtClean="0">
                <a:solidFill>
                  <a:srgbClr val="FF0000"/>
                </a:solidFill>
                <a:latin typeface="Arial (Body)"/>
              </a:rPr>
              <a:t> </a:t>
            </a:r>
            <a:r>
              <a:rPr lang="en-US" sz="2000" dirty="0" err="1" smtClean="0">
                <a:solidFill>
                  <a:srgbClr val="FF0000"/>
                </a:solidFill>
                <a:latin typeface="Arial (Body)"/>
              </a:rPr>
              <a:t>khác</a:t>
            </a:r>
            <a:r>
              <a:rPr lang="en-US" sz="2000" dirty="0" smtClean="0">
                <a:solidFill>
                  <a:srgbClr val="FF0000"/>
                </a:solidFill>
                <a:latin typeface="Arial (Body)"/>
              </a:rPr>
              <a:t>. </a:t>
            </a:r>
          </a:p>
          <a:p>
            <a:pPr marL="266700" indent="-266700" algn="just">
              <a:buFont typeface="Wingdings" pitchFamily="2" charset="2"/>
              <a:buChar char="ü"/>
            </a:pPr>
            <a:endParaRPr lang="en-US" sz="2000" dirty="0" smtClean="0">
              <a:solidFill>
                <a:srgbClr val="FF0000"/>
              </a:solidFill>
              <a:latin typeface="Arial (Body)"/>
            </a:endParaRPr>
          </a:p>
          <a:p>
            <a:pPr marL="266700" indent="-266700" algn="just"/>
            <a:r>
              <a:rPr lang="en-US" sz="2000" dirty="0" smtClean="0">
                <a:solidFill>
                  <a:srgbClr val="FF0000"/>
                </a:solidFill>
                <a:latin typeface="Arial (Body)"/>
              </a:rPr>
              <a:t>3. </a:t>
            </a:r>
            <a:r>
              <a:rPr lang="en-US" sz="2000" dirty="0" err="1" smtClean="0">
                <a:solidFill>
                  <a:srgbClr val="FF0000"/>
                </a:solidFill>
                <a:latin typeface="Arial (Body)"/>
              </a:rPr>
              <a:t>Hoạt</a:t>
            </a:r>
            <a:r>
              <a:rPr lang="en-US" sz="2000" dirty="0" smtClean="0">
                <a:solidFill>
                  <a:srgbClr val="FF0000"/>
                </a:solidFill>
                <a:latin typeface="Arial (Body)"/>
              </a:rPr>
              <a:t> </a:t>
            </a:r>
            <a:r>
              <a:rPr lang="en-US" sz="2000" dirty="0" err="1" smtClean="0">
                <a:solidFill>
                  <a:srgbClr val="FF0000"/>
                </a:solidFill>
                <a:latin typeface="Arial (Body)"/>
              </a:rPr>
              <a:t>động</a:t>
            </a:r>
            <a:r>
              <a:rPr lang="en-US" sz="2000" dirty="0" smtClean="0">
                <a:solidFill>
                  <a:srgbClr val="FF0000"/>
                </a:solidFill>
                <a:latin typeface="Arial (Body)"/>
              </a:rPr>
              <a:t> </a:t>
            </a:r>
            <a:r>
              <a:rPr lang="en-US" sz="2000" dirty="0" err="1" smtClean="0">
                <a:solidFill>
                  <a:srgbClr val="FF0000"/>
                </a:solidFill>
                <a:latin typeface="Arial (Body)"/>
              </a:rPr>
              <a:t>nông</a:t>
            </a:r>
            <a:r>
              <a:rPr lang="en-US" sz="2000" dirty="0" smtClean="0">
                <a:solidFill>
                  <a:srgbClr val="FF0000"/>
                </a:solidFill>
                <a:latin typeface="Arial (Body)"/>
              </a:rPr>
              <a:t> </a:t>
            </a:r>
            <a:r>
              <a:rPr lang="en-US" sz="2000" dirty="0" err="1" smtClean="0">
                <a:solidFill>
                  <a:srgbClr val="FF0000"/>
                </a:solidFill>
                <a:latin typeface="Arial (Body)"/>
              </a:rPr>
              <a:t>nghiệp</a:t>
            </a:r>
            <a:r>
              <a:rPr lang="en-US" sz="2000" dirty="0" smtClean="0">
                <a:solidFill>
                  <a:srgbClr val="FF0000"/>
                </a:solidFill>
                <a:latin typeface="Arial (Body)"/>
              </a:rPr>
              <a:t> </a:t>
            </a:r>
            <a:r>
              <a:rPr lang="en-US" sz="2000" dirty="0" err="1" smtClean="0">
                <a:solidFill>
                  <a:srgbClr val="FF0000"/>
                </a:solidFill>
                <a:latin typeface="Arial (Body)"/>
              </a:rPr>
              <a:t>là</a:t>
            </a:r>
            <a:r>
              <a:rPr lang="en-US" sz="2000" dirty="0" smtClean="0">
                <a:solidFill>
                  <a:srgbClr val="FF0000"/>
                </a:solidFill>
                <a:latin typeface="Arial (Body)"/>
              </a:rPr>
              <a:t> </a:t>
            </a:r>
            <a:r>
              <a:rPr lang="en-US" sz="2000" dirty="0" err="1" smtClean="0">
                <a:solidFill>
                  <a:srgbClr val="FF0000"/>
                </a:solidFill>
                <a:latin typeface="Arial (Body)"/>
              </a:rPr>
              <a:t>hoạt</a:t>
            </a:r>
            <a:r>
              <a:rPr lang="en-US" sz="2000" dirty="0" smtClean="0">
                <a:solidFill>
                  <a:srgbClr val="FF0000"/>
                </a:solidFill>
                <a:latin typeface="Arial (Body)"/>
              </a:rPr>
              <a:t> </a:t>
            </a:r>
            <a:r>
              <a:rPr lang="en-US" sz="2000" dirty="0" err="1" smtClean="0">
                <a:solidFill>
                  <a:srgbClr val="FF0000"/>
                </a:solidFill>
                <a:latin typeface="Arial (Body)"/>
              </a:rPr>
              <a:t>động</a:t>
            </a:r>
            <a:r>
              <a:rPr lang="en-US" sz="2000" dirty="0" smtClean="0">
                <a:solidFill>
                  <a:srgbClr val="FF0000"/>
                </a:solidFill>
                <a:latin typeface="Arial (Body)"/>
              </a:rPr>
              <a:t> quản lý </a:t>
            </a:r>
            <a:r>
              <a:rPr lang="en-US" sz="2000" dirty="0" err="1" smtClean="0">
                <a:solidFill>
                  <a:srgbClr val="FF0000"/>
                </a:solidFill>
                <a:latin typeface="Arial (Body)"/>
              </a:rPr>
              <a:t>sự</a:t>
            </a:r>
            <a:r>
              <a:rPr lang="en-US" sz="2000" dirty="0" smtClean="0">
                <a:solidFill>
                  <a:srgbClr val="FF0000"/>
                </a:solidFill>
                <a:latin typeface="Arial (Body)"/>
              </a:rPr>
              <a:t> </a:t>
            </a:r>
            <a:r>
              <a:rPr lang="en-US" sz="2000" dirty="0" err="1" smtClean="0">
                <a:solidFill>
                  <a:srgbClr val="FF0000"/>
                </a:solidFill>
                <a:latin typeface="Arial (Body)"/>
              </a:rPr>
              <a:t>biến</a:t>
            </a:r>
            <a:r>
              <a:rPr lang="en-US" sz="2000" dirty="0" smtClean="0">
                <a:solidFill>
                  <a:srgbClr val="FF0000"/>
                </a:solidFill>
                <a:latin typeface="Arial (Body)"/>
              </a:rPr>
              <a:t> </a:t>
            </a:r>
            <a:r>
              <a:rPr lang="en-US" sz="2000" dirty="0" err="1" smtClean="0">
                <a:solidFill>
                  <a:srgbClr val="FF0000"/>
                </a:solidFill>
                <a:latin typeface="Arial (Body)"/>
              </a:rPr>
              <a:t>đổi</a:t>
            </a:r>
            <a:r>
              <a:rPr lang="en-US" sz="2000" dirty="0" smtClean="0">
                <a:solidFill>
                  <a:srgbClr val="FF0000"/>
                </a:solidFill>
                <a:latin typeface="Arial (Body)"/>
              </a:rPr>
              <a:t> </a:t>
            </a:r>
            <a:r>
              <a:rPr lang="en-US" sz="2000" dirty="0" err="1" smtClean="0">
                <a:solidFill>
                  <a:srgbClr val="FF0000"/>
                </a:solidFill>
                <a:latin typeface="Arial (Body)"/>
              </a:rPr>
              <a:t>sinh</a:t>
            </a:r>
            <a:r>
              <a:rPr lang="en-US" sz="2000" dirty="0" smtClean="0">
                <a:solidFill>
                  <a:srgbClr val="FF0000"/>
                </a:solidFill>
                <a:latin typeface="Arial (Body)"/>
              </a:rPr>
              <a:t> </a:t>
            </a:r>
            <a:r>
              <a:rPr lang="en-US" sz="2000" dirty="0" err="1" smtClean="0">
                <a:solidFill>
                  <a:srgbClr val="FF0000"/>
                </a:solidFill>
                <a:latin typeface="Arial (Body)"/>
              </a:rPr>
              <a:t>học</a:t>
            </a:r>
            <a:r>
              <a:rPr lang="en-US" sz="2000" dirty="0" smtClean="0">
                <a:solidFill>
                  <a:srgbClr val="FF0000"/>
                </a:solidFill>
                <a:latin typeface="Arial (Body)"/>
              </a:rPr>
              <a:t> </a:t>
            </a:r>
            <a:r>
              <a:rPr lang="en-US" sz="2000" dirty="0" err="1" smtClean="0">
                <a:solidFill>
                  <a:srgbClr val="FF0000"/>
                </a:solidFill>
                <a:latin typeface="Arial (Body)"/>
              </a:rPr>
              <a:t>nhằm</a:t>
            </a:r>
            <a:r>
              <a:rPr lang="en-US" sz="2000" dirty="0" smtClean="0">
                <a:solidFill>
                  <a:srgbClr val="FF0000"/>
                </a:solidFill>
                <a:latin typeface="Arial (Body)"/>
              </a:rPr>
              <a:t> thu </a:t>
            </a:r>
            <a:r>
              <a:rPr lang="en-US" sz="2000" dirty="0" err="1" smtClean="0">
                <a:solidFill>
                  <a:srgbClr val="FF0000"/>
                </a:solidFill>
                <a:latin typeface="Arial (Body)"/>
              </a:rPr>
              <a:t>hoạch</a:t>
            </a:r>
            <a:r>
              <a:rPr lang="en-US" sz="2000" dirty="0" smtClean="0">
                <a:solidFill>
                  <a:srgbClr val="FF0000"/>
                </a:solidFill>
                <a:latin typeface="Arial (Body)"/>
              </a:rPr>
              <a:t> </a:t>
            </a:r>
            <a:r>
              <a:rPr lang="en-US" sz="2000" dirty="0" err="1" smtClean="0">
                <a:solidFill>
                  <a:srgbClr val="FF0000"/>
                </a:solidFill>
                <a:latin typeface="Arial (Body)"/>
              </a:rPr>
              <a:t>được</a:t>
            </a:r>
            <a:r>
              <a:rPr lang="en-US" sz="2000" dirty="0" smtClean="0">
                <a:solidFill>
                  <a:srgbClr val="FF0000"/>
                </a:solidFill>
                <a:latin typeface="Arial (Body)"/>
              </a:rPr>
              <a:t> </a:t>
            </a:r>
            <a:r>
              <a:rPr lang="en-US" sz="2000" dirty="0" err="1" smtClean="0">
                <a:solidFill>
                  <a:srgbClr val="FF0000"/>
                </a:solidFill>
                <a:latin typeface="Arial (Body)"/>
              </a:rPr>
              <a:t>tài</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sinh</a:t>
            </a:r>
            <a:r>
              <a:rPr lang="en-US" sz="2000" dirty="0" smtClean="0">
                <a:solidFill>
                  <a:srgbClr val="FF0000"/>
                </a:solidFill>
                <a:latin typeface="Arial (Body)"/>
              </a:rPr>
              <a:t> </a:t>
            </a:r>
            <a:r>
              <a:rPr lang="en-US" sz="2000" dirty="0" err="1" smtClean="0">
                <a:solidFill>
                  <a:srgbClr val="FF0000"/>
                </a:solidFill>
                <a:latin typeface="Arial (Body)"/>
              </a:rPr>
              <a:t>học</a:t>
            </a:r>
            <a:r>
              <a:rPr lang="en-US" sz="2000" dirty="0" smtClean="0">
                <a:solidFill>
                  <a:srgbClr val="FF0000"/>
                </a:solidFill>
                <a:latin typeface="Arial (Body)"/>
              </a:rPr>
              <a:t> </a:t>
            </a:r>
            <a:r>
              <a:rPr lang="en-US" sz="2000" dirty="0" err="1" smtClean="0">
                <a:solidFill>
                  <a:srgbClr val="FF0000"/>
                </a:solidFill>
                <a:latin typeface="Arial (Body)"/>
              </a:rPr>
              <a:t>để</a:t>
            </a:r>
            <a:r>
              <a:rPr lang="en-US" sz="2000" dirty="0" smtClean="0">
                <a:solidFill>
                  <a:srgbClr val="FF0000"/>
                </a:solidFill>
                <a:latin typeface="Arial (Body)"/>
              </a:rPr>
              <a:t> </a:t>
            </a:r>
            <a:r>
              <a:rPr lang="en-US" sz="2000" dirty="0" err="1" smtClean="0">
                <a:solidFill>
                  <a:srgbClr val="FF0000"/>
                </a:solidFill>
                <a:latin typeface="Arial (Body)"/>
              </a:rPr>
              <a:t>bán</a:t>
            </a:r>
            <a:r>
              <a:rPr lang="en-US" sz="2000" dirty="0" smtClean="0">
                <a:solidFill>
                  <a:srgbClr val="FF0000"/>
                </a:solidFill>
                <a:latin typeface="Arial (Body)"/>
              </a:rPr>
              <a:t> </a:t>
            </a:r>
            <a:r>
              <a:rPr lang="en-US" sz="2000" dirty="0" err="1" smtClean="0">
                <a:solidFill>
                  <a:srgbClr val="FF0000"/>
                </a:solidFill>
                <a:latin typeface="Arial (Body)"/>
              </a:rPr>
              <a:t>hoặc</a:t>
            </a:r>
            <a:r>
              <a:rPr lang="en-US" sz="2000" dirty="0" smtClean="0">
                <a:solidFill>
                  <a:srgbClr val="FF0000"/>
                </a:solidFill>
                <a:latin typeface="Arial (Body)"/>
              </a:rPr>
              <a:t> </a:t>
            </a:r>
            <a:r>
              <a:rPr lang="en-US" sz="2000" dirty="0" err="1" smtClean="0">
                <a:solidFill>
                  <a:srgbClr val="FF0000"/>
                </a:solidFill>
                <a:latin typeface="Arial (Body)"/>
              </a:rPr>
              <a:t>để</a:t>
            </a:r>
            <a:r>
              <a:rPr lang="en-US" sz="2000" dirty="0" smtClean="0">
                <a:solidFill>
                  <a:srgbClr val="FF0000"/>
                </a:solidFill>
                <a:latin typeface="Arial (Body)"/>
              </a:rPr>
              <a:t> </a:t>
            </a:r>
            <a:r>
              <a:rPr lang="en-US" sz="2000" dirty="0" err="1" smtClean="0">
                <a:solidFill>
                  <a:srgbClr val="FF0000"/>
                </a:solidFill>
                <a:latin typeface="Arial (Body)"/>
              </a:rPr>
              <a:t>chế</a:t>
            </a:r>
            <a:r>
              <a:rPr lang="en-US" sz="2000" dirty="0" smtClean="0">
                <a:solidFill>
                  <a:srgbClr val="FF0000"/>
                </a:solidFill>
                <a:latin typeface="Arial (Body)"/>
              </a:rPr>
              <a:t> </a:t>
            </a:r>
            <a:r>
              <a:rPr lang="en-US" sz="2000" dirty="0" err="1" smtClean="0">
                <a:solidFill>
                  <a:srgbClr val="FF0000"/>
                </a:solidFill>
                <a:latin typeface="Arial (Body)"/>
              </a:rPr>
              <a:t>biến</a:t>
            </a:r>
            <a:r>
              <a:rPr lang="en-US" sz="2000" dirty="0" smtClean="0">
                <a:solidFill>
                  <a:srgbClr val="FF0000"/>
                </a:solidFill>
                <a:latin typeface="Arial (Body)"/>
              </a:rPr>
              <a:t> </a:t>
            </a:r>
            <a:r>
              <a:rPr lang="en-US" sz="2000" dirty="0" err="1" smtClean="0">
                <a:solidFill>
                  <a:srgbClr val="FF0000"/>
                </a:solidFill>
                <a:latin typeface="Arial (Body)"/>
              </a:rPr>
              <a:t>thành</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phẩm</a:t>
            </a:r>
            <a:r>
              <a:rPr lang="en-US" sz="2000" dirty="0" smtClean="0">
                <a:solidFill>
                  <a:srgbClr val="FF0000"/>
                </a:solidFill>
                <a:latin typeface="Arial (Body)"/>
              </a:rPr>
              <a:t> </a:t>
            </a:r>
            <a:r>
              <a:rPr lang="en-US" sz="2000" dirty="0" err="1" smtClean="0">
                <a:solidFill>
                  <a:srgbClr val="FF0000"/>
                </a:solidFill>
                <a:latin typeface="Arial (Body)"/>
              </a:rPr>
              <a:t>nông</a:t>
            </a:r>
            <a:r>
              <a:rPr lang="en-US" sz="2000" dirty="0" smtClean="0">
                <a:solidFill>
                  <a:srgbClr val="FF0000"/>
                </a:solidFill>
                <a:latin typeface="Arial (Body)"/>
              </a:rPr>
              <a:t> </a:t>
            </a:r>
            <a:r>
              <a:rPr lang="en-US" sz="2000" dirty="0" err="1" smtClean="0">
                <a:solidFill>
                  <a:srgbClr val="FF0000"/>
                </a:solidFill>
                <a:latin typeface="Arial (Body)"/>
              </a:rPr>
              <a:t>nghiệp</a:t>
            </a:r>
            <a:r>
              <a:rPr lang="en-US" sz="2000" dirty="0" smtClean="0">
                <a:solidFill>
                  <a:srgbClr val="FF0000"/>
                </a:solidFill>
                <a:latin typeface="Arial (Body)"/>
              </a:rPr>
              <a:t> </a:t>
            </a:r>
            <a:r>
              <a:rPr lang="en-US" sz="2000" dirty="0" err="1" smtClean="0">
                <a:solidFill>
                  <a:srgbClr val="FF0000"/>
                </a:solidFill>
                <a:latin typeface="Arial (Body)"/>
              </a:rPr>
              <a:t>hoặc</a:t>
            </a:r>
            <a:r>
              <a:rPr lang="en-US" sz="2000" dirty="0" smtClean="0">
                <a:solidFill>
                  <a:srgbClr val="FF0000"/>
                </a:solidFill>
                <a:latin typeface="Arial (Body)"/>
              </a:rPr>
              <a:t> </a:t>
            </a:r>
            <a:r>
              <a:rPr lang="en-US" sz="2000" dirty="0" err="1" smtClean="0">
                <a:solidFill>
                  <a:srgbClr val="FF0000"/>
                </a:solidFill>
                <a:latin typeface="Arial (Body)"/>
              </a:rPr>
              <a:t>sinh</a:t>
            </a:r>
            <a:r>
              <a:rPr lang="en-US" sz="2000" dirty="0" smtClean="0">
                <a:solidFill>
                  <a:srgbClr val="FF0000"/>
                </a:solidFill>
                <a:latin typeface="Arial (Body)"/>
              </a:rPr>
              <a:t> </a:t>
            </a:r>
            <a:r>
              <a:rPr lang="en-US" sz="2000" dirty="0" err="1" smtClean="0">
                <a:solidFill>
                  <a:srgbClr val="FF0000"/>
                </a:solidFill>
                <a:latin typeface="Arial (Body)"/>
              </a:rPr>
              <a:t>ra</a:t>
            </a:r>
            <a:r>
              <a:rPr lang="en-US" sz="2000" dirty="0" smtClean="0">
                <a:solidFill>
                  <a:srgbClr val="FF0000"/>
                </a:solidFill>
                <a:latin typeface="Arial (Body)"/>
              </a:rPr>
              <a:t> </a:t>
            </a:r>
            <a:r>
              <a:rPr lang="en-US" sz="2000" dirty="0" err="1" smtClean="0">
                <a:solidFill>
                  <a:srgbClr val="FF0000"/>
                </a:solidFill>
                <a:latin typeface="Arial (Body)"/>
              </a:rPr>
              <a:t>tài</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sinh</a:t>
            </a:r>
            <a:r>
              <a:rPr lang="en-US" sz="2000" dirty="0" smtClean="0">
                <a:solidFill>
                  <a:srgbClr val="FF0000"/>
                </a:solidFill>
                <a:latin typeface="Arial (Body)"/>
              </a:rPr>
              <a:t> </a:t>
            </a:r>
            <a:r>
              <a:rPr lang="en-US" sz="2000" dirty="0" err="1" smtClean="0">
                <a:solidFill>
                  <a:srgbClr val="FF0000"/>
                </a:solidFill>
                <a:latin typeface="Arial (Body)"/>
              </a:rPr>
              <a:t>học</a:t>
            </a:r>
            <a:r>
              <a:rPr lang="en-US" sz="2000" dirty="0" smtClean="0">
                <a:solidFill>
                  <a:srgbClr val="FF0000"/>
                </a:solidFill>
                <a:latin typeface="Arial (Body)"/>
              </a:rPr>
              <a:t> </a:t>
            </a:r>
            <a:r>
              <a:rPr lang="en-US" sz="2000" dirty="0" err="1" smtClean="0">
                <a:solidFill>
                  <a:srgbClr val="FF0000"/>
                </a:solidFill>
                <a:latin typeface="Arial (Body)"/>
              </a:rPr>
              <a:t>khác</a:t>
            </a:r>
            <a:r>
              <a:rPr lang="en-US" sz="2000" dirty="0" smtClean="0">
                <a:solidFill>
                  <a:srgbClr val="FF0000"/>
                </a:solidFill>
                <a:latin typeface="Arial (Body)"/>
              </a:rPr>
              <a:t>, </a:t>
            </a:r>
            <a:r>
              <a:rPr lang="en-US" sz="2000" dirty="0" err="1" smtClean="0">
                <a:solidFill>
                  <a:srgbClr val="FF0000"/>
                </a:solidFill>
                <a:latin typeface="Arial (Body)"/>
              </a:rPr>
              <a:t>như</a:t>
            </a:r>
            <a:r>
              <a:rPr lang="en-US" sz="2000" dirty="0" smtClean="0">
                <a:solidFill>
                  <a:srgbClr val="FF0000"/>
                </a:solidFill>
                <a:latin typeface="Arial (Body)"/>
              </a:rPr>
              <a:t>: </a:t>
            </a:r>
            <a:r>
              <a:rPr lang="en-US" sz="2000" dirty="0" err="1" smtClean="0">
                <a:solidFill>
                  <a:srgbClr val="FF0000"/>
                </a:solidFill>
                <a:latin typeface="Arial (Body)"/>
              </a:rPr>
              <a:t>trồng</a:t>
            </a:r>
            <a:r>
              <a:rPr lang="en-US" sz="2000" dirty="0" smtClean="0">
                <a:solidFill>
                  <a:srgbClr val="FF0000"/>
                </a:solidFill>
                <a:latin typeface="Arial (Body)"/>
              </a:rPr>
              <a:t> </a:t>
            </a:r>
            <a:r>
              <a:rPr lang="en-US" sz="2000" dirty="0" err="1" smtClean="0">
                <a:solidFill>
                  <a:srgbClr val="FF0000"/>
                </a:solidFill>
                <a:latin typeface="Arial (Body)"/>
              </a:rPr>
              <a:t>trọt</a:t>
            </a:r>
            <a:r>
              <a:rPr lang="en-US" sz="2000" dirty="0" smtClean="0">
                <a:solidFill>
                  <a:srgbClr val="FF0000"/>
                </a:solidFill>
                <a:latin typeface="Arial (Body)"/>
              </a:rPr>
              <a:t> (</a:t>
            </a:r>
            <a:r>
              <a:rPr lang="en-US" sz="2000" dirty="0" err="1" smtClean="0">
                <a:solidFill>
                  <a:srgbClr val="FF0000"/>
                </a:solidFill>
                <a:latin typeface="Arial (Body)"/>
              </a:rPr>
              <a:t>trồng</a:t>
            </a:r>
            <a:r>
              <a:rPr lang="en-US" sz="2000" dirty="0" smtClean="0">
                <a:solidFill>
                  <a:srgbClr val="FF0000"/>
                </a:solidFill>
                <a:latin typeface="Arial (Body)"/>
              </a:rPr>
              <a:t> </a:t>
            </a:r>
            <a:r>
              <a:rPr lang="en-US" sz="2000" dirty="0" err="1" smtClean="0">
                <a:solidFill>
                  <a:srgbClr val="FF0000"/>
                </a:solidFill>
                <a:latin typeface="Arial (Body)"/>
              </a:rPr>
              <a:t>cây</a:t>
            </a:r>
            <a:r>
              <a:rPr lang="en-US" sz="2000" dirty="0" smtClean="0">
                <a:solidFill>
                  <a:srgbClr val="FF0000"/>
                </a:solidFill>
                <a:latin typeface="Arial (Body)"/>
              </a:rPr>
              <a:t> </a:t>
            </a:r>
            <a:r>
              <a:rPr lang="en-US" sz="2000" dirty="0" err="1" smtClean="0">
                <a:solidFill>
                  <a:srgbClr val="FF0000"/>
                </a:solidFill>
                <a:latin typeface="Arial (Body)"/>
              </a:rPr>
              <a:t>hàng</a:t>
            </a:r>
            <a:r>
              <a:rPr lang="en-US" sz="2000" dirty="0" smtClean="0">
                <a:solidFill>
                  <a:srgbClr val="FF0000"/>
                </a:solidFill>
                <a:latin typeface="Arial (Body)"/>
              </a:rPr>
              <a:t> </a:t>
            </a:r>
            <a:r>
              <a:rPr lang="en-US" sz="2000" dirty="0" err="1" smtClean="0">
                <a:solidFill>
                  <a:srgbClr val="FF0000"/>
                </a:solidFill>
                <a:latin typeface="Arial (Body)"/>
              </a:rPr>
              <a:t>năm</a:t>
            </a:r>
            <a:r>
              <a:rPr lang="en-US" sz="2000" dirty="0" smtClean="0">
                <a:solidFill>
                  <a:srgbClr val="FF0000"/>
                </a:solidFill>
                <a:latin typeface="Arial (Body)"/>
              </a:rPr>
              <a:t>, </a:t>
            </a:r>
            <a:r>
              <a:rPr lang="en-US" sz="2000" dirty="0" err="1" smtClean="0">
                <a:solidFill>
                  <a:srgbClr val="FF0000"/>
                </a:solidFill>
                <a:latin typeface="Arial (Body)"/>
              </a:rPr>
              <a:t>cây</a:t>
            </a:r>
            <a:r>
              <a:rPr lang="en-US" sz="2000" dirty="0" smtClean="0">
                <a:solidFill>
                  <a:srgbClr val="FF0000"/>
                </a:solidFill>
                <a:latin typeface="Arial (Body)"/>
              </a:rPr>
              <a:t> </a:t>
            </a:r>
            <a:r>
              <a:rPr lang="en-US" sz="2000" dirty="0" err="1" smtClean="0">
                <a:solidFill>
                  <a:srgbClr val="FF0000"/>
                </a:solidFill>
                <a:latin typeface="Arial (Body)"/>
              </a:rPr>
              <a:t>lâu</a:t>
            </a:r>
            <a:r>
              <a:rPr lang="en-US" sz="2000" dirty="0" smtClean="0">
                <a:solidFill>
                  <a:srgbClr val="FF0000"/>
                </a:solidFill>
                <a:latin typeface="Arial (Body)"/>
              </a:rPr>
              <a:t> </a:t>
            </a:r>
            <a:r>
              <a:rPr lang="en-US" sz="2000" dirty="0" err="1" smtClean="0">
                <a:solidFill>
                  <a:srgbClr val="FF0000"/>
                </a:solidFill>
                <a:latin typeface="Arial (Body)"/>
              </a:rPr>
              <a:t>năm</a:t>
            </a:r>
            <a:r>
              <a:rPr lang="en-US" sz="2000" dirty="0" smtClean="0">
                <a:solidFill>
                  <a:srgbClr val="FF0000"/>
                </a:solidFill>
                <a:latin typeface="Arial (Body)"/>
              </a:rPr>
              <a:t>, </a:t>
            </a:r>
            <a:r>
              <a:rPr lang="en-US" sz="2000" dirty="0" err="1" smtClean="0">
                <a:solidFill>
                  <a:srgbClr val="FF0000"/>
                </a:solidFill>
                <a:latin typeface="Arial (Body)"/>
              </a:rPr>
              <a:t>vườn</a:t>
            </a:r>
            <a:r>
              <a:rPr lang="en-US" sz="2000" dirty="0" smtClean="0">
                <a:solidFill>
                  <a:srgbClr val="FF0000"/>
                </a:solidFill>
                <a:latin typeface="Arial (Body)"/>
              </a:rPr>
              <a:t> </a:t>
            </a:r>
            <a:r>
              <a:rPr lang="en-US" sz="2000" dirty="0" err="1" smtClean="0">
                <a:solidFill>
                  <a:srgbClr val="FF0000"/>
                </a:solidFill>
                <a:latin typeface="Arial (Body)"/>
              </a:rPr>
              <a:t>cây</a:t>
            </a:r>
            <a:r>
              <a:rPr lang="en-US" sz="2000" dirty="0" smtClean="0">
                <a:solidFill>
                  <a:srgbClr val="FF0000"/>
                </a:solidFill>
                <a:latin typeface="Arial (Body)"/>
              </a:rPr>
              <a:t>, </a:t>
            </a:r>
            <a:r>
              <a:rPr lang="en-US" sz="2000" dirty="0" err="1" smtClean="0">
                <a:solidFill>
                  <a:srgbClr val="FF0000"/>
                </a:solidFill>
                <a:latin typeface="Arial (Body)"/>
              </a:rPr>
              <a:t>vườn</a:t>
            </a:r>
            <a:r>
              <a:rPr lang="en-US" sz="2000" dirty="0" smtClean="0">
                <a:solidFill>
                  <a:srgbClr val="FF0000"/>
                </a:solidFill>
                <a:latin typeface="Arial (Body)"/>
              </a:rPr>
              <a:t> </a:t>
            </a:r>
            <a:r>
              <a:rPr lang="en-US" sz="2000" dirty="0" err="1" smtClean="0">
                <a:solidFill>
                  <a:srgbClr val="FF0000"/>
                </a:solidFill>
                <a:latin typeface="Arial (Body)"/>
              </a:rPr>
              <a:t>hoa</a:t>
            </a:r>
            <a:r>
              <a:rPr lang="en-US" sz="2000" dirty="0" smtClean="0">
                <a:solidFill>
                  <a:srgbClr val="FF0000"/>
                </a:solidFill>
                <a:latin typeface="Arial (Body)"/>
              </a:rPr>
              <a:t>, </a:t>
            </a:r>
            <a:r>
              <a:rPr lang="en-US" sz="2000" dirty="0" err="1" smtClean="0">
                <a:solidFill>
                  <a:srgbClr val="FF0000"/>
                </a:solidFill>
                <a:latin typeface="Arial (Body)"/>
              </a:rPr>
              <a:t>đồn</a:t>
            </a:r>
            <a:r>
              <a:rPr lang="en-US" sz="2000" dirty="0" smtClean="0">
                <a:solidFill>
                  <a:srgbClr val="FF0000"/>
                </a:solidFill>
                <a:latin typeface="Arial (Body)"/>
              </a:rPr>
              <a:t> </a:t>
            </a:r>
            <a:r>
              <a:rPr lang="en-US" sz="2000" dirty="0" err="1" smtClean="0">
                <a:solidFill>
                  <a:srgbClr val="FF0000"/>
                </a:solidFill>
                <a:latin typeface="Arial (Body)"/>
              </a:rPr>
              <a:t>điền</a:t>
            </a:r>
            <a:r>
              <a:rPr lang="en-US" sz="2000" dirty="0" smtClean="0">
                <a:solidFill>
                  <a:srgbClr val="FF0000"/>
                </a:solidFill>
                <a:latin typeface="Arial (Body)"/>
              </a:rPr>
              <a:t>,…) </a:t>
            </a:r>
            <a:r>
              <a:rPr lang="en-US" sz="2000" dirty="0" err="1" smtClean="0">
                <a:solidFill>
                  <a:srgbClr val="FF0000"/>
                </a:solidFill>
                <a:latin typeface="Arial (Body)"/>
              </a:rPr>
              <a:t>chăn</a:t>
            </a:r>
            <a:r>
              <a:rPr lang="en-US" sz="2000" dirty="0" smtClean="0">
                <a:solidFill>
                  <a:srgbClr val="FF0000"/>
                </a:solidFill>
                <a:latin typeface="Arial (Body)"/>
              </a:rPr>
              <a:t> </a:t>
            </a:r>
            <a:r>
              <a:rPr lang="en-US" sz="2000" dirty="0" err="1" smtClean="0">
                <a:solidFill>
                  <a:srgbClr val="FF0000"/>
                </a:solidFill>
                <a:latin typeface="Arial (Body)"/>
              </a:rPr>
              <a:t>nuôi</a:t>
            </a:r>
            <a:r>
              <a:rPr lang="en-US" sz="2000" dirty="0" smtClean="0">
                <a:solidFill>
                  <a:srgbClr val="FF0000"/>
                </a:solidFill>
                <a:latin typeface="Arial (Body)"/>
              </a:rPr>
              <a:t> (</a:t>
            </a:r>
            <a:r>
              <a:rPr lang="en-US" sz="2000" dirty="0" err="1" smtClean="0">
                <a:solidFill>
                  <a:srgbClr val="FF0000"/>
                </a:solidFill>
                <a:latin typeface="Arial (Body)"/>
              </a:rPr>
              <a:t>nuôi</a:t>
            </a:r>
            <a:r>
              <a:rPr lang="en-US" sz="2000" dirty="0" smtClean="0">
                <a:solidFill>
                  <a:srgbClr val="FF0000"/>
                </a:solidFill>
                <a:latin typeface="Arial (Body)"/>
              </a:rPr>
              <a:t> </a:t>
            </a:r>
            <a:r>
              <a:rPr lang="en-US" sz="2000" dirty="0" err="1" smtClean="0">
                <a:solidFill>
                  <a:srgbClr val="FF0000"/>
                </a:solidFill>
                <a:latin typeface="Arial (Body)"/>
              </a:rPr>
              <a:t>trồng</a:t>
            </a:r>
            <a:r>
              <a:rPr lang="en-US" sz="2000" dirty="0" smtClean="0">
                <a:solidFill>
                  <a:srgbClr val="FF0000"/>
                </a:solidFill>
                <a:latin typeface="Arial (Body)"/>
              </a:rPr>
              <a:t> </a:t>
            </a:r>
            <a:r>
              <a:rPr lang="en-US" sz="2000" dirty="0" err="1" smtClean="0">
                <a:solidFill>
                  <a:srgbClr val="FF0000"/>
                </a:solidFill>
                <a:latin typeface="Arial (Body)"/>
              </a:rPr>
              <a:t>thủy</a:t>
            </a:r>
            <a:r>
              <a:rPr lang="en-US" sz="2000" dirty="0" smtClean="0">
                <a:solidFill>
                  <a:srgbClr val="FF0000"/>
                </a:solidFill>
                <a:latin typeface="Arial (Body)"/>
              </a:rPr>
              <a:t> </a:t>
            </a:r>
            <a:r>
              <a:rPr lang="en-US" sz="2000" dirty="0" err="1" smtClean="0">
                <a:solidFill>
                  <a:srgbClr val="FF0000"/>
                </a:solidFill>
                <a:latin typeface="Arial (Body)"/>
              </a:rPr>
              <a:t>hải</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gia</a:t>
            </a:r>
            <a:r>
              <a:rPr lang="en-US" sz="2000" dirty="0" smtClean="0">
                <a:solidFill>
                  <a:srgbClr val="FF0000"/>
                </a:solidFill>
                <a:latin typeface="Arial (Body)"/>
              </a:rPr>
              <a:t> </a:t>
            </a:r>
            <a:r>
              <a:rPr lang="en-US" sz="2000" dirty="0" err="1" smtClean="0">
                <a:solidFill>
                  <a:srgbClr val="FF0000"/>
                </a:solidFill>
                <a:latin typeface="Arial (Body)"/>
              </a:rPr>
              <a:t>súc</a:t>
            </a:r>
            <a:r>
              <a:rPr lang="en-US" sz="2000" dirty="0" smtClean="0">
                <a:solidFill>
                  <a:srgbClr val="FF0000"/>
                </a:solidFill>
                <a:latin typeface="Arial (Body)"/>
              </a:rPr>
              <a:t>, </a:t>
            </a:r>
            <a:r>
              <a:rPr lang="en-US" sz="2000" dirty="0" err="1" smtClean="0">
                <a:solidFill>
                  <a:srgbClr val="FF0000"/>
                </a:solidFill>
                <a:latin typeface="Arial (Body)"/>
              </a:rPr>
              <a:t>gia</a:t>
            </a:r>
            <a:r>
              <a:rPr lang="en-US" sz="2000" dirty="0" smtClean="0">
                <a:solidFill>
                  <a:srgbClr val="FF0000"/>
                </a:solidFill>
                <a:latin typeface="Arial (Body)"/>
              </a:rPr>
              <a:t> </a:t>
            </a:r>
            <a:r>
              <a:rPr lang="en-US" sz="2000" dirty="0" err="1" smtClean="0">
                <a:solidFill>
                  <a:srgbClr val="FF0000"/>
                </a:solidFill>
                <a:latin typeface="Arial (Body)"/>
              </a:rPr>
              <a:t>cầm</a:t>
            </a:r>
            <a:r>
              <a:rPr lang="en-US" sz="2000" dirty="0" smtClean="0">
                <a:solidFill>
                  <a:srgbClr val="FF0000"/>
                </a:solidFill>
                <a:latin typeface="Arial (Body)"/>
              </a:rPr>
              <a:t>,…). </a:t>
            </a:r>
          </a:p>
          <a:p>
            <a:pPr marL="266700" indent="-266700" algn="just"/>
            <a:endParaRPr lang="en-US" sz="2000" dirty="0" smtClean="0">
              <a:solidFill>
                <a:srgbClr val="FF0000"/>
              </a:solidFill>
              <a:latin typeface="Arial (Body)"/>
            </a:endParaRPr>
          </a:p>
          <a:p>
            <a:pPr marL="266700" indent="-266700" algn="just"/>
            <a:r>
              <a:rPr lang="en-US" sz="2000" dirty="0" smtClean="0">
                <a:solidFill>
                  <a:srgbClr val="FF0000"/>
                </a:solidFill>
                <a:latin typeface="Arial (Body)"/>
              </a:rPr>
              <a:t>4.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phẩm</a:t>
            </a:r>
            <a:r>
              <a:rPr lang="en-US" sz="2000" dirty="0" smtClean="0">
                <a:solidFill>
                  <a:srgbClr val="FF0000"/>
                </a:solidFill>
                <a:latin typeface="Arial (Body)"/>
              </a:rPr>
              <a:t> </a:t>
            </a:r>
            <a:r>
              <a:rPr lang="en-US" sz="2000" dirty="0" err="1" smtClean="0">
                <a:solidFill>
                  <a:srgbClr val="FF0000"/>
                </a:solidFill>
                <a:latin typeface="Arial (Body)"/>
              </a:rPr>
              <a:t>nông</a:t>
            </a:r>
            <a:r>
              <a:rPr lang="en-US" sz="2000" dirty="0" smtClean="0">
                <a:solidFill>
                  <a:srgbClr val="FF0000"/>
                </a:solidFill>
                <a:latin typeface="Arial (Body)"/>
              </a:rPr>
              <a:t> </a:t>
            </a:r>
            <a:r>
              <a:rPr lang="en-US" sz="2000" dirty="0" err="1" smtClean="0">
                <a:solidFill>
                  <a:srgbClr val="FF0000"/>
                </a:solidFill>
                <a:latin typeface="Arial (Body)"/>
              </a:rPr>
              <a:t>nghiệp</a:t>
            </a:r>
            <a:r>
              <a:rPr lang="en-US" sz="2000" dirty="0" smtClean="0">
                <a:solidFill>
                  <a:srgbClr val="FF0000"/>
                </a:solidFill>
                <a:latin typeface="Arial (Body)"/>
              </a:rPr>
              <a:t> </a:t>
            </a:r>
            <a:r>
              <a:rPr lang="en-US" sz="2000" dirty="0" err="1" smtClean="0">
                <a:solidFill>
                  <a:srgbClr val="FF0000"/>
                </a:solidFill>
                <a:latin typeface="Arial (Body)"/>
              </a:rPr>
              <a:t>là</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phẩm</a:t>
            </a:r>
            <a:r>
              <a:rPr lang="en-US" sz="2000" dirty="0" smtClean="0">
                <a:solidFill>
                  <a:srgbClr val="FF0000"/>
                </a:solidFill>
                <a:latin typeface="Arial (Body)"/>
              </a:rPr>
              <a:t> </a:t>
            </a:r>
            <a:r>
              <a:rPr lang="en-US" sz="2000" dirty="0" err="1" smtClean="0">
                <a:solidFill>
                  <a:srgbClr val="FF0000"/>
                </a:solidFill>
                <a:latin typeface="Arial (Body)"/>
              </a:rPr>
              <a:t>được</a:t>
            </a:r>
            <a:r>
              <a:rPr lang="en-US" sz="2000" dirty="0" smtClean="0">
                <a:solidFill>
                  <a:srgbClr val="FF0000"/>
                </a:solidFill>
                <a:latin typeface="Arial (Body)"/>
              </a:rPr>
              <a:t> thu </a:t>
            </a:r>
            <a:r>
              <a:rPr lang="en-US" sz="2000" dirty="0" err="1" smtClean="0">
                <a:solidFill>
                  <a:srgbClr val="FF0000"/>
                </a:solidFill>
                <a:latin typeface="Arial (Body)"/>
              </a:rPr>
              <a:t>hoạch</a:t>
            </a:r>
            <a:r>
              <a:rPr lang="en-US" sz="2000" dirty="0" smtClean="0">
                <a:solidFill>
                  <a:srgbClr val="FF0000"/>
                </a:solidFill>
                <a:latin typeface="Arial (Body)"/>
              </a:rPr>
              <a:t> </a:t>
            </a:r>
            <a:r>
              <a:rPr lang="en-US" sz="2000" dirty="0" err="1" smtClean="0">
                <a:solidFill>
                  <a:srgbClr val="FF0000"/>
                </a:solidFill>
                <a:latin typeface="Arial (Body)"/>
              </a:rPr>
              <a:t>từ</a:t>
            </a:r>
            <a:r>
              <a:rPr lang="en-US" sz="2000" dirty="0" smtClean="0">
                <a:solidFill>
                  <a:srgbClr val="FF0000"/>
                </a:solidFill>
                <a:latin typeface="Arial (Body)"/>
              </a:rPr>
              <a:t> </a:t>
            </a:r>
            <a:r>
              <a:rPr lang="en-US" sz="2000" dirty="0" err="1" smtClean="0">
                <a:solidFill>
                  <a:srgbClr val="FF0000"/>
                </a:solidFill>
                <a:latin typeface="Arial (Body)"/>
              </a:rPr>
              <a:t>tài</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sinh</a:t>
            </a:r>
            <a:r>
              <a:rPr lang="en-US" sz="2000" dirty="0" smtClean="0">
                <a:solidFill>
                  <a:srgbClr val="FF0000"/>
                </a:solidFill>
                <a:latin typeface="Arial (Body)"/>
              </a:rPr>
              <a:t> </a:t>
            </a:r>
            <a:r>
              <a:rPr lang="en-US" sz="2000" dirty="0" err="1" smtClean="0">
                <a:solidFill>
                  <a:srgbClr val="FF0000"/>
                </a:solidFill>
                <a:latin typeface="Arial (Body)"/>
              </a:rPr>
              <a:t>học</a:t>
            </a:r>
            <a:r>
              <a:rPr lang="en-US" sz="2000" dirty="0" smtClean="0">
                <a:solidFill>
                  <a:srgbClr val="FF0000"/>
                </a:solidFill>
                <a:latin typeface="Arial (Body)"/>
              </a:rPr>
              <a:t> (</a:t>
            </a:r>
            <a:r>
              <a:rPr lang="en-US" sz="2000" dirty="0" err="1" smtClean="0">
                <a:solidFill>
                  <a:srgbClr val="FF0000"/>
                </a:solidFill>
                <a:latin typeface="Arial (Body)"/>
              </a:rPr>
              <a:t>lá</a:t>
            </a:r>
            <a:r>
              <a:rPr lang="en-US" sz="2000" dirty="0" smtClean="0">
                <a:solidFill>
                  <a:srgbClr val="FF0000"/>
                </a:solidFill>
                <a:latin typeface="Arial (Body)"/>
              </a:rPr>
              <a:t> </a:t>
            </a:r>
            <a:r>
              <a:rPr lang="en-US" sz="2000" dirty="0" err="1" smtClean="0">
                <a:solidFill>
                  <a:srgbClr val="FF0000"/>
                </a:solidFill>
                <a:latin typeface="Arial (Body)"/>
              </a:rPr>
              <a:t>chè</a:t>
            </a:r>
            <a:r>
              <a:rPr lang="en-US" sz="2000" dirty="0" smtClean="0">
                <a:solidFill>
                  <a:srgbClr val="FF0000"/>
                </a:solidFill>
                <a:latin typeface="Arial (Body)"/>
              </a:rPr>
              <a:t> </a:t>
            </a:r>
            <a:r>
              <a:rPr lang="en-US" sz="2000" dirty="0" err="1" smtClean="0">
                <a:solidFill>
                  <a:srgbClr val="FF0000"/>
                </a:solidFill>
                <a:latin typeface="Arial (Body)"/>
              </a:rPr>
              <a:t>được</a:t>
            </a:r>
            <a:r>
              <a:rPr lang="en-US" sz="2000" dirty="0" smtClean="0">
                <a:solidFill>
                  <a:srgbClr val="FF0000"/>
                </a:solidFill>
                <a:latin typeface="Arial (Body)"/>
              </a:rPr>
              <a:t> thu </a:t>
            </a:r>
            <a:r>
              <a:rPr lang="en-US" sz="2000" dirty="0" err="1" smtClean="0">
                <a:solidFill>
                  <a:srgbClr val="FF0000"/>
                </a:solidFill>
                <a:latin typeface="Arial (Body)"/>
              </a:rPr>
              <a:t>hoạch</a:t>
            </a:r>
            <a:r>
              <a:rPr lang="en-US" sz="2000" dirty="0" smtClean="0">
                <a:solidFill>
                  <a:srgbClr val="FF0000"/>
                </a:solidFill>
                <a:latin typeface="Arial (Body)"/>
              </a:rPr>
              <a:t> </a:t>
            </a:r>
            <a:r>
              <a:rPr lang="en-US" sz="2000" dirty="0" err="1" smtClean="0">
                <a:solidFill>
                  <a:srgbClr val="FF0000"/>
                </a:solidFill>
                <a:latin typeface="Arial (Body)"/>
              </a:rPr>
              <a:t>từ</a:t>
            </a:r>
            <a:r>
              <a:rPr lang="en-US" sz="2000" dirty="0" smtClean="0">
                <a:solidFill>
                  <a:srgbClr val="FF0000"/>
                </a:solidFill>
                <a:latin typeface="Arial (Body)"/>
              </a:rPr>
              <a:t> </a:t>
            </a:r>
            <a:r>
              <a:rPr lang="en-US" sz="2000" dirty="0" err="1" smtClean="0">
                <a:solidFill>
                  <a:srgbClr val="FF0000"/>
                </a:solidFill>
                <a:latin typeface="Arial (Body)"/>
              </a:rPr>
              <a:t>bụi</a:t>
            </a:r>
            <a:r>
              <a:rPr lang="en-US" sz="2000" dirty="0" smtClean="0">
                <a:solidFill>
                  <a:srgbClr val="FF0000"/>
                </a:solidFill>
                <a:latin typeface="Arial (Body)"/>
              </a:rPr>
              <a:t> </a:t>
            </a:r>
            <a:r>
              <a:rPr lang="en-US" sz="2000" dirty="0" err="1" smtClean="0">
                <a:solidFill>
                  <a:srgbClr val="FF0000"/>
                </a:solidFill>
                <a:latin typeface="Arial (Body)"/>
              </a:rPr>
              <a:t>chè</a:t>
            </a:r>
            <a:r>
              <a:rPr lang="en-US" sz="2000" dirty="0" smtClean="0">
                <a:solidFill>
                  <a:srgbClr val="FF0000"/>
                </a:solidFill>
                <a:latin typeface="Arial (Body)"/>
              </a:rPr>
              <a:t>, </a:t>
            </a:r>
            <a:r>
              <a:rPr lang="en-US" sz="2000" dirty="0" err="1" smtClean="0">
                <a:solidFill>
                  <a:srgbClr val="FF0000"/>
                </a:solidFill>
                <a:latin typeface="Arial (Body)"/>
              </a:rPr>
              <a:t>sữa</a:t>
            </a:r>
            <a:r>
              <a:rPr lang="en-US" sz="2000" dirty="0" smtClean="0">
                <a:solidFill>
                  <a:srgbClr val="FF0000"/>
                </a:solidFill>
                <a:latin typeface="Arial (Body)"/>
              </a:rPr>
              <a:t> </a:t>
            </a:r>
            <a:r>
              <a:rPr lang="en-US" sz="2000" dirty="0" err="1" smtClean="0">
                <a:solidFill>
                  <a:srgbClr val="FF0000"/>
                </a:solidFill>
                <a:latin typeface="Arial (Body)"/>
              </a:rPr>
              <a:t>bò</a:t>
            </a:r>
            <a:r>
              <a:rPr lang="en-US" sz="2000" dirty="0" smtClean="0">
                <a:solidFill>
                  <a:srgbClr val="FF0000"/>
                </a:solidFill>
                <a:latin typeface="Arial (Body)"/>
              </a:rPr>
              <a:t> </a:t>
            </a:r>
            <a:r>
              <a:rPr lang="en-US" sz="2000" dirty="0" err="1" smtClean="0">
                <a:solidFill>
                  <a:srgbClr val="FF0000"/>
                </a:solidFill>
                <a:latin typeface="Arial (Body)"/>
              </a:rPr>
              <a:t>được</a:t>
            </a:r>
            <a:r>
              <a:rPr lang="en-US" sz="2000" dirty="0" smtClean="0">
                <a:solidFill>
                  <a:srgbClr val="FF0000"/>
                </a:solidFill>
                <a:latin typeface="Arial (Body)"/>
              </a:rPr>
              <a:t> thu </a:t>
            </a:r>
            <a:r>
              <a:rPr lang="en-US" sz="2000" dirty="0" err="1" smtClean="0">
                <a:solidFill>
                  <a:srgbClr val="FF0000"/>
                </a:solidFill>
                <a:latin typeface="Arial (Body)"/>
              </a:rPr>
              <a:t>hoạch</a:t>
            </a:r>
            <a:r>
              <a:rPr lang="en-US" sz="2000" dirty="0" smtClean="0">
                <a:solidFill>
                  <a:srgbClr val="FF0000"/>
                </a:solidFill>
                <a:latin typeface="Arial (Body)"/>
              </a:rPr>
              <a:t> </a:t>
            </a:r>
            <a:r>
              <a:rPr lang="en-US" sz="2000" dirty="0" err="1" smtClean="0">
                <a:solidFill>
                  <a:srgbClr val="FF0000"/>
                </a:solidFill>
                <a:latin typeface="Arial (Body)"/>
              </a:rPr>
              <a:t>từ</a:t>
            </a:r>
            <a:r>
              <a:rPr lang="en-US" sz="2000" dirty="0" smtClean="0">
                <a:solidFill>
                  <a:srgbClr val="FF0000"/>
                </a:solidFill>
                <a:latin typeface="Arial (Body)"/>
              </a:rPr>
              <a:t> </a:t>
            </a:r>
            <a:r>
              <a:rPr lang="en-US" sz="2000" dirty="0" err="1" smtClean="0">
                <a:solidFill>
                  <a:srgbClr val="FF0000"/>
                </a:solidFill>
                <a:latin typeface="Arial (Body)"/>
              </a:rPr>
              <a:t>bò</a:t>
            </a:r>
            <a:r>
              <a:rPr lang="en-US" sz="2000" dirty="0" smtClean="0">
                <a:solidFill>
                  <a:srgbClr val="FF0000"/>
                </a:solidFill>
                <a:latin typeface="Arial (Body)"/>
              </a:rPr>
              <a:t> </a:t>
            </a:r>
            <a:r>
              <a:rPr lang="en-US" sz="2000" dirty="0" err="1" smtClean="0">
                <a:solidFill>
                  <a:srgbClr val="FF0000"/>
                </a:solidFill>
                <a:latin typeface="Arial (Body)"/>
              </a:rPr>
              <a:t>mẹ</a:t>
            </a:r>
            <a:r>
              <a:rPr lang="en-US" sz="2000" dirty="0" smtClean="0">
                <a:solidFill>
                  <a:srgbClr val="FF0000"/>
                </a:solidFill>
                <a:latin typeface="Arial (Body)"/>
              </a:rPr>
              <a:t>, </a:t>
            </a:r>
            <a:r>
              <a:rPr lang="en-US" sz="2000" dirty="0" err="1" smtClean="0">
                <a:solidFill>
                  <a:srgbClr val="FF0000"/>
                </a:solidFill>
                <a:latin typeface="Arial (Body)"/>
              </a:rPr>
              <a:t>trứng</a:t>
            </a:r>
            <a:r>
              <a:rPr lang="en-US" sz="2000" dirty="0" smtClean="0">
                <a:solidFill>
                  <a:srgbClr val="FF0000"/>
                </a:solidFill>
                <a:latin typeface="Arial (Body)"/>
              </a:rPr>
              <a:t> </a:t>
            </a:r>
            <a:r>
              <a:rPr lang="en-US" sz="2000" dirty="0" err="1" smtClean="0">
                <a:solidFill>
                  <a:srgbClr val="FF0000"/>
                </a:solidFill>
                <a:latin typeface="Arial (Body)"/>
              </a:rPr>
              <a:t>được</a:t>
            </a:r>
            <a:r>
              <a:rPr lang="en-US" sz="2000" dirty="0" smtClean="0">
                <a:solidFill>
                  <a:srgbClr val="FF0000"/>
                </a:solidFill>
                <a:latin typeface="Arial (Body)"/>
              </a:rPr>
              <a:t> thu </a:t>
            </a:r>
            <a:r>
              <a:rPr lang="en-US" sz="2000" dirty="0" err="1" smtClean="0">
                <a:solidFill>
                  <a:srgbClr val="FF0000"/>
                </a:solidFill>
                <a:latin typeface="Arial (Body)"/>
              </a:rPr>
              <a:t>hoạch</a:t>
            </a:r>
            <a:r>
              <a:rPr lang="en-US" sz="2000" dirty="0" smtClean="0">
                <a:solidFill>
                  <a:srgbClr val="FF0000"/>
                </a:solidFill>
                <a:latin typeface="Arial (Body)"/>
              </a:rPr>
              <a:t> </a:t>
            </a:r>
            <a:r>
              <a:rPr lang="en-US" sz="2000" dirty="0" err="1" smtClean="0">
                <a:solidFill>
                  <a:srgbClr val="FF0000"/>
                </a:solidFill>
                <a:latin typeface="Arial (Body)"/>
              </a:rPr>
              <a:t>từ</a:t>
            </a:r>
            <a:r>
              <a:rPr lang="en-US" sz="2000" dirty="0" smtClean="0">
                <a:solidFill>
                  <a:srgbClr val="FF0000"/>
                </a:solidFill>
                <a:latin typeface="Arial (Body)"/>
              </a:rPr>
              <a:t> </a:t>
            </a:r>
            <a:r>
              <a:rPr lang="en-US" sz="2000" dirty="0" err="1" smtClean="0">
                <a:solidFill>
                  <a:srgbClr val="FF0000"/>
                </a:solidFill>
                <a:latin typeface="Arial (Body)"/>
              </a:rPr>
              <a:t>gà</a:t>
            </a:r>
            <a:r>
              <a:rPr lang="en-US" sz="2000" dirty="0" smtClean="0">
                <a:solidFill>
                  <a:srgbClr val="FF0000"/>
                </a:solidFill>
                <a:latin typeface="Arial (Body)"/>
              </a:rPr>
              <a:t> </a:t>
            </a:r>
            <a:r>
              <a:rPr lang="en-US" sz="2000" dirty="0" err="1" smtClean="0">
                <a:solidFill>
                  <a:srgbClr val="FF0000"/>
                </a:solidFill>
                <a:latin typeface="Arial (Body)"/>
              </a:rPr>
              <a:t>đẻ</a:t>
            </a:r>
            <a:r>
              <a:rPr lang="en-US" sz="2000" dirty="0" smtClean="0">
                <a:solidFill>
                  <a:srgbClr val="FF0000"/>
                </a:solidFill>
                <a:latin typeface="Arial (Body)"/>
              </a:rPr>
              <a:t> </a:t>
            </a:r>
            <a:r>
              <a:rPr lang="en-US" sz="2000" dirty="0" err="1" smtClean="0">
                <a:solidFill>
                  <a:srgbClr val="FF0000"/>
                </a:solidFill>
                <a:latin typeface="Arial (Body)"/>
              </a:rPr>
              <a:t>trứng</a:t>
            </a:r>
            <a:r>
              <a:rPr lang="en-US" sz="2000" dirty="0" smtClean="0">
                <a:solidFill>
                  <a:srgbClr val="FF0000"/>
                </a:solidFill>
                <a:latin typeface="Arial (Body)"/>
              </a:rPr>
              <a:t>,…). </a:t>
            </a:r>
            <a:r>
              <a:rPr lang="en-US" sz="2000" dirty="0" err="1" smtClean="0">
                <a:solidFill>
                  <a:srgbClr val="FF0000"/>
                </a:solidFill>
                <a:latin typeface="Arial (Body)"/>
              </a:rPr>
              <a:t>Sau</a:t>
            </a:r>
            <a:r>
              <a:rPr lang="en-US" sz="2000" dirty="0" smtClean="0">
                <a:solidFill>
                  <a:srgbClr val="FF0000"/>
                </a:solidFill>
                <a:latin typeface="Arial (Body)"/>
              </a:rPr>
              <a:t> </a:t>
            </a:r>
            <a:r>
              <a:rPr lang="en-US" sz="2000" dirty="0" err="1" smtClean="0">
                <a:solidFill>
                  <a:srgbClr val="FF0000"/>
                </a:solidFill>
                <a:latin typeface="Arial (Body)"/>
              </a:rPr>
              <a:t>thời</a:t>
            </a:r>
            <a:r>
              <a:rPr lang="en-US" sz="2000" dirty="0" smtClean="0">
                <a:solidFill>
                  <a:srgbClr val="FF0000"/>
                </a:solidFill>
                <a:latin typeface="Arial (Body)"/>
              </a:rPr>
              <a:t> </a:t>
            </a:r>
            <a:r>
              <a:rPr lang="en-US" sz="2000" dirty="0" err="1" smtClean="0">
                <a:solidFill>
                  <a:srgbClr val="FF0000"/>
                </a:solidFill>
                <a:latin typeface="Arial (Body)"/>
              </a:rPr>
              <a:t>điểm</a:t>
            </a:r>
            <a:r>
              <a:rPr lang="en-US" sz="2000" dirty="0" smtClean="0">
                <a:solidFill>
                  <a:srgbClr val="FF0000"/>
                </a:solidFill>
                <a:latin typeface="Arial (Body)"/>
              </a:rPr>
              <a:t> thu </a:t>
            </a:r>
            <a:r>
              <a:rPr lang="en-US" sz="2000" dirty="0" err="1" smtClean="0">
                <a:solidFill>
                  <a:srgbClr val="FF0000"/>
                </a:solidFill>
                <a:latin typeface="Arial (Body)"/>
              </a:rPr>
              <a:t>hoạch</a:t>
            </a:r>
            <a:r>
              <a:rPr lang="en-US" sz="2000" dirty="0" smtClean="0">
                <a:solidFill>
                  <a:srgbClr val="FF0000"/>
                </a:solidFill>
                <a:latin typeface="Arial (Body)"/>
              </a:rPr>
              <a:t>, </a:t>
            </a:r>
            <a:r>
              <a:rPr lang="en-US" sz="2000" dirty="0" err="1" smtClean="0">
                <a:solidFill>
                  <a:srgbClr val="FF0000"/>
                </a:solidFill>
                <a:latin typeface="Arial (Body)"/>
              </a:rPr>
              <a:t>các</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phẩm</a:t>
            </a:r>
            <a:r>
              <a:rPr lang="en-US" sz="2000" dirty="0" smtClean="0">
                <a:solidFill>
                  <a:srgbClr val="FF0000"/>
                </a:solidFill>
                <a:latin typeface="Arial (Body)"/>
              </a:rPr>
              <a:t> </a:t>
            </a:r>
            <a:r>
              <a:rPr lang="en-US" sz="2000" dirty="0" err="1" smtClean="0">
                <a:solidFill>
                  <a:srgbClr val="FF0000"/>
                </a:solidFill>
                <a:latin typeface="Arial (Body)"/>
              </a:rPr>
              <a:t>này</a:t>
            </a:r>
            <a:r>
              <a:rPr lang="en-US" sz="2000" dirty="0" smtClean="0">
                <a:solidFill>
                  <a:srgbClr val="FF0000"/>
                </a:solidFill>
                <a:latin typeface="Arial (Body)"/>
              </a:rPr>
              <a:t> </a:t>
            </a:r>
            <a:r>
              <a:rPr lang="en-US" sz="2000" dirty="0" err="1" smtClean="0">
                <a:solidFill>
                  <a:srgbClr val="FF0000"/>
                </a:solidFill>
                <a:latin typeface="Arial (Body)"/>
              </a:rPr>
              <a:t>không</a:t>
            </a:r>
            <a:r>
              <a:rPr lang="en-US" sz="2000" dirty="0" smtClean="0">
                <a:solidFill>
                  <a:srgbClr val="FF0000"/>
                </a:solidFill>
                <a:latin typeface="Arial (Body)"/>
              </a:rPr>
              <a:t> </a:t>
            </a:r>
            <a:r>
              <a:rPr lang="en-US" sz="2000" dirty="0" err="1" smtClean="0">
                <a:solidFill>
                  <a:srgbClr val="FF0000"/>
                </a:solidFill>
                <a:latin typeface="Arial (Body)"/>
              </a:rPr>
              <a:t>còn</a:t>
            </a:r>
            <a:r>
              <a:rPr lang="en-US" sz="2000" dirty="0" smtClean="0">
                <a:solidFill>
                  <a:srgbClr val="FF0000"/>
                </a:solidFill>
                <a:latin typeface="Arial (Body)"/>
              </a:rPr>
              <a:t> </a:t>
            </a:r>
            <a:r>
              <a:rPr lang="en-US" sz="2000" dirty="0" err="1" smtClean="0">
                <a:solidFill>
                  <a:srgbClr val="FF0000"/>
                </a:solidFill>
                <a:latin typeface="Arial (Body)"/>
              </a:rPr>
              <a:t>là</a:t>
            </a:r>
            <a:r>
              <a:rPr lang="en-US" sz="2000" dirty="0" smtClean="0">
                <a:solidFill>
                  <a:srgbClr val="FF0000"/>
                </a:solidFill>
                <a:latin typeface="Arial (Body)"/>
              </a:rPr>
              <a:t> </a:t>
            </a:r>
            <a:r>
              <a:rPr lang="en-US" sz="2000" dirty="0" err="1" smtClean="0">
                <a:solidFill>
                  <a:srgbClr val="FF0000"/>
                </a:solidFill>
                <a:latin typeface="Arial (Body)"/>
              </a:rPr>
              <a:t>tài</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sinh</a:t>
            </a:r>
            <a:r>
              <a:rPr lang="en-US" sz="2000" dirty="0" smtClean="0">
                <a:solidFill>
                  <a:srgbClr val="FF0000"/>
                </a:solidFill>
                <a:latin typeface="Arial (Body)"/>
              </a:rPr>
              <a:t> </a:t>
            </a:r>
            <a:r>
              <a:rPr lang="en-US" sz="2000" dirty="0" err="1" smtClean="0">
                <a:solidFill>
                  <a:srgbClr val="FF0000"/>
                </a:solidFill>
                <a:latin typeface="Arial (Body)"/>
              </a:rPr>
              <a:t>học</a:t>
            </a:r>
            <a:r>
              <a:rPr lang="en-US" sz="2000" dirty="0" smtClean="0">
                <a:solidFill>
                  <a:srgbClr val="FF0000"/>
                </a:solidFill>
                <a:latin typeface="Arial (Body)"/>
              </a:rPr>
              <a:t> </a:t>
            </a:r>
            <a:r>
              <a:rPr lang="en-US" sz="2000" dirty="0" err="1" smtClean="0">
                <a:solidFill>
                  <a:srgbClr val="FF0000"/>
                </a:solidFill>
                <a:latin typeface="Arial (Body)"/>
              </a:rPr>
              <a:t>mà</a:t>
            </a:r>
            <a:r>
              <a:rPr lang="en-US" sz="2000" dirty="0" smtClean="0">
                <a:solidFill>
                  <a:srgbClr val="FF0000"/>
                </a:solidFill>
                <a:latin typeface="Arial (Body)"/>
              </a:rPr>
              <a:t> </a:t>
            </a:r>
            <a:r>
              <a:rPr lang="en-US" sz="2000" dirty="0" err="1" smtClean="0">
                <a:solidFill>
                  <a:srgbClr val="FF0000"/>
                </a:solidFill>
                <a:latin typeface="Arial (Body)"/>
              </a:rPr>
              <a:t>chuyển</a:t>
            </a:r>
            <a:r>
              <a:rPr lang="en-US" sz="2000" dirty="0" smtClean="0">
                <a:solidFill>
                  <a:srgbClr val="FF0000"/>
                </a:solidFill>
                <a:latin typeface="Arial (Body)"/>
              </a:rPr>
              <a:t> sang </a:t>
            </a:r>
            <a:r>
              <a:rPr lang="en-US" sz="2000" dirty="0" err="1" smtClean="0">
                <a:solidFill>
                  <a:srgbClr val="FF0000"/>
                </a:solidFill>
                <a:latin typeface="Arial (Body)"/>
              </a:rPr>
              <a:t>là</a:t>
            </a:r>
            <a:r>
              <a:rPr lang="en-US" sz="2000" dirty="0" smtClean="0">
                <a:solidFill>
                  <a:srgbClr val="FF0000"/>
                </a:solidFill>
                <a:latin typeface="Arial (Body)"/>
              </a:rPr>
              <a:t> </a:t>
            </a:r>
            <a:r>
              <a:rPr lang="en-US" sz="2000" dirty="0" err="1" smtClean="0">
                <a:solidFill>
                  <a:srgbClr val="FF0000"/>
                </a:solidFill>
                <a:latin typeface="Arial (Body)"/>
              </a:rPr>
              <a:t>hàng</a:t>
            </a:r>
            <a:r>
              <a:rPr lang="en-US" sz="2000" dirty="0" smtClean="0">
                <a:solidFill>
                  <a:srgbClr val="FF0000"/>
                </a:solidFill>
                <a:latin typeface="Arial (Body)"/>
              </a:rPr>
              <a:t> </a:t>
            </a:r>
            <a:r>
              <a:rPr lang="en-US" sz="2000" dirty="0" err="1" smtClean="0">
                <a:solidFill>
                  <a:srgbClr val="FF0000"/>
                </a:solidFill>
                <a:latin typeface="Arial (Body)"/>
              </a:rPr>
              <a:t>tồn</a:t>
            </a:r>
            <a:r>
              <a:rPr lang="en-US" sz="2000" dirty="0" smtClean="0">
                <a:solidFill>
                  <a:srgbClr val="FF0000"/>
                </a:solidFill>
                <a:latin typeface="Arial (Body)"/>
              </a:rPr>
              <a:t> </a:t>
            </a:r>
            <a:r>
              <a:rPr lang="en-US" sz="2000" dirty="0" err="1" smtClean="0">
                <a:solidFill>
                  <a:srgbClr val="FF0000"/>
                </a:solidFill>
                <a:latin typeface="Arial (Body)"/>
              </a:rPr>
              <a:t>kho</a:t>
            </a:r>
            <a:r>
              <a:rPr lang="en-US" sz="2000" dirty="0" smtClean="0">
                <a:solidFill>
                  <a:srgbClr val="FF0000"/>
                </a:solidFill>
                <a:latin typeface="Arial (Body)"/>
              </a:rPr>
              <a:t>. </a:t>
            </a:r>
            <a:endParaRPr lang="en-US" sz="20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116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492442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73038" indent="-173038" algn="just"/>
            <a:endParaRPr lang="en-US" sz="2000" dirty="0" smtClean="0">
              <a:solidFill>
                <a:srgbClr val="FF0000"/>
              </a:solidFill>
            </a:endParaRPr>
          </a:p>
          <a:p>
            <a:pPr marL="173038" indent="-173038" algn="just"/>
            <a:r>
              <a:rPr lang="en-US" sz="2400" dirty="0" smtClean="0">
                <a:solidFill>
                  <a:srgbClr val="FF0000"/>
                </a:solidFill>
              </a:rPr>
              <a:t>5. Kế toán </a:t>
            </a:r>
            <a:r>
              <a:rPr lang="en-US" sz="2400" dirty="0" err="1" smtClean="0">
                <a:solidFill>
                  <a:srgbClr val="FF0000"/>
                </a:solidFill>
              </a:rPr>
              <a:t>Súc</a:t>
            </a:r>
            <a:r>
              <a:rPr lang="en-US" sz="2400" dirty="0" smtClean="0">
                <a:solidFill>
                  <a:srgbClr val="FF0000"/>
                </a:solidFill>
              </a:rPr>
              <a:t> </a:t>
            </a:r>
            <a:r>
              <a:rPr lang="en-US" sz="2400" dirty="0" err="1" smtClean="0">
                <a:solidFill>
                  <a:srgbClr val="FF0000"/>
                </a:solidFill>
              </a:rPr>
              <a:t>vật</a:t>
            </a:r>
            <a:r>
              <a:rPr lang="en-US" sz="2400" dirty="0" smtClean="0">
                <a:solidFill>
                  <a:srgbClr val="FF0000"/>
                </a:solidFill>
              </a:rPr>
              <a:t> </a:t>
            </a:r>
            <a:r>
              <a:rPr lang="en-US" sz="2400" dirty="0" err="1" smtClean="0">
                <a:solidFill>
                  <a:srgbClr val="FF0000"/>
                </a:solidFill>
              </a:rPr>
              <a:t>nuôi</a:t>
            </a:r>
            <a:r>
              <a:rPr lang="en-US" sz="2400" dirty="0" smtClean="0">
                <a:solidFill>
                  <a:srgbClr val="FF0000"/>
                </a:solidFill>
              </a:rPr>
              <a:t> </a:t>
            </a:r>
            <a:r>
              <a:rPr lang="en-US" sz="2400" dirty="0" err="1" smtClean="0">
                <a:solidFill>
                  <a:srgbClr val="FF0000"/>
                </a:solidFill>
              </a:rPr>
              <a:t>cho</a:t>
            </a:r>
            <a:r>
              <a:rPr lang="en-US" sz="2400" dirty="0" smtClean="0">
                <a:solidFill>
                  <a:srgbClr val="FF0000"/>
                </a:solidFill>
              </a:rPr>
              <a:t> </a:t>
            </a:r>
            <a:r>
              <a:rPr lang="en-US" sz="2400" dirty="0" err="1" smtClean="0">
                <a:solidFill>
                  <a:srgbClr val="FF0000"/>
                </a:solidFill>
              </a:rPr>
              <a:t>sản</a:t>
            </a:r>
            <a:r>
              <a:rPr lang="en-US" sz="2400" dirty="0" smtClean="0">
                <a:solidFill>
                  <a:srgbClr val="FF0000"/>
                </a:solidFill>
              </a:rPr>
              <a:t> </a:t>
            </a:r>
            <a:r>
              <a:rPr lang="en-US" sz="2400" dirty="0" err="1" smtClean="0">
                <a:solidFill>
                  <a:srgbClr val="FF0000"/>
                </a:solidFill>
              </a:rPr>
              <a:t>phẩm</a:t>
            </a:r>
            <a:r>
              <a:rPr lang="en-US" sz="2400" dirty="0" smtClean="0">
                <a:solidFill>
                  <a:srgbClr val="FF0000"/>
                </a:solidFill>
              </a:rPr>
              <a:t> </a:t>
            </a:r>
            <a:r>
              <a:rPr lang="en-US" sz="2400" dirty="0" err="1" smtClean="0">
                <a:solidFill>
                  <a:srgbClr val="FF0000"/>
                </a:solidFill>
              </a:rPr>
              <a:t>định</a:t>
            </a:r>
            <a:r>
              <a:rPr lang="en-US" sz="2400" dirty="0" smtClean="0">
                <a:solidFill>
                  <a:srgbClr val="FF0000"/>
                </a:solidFill>
              </a:rPr>
              <a:t> </a:t>
            </a:r>
            <a:r>
              <a:rPr lang="en-US" sz="2400" dirty="0" err="1" smtClean="0">
                <a:solidFill>
                  <a:srgbClr val="FF0000"/>
                </a:solidFill>
              </a:rPr>
              <a:t>kỳ</a:t>
            </a:r>
            <a:r>
              <a:rPr lang="en-US" sz="2400" dirty="0" smtClean="0">
                <a:solidFill>
                  <a:srgbClr val="FF0000"/>
                </a:solidFill>
              </a:rPr>
              <a:t>:</a:t>
            </a:r>
          </a:p>
          <a:p>
            <a:pPr marL="173038" indent="-173038" algn="just"/>
            <a:endParaRPr lang="en-US" sz="2400" dirty="0" smtClean="0">
              <a:solidFill>
                <a:srgbClr val="FF0000"/>
              </a:solidFill>
            </a:endParaRPr>
          </a:p>
          <a:p>
            <a:pPr marL="358775" indent="-358775" algn="just">
              <a:buFont typeface="Wingdings" pitchFamily="2" charset="2"/>
              <a:buChar char="ü"/>
            </a:pPr>
            <a:r>
              <a:rPr lang="en-US" sz="2400" dirty="0" err="1" smtClean="0">
                <a:solidFill>
                  <a:srgbClr val="FF0000"/>
                </a:solidFill>
              </a:rPr>
              <a:t>Các</a:t>
            </a:r>
            <a:r>
              <a:rPr lang="en-US" sz="2400" dirty="0" smtClean="0">
                <a:solidFill>
                  <a:srgbClr val="FF0000"/>
                </a:solidFill>
              </a:rPr>
              <a:t> chi </a:t>
            </a:r>
            <a:r>
              <a:rPr lang="en-US" sz="2400" dirty="0" err="1" smtClean="0">
                <a:solidFill>
                  <a:srgbClr val="FF0000"/>
                </a:solidFill>
              </a:rPr>
              <a:t>phí</a:t>
            </a:r>
            <a:r>
              <a:rPr lang="en-US" sz="2400" dirty="0" smtClean="0">
                <a:solidFill>
                  <a:srgbClr val="FF0000"/>
                </a:solidFill>
              </a:rPr>
              <a:t> </a:t>
            </a:r>
            <a:r>
              <a:rPr lang="en-US" sz="2400" dirty="0" err="1" smtClean="0">
                <a:solidFill>
                  <a:srgbClr val="FF0000"/>
                </a:solidFill>
              </a:rPr>
              <a:t>mua</a:t>
            </a:r>
            <a:r>
              <a:rPr lang="en-US" sz="2400" dirty="0" smtClean="0">
                <a:solidFill>
                  <a:srgbClr val="FF0000"/>
                </a:solidFill>
              </a:rPr>
              <a:t>, </a:t>
            </a:r>
            <a:r>
              <a:rPr lang="en-US" sz="2400" dirty="0" err="1" smtClean="0">
                <a:solidFill>
                  <a:srgbClr val="FF0000"/>
                </a:solidFill>
              </a:rPr>
              <a:t>nuôi</a:t>
            </a:r>
            <a:r>
              <a:rPr lang="en-US" sz="2400" dirty="0" smtClean="0">
                <a:solidFill>
                  <a:srgbClr val="FF0000"/>
                </a:solidFill>
              </a:rPr>
              <a:t> </a:t>
            </a:r>
            <a:r>
              <a:rPr lang="en-US" sz="2400" dirty="0" err="1" smtClean="0">
                <a:solidFill>
                  <a:srgbClr val="FF0000"/>
                </a:solidFill>
              </a:rPr>
              <a:t>dưỡng</a:t>
            </a:r>
            <a:r>
              <a:rPr lang="en-US" sz="2400" dirty="0" smtClean="0">
                <a:solidFill>
                  <a:srgbClr val="FF0000"/>
                </a:solidFill>
              </a:rPr>
              <a:t> </a:t>
            </a:r>
            <a:r>
              <a:rPr lang="en-US" sz="2400" dirty="0" err="1" smtClean="0">
                <a:solidFill>
                  <a:srgbClr val="FF0000"/>
                </a:solidFill>
              </a:rPr>
              <a:t>từ</a:t>
            </a:r>
            <a:r>
              <a:rPr lang="en-US" sz="2400" dirty="0" smtClean="0">
                <a:solidFill>
                  <a:srgbClr val="FF0000"/>
                </a:solidFill>
              </a:rPr>
              <a:t> </a:t>
            </a:r>
            <a:r>
              <a:rPr lang="en-US" sz="2400" dirty="0" err="1" smtClean="0">
                <a:solidFill>
                  <a:srgbClr val="FF0000"/>
                </a:solidFill>
              </a:rPr>
              <a:t>khi</a:t>
            </a:r>
            <a:r>
              <a:rPr lang="en-US" sz="2400" dirty="0" smtClean="0">
                <a:solidFill>
                  <a:srgbClr val="FF0000"/>
                </a:solidFill>
              </a:rPr>
              <a:t> </a:t>
            </a:r>
            <a:r>
              <a:rPr lang="en-US" sz="2400" dirty="0" err="1" smtClean="0">
                <a:solidFill>
                  <a:srgbClr val="FF0000"/>
                </a:solidFill>
              </a:rPr>
              <a:t>bắt</a:t>
            </a:r>
            <a:r>
              <a:rPr lang="en-US" sz="2400" dirty="0" smtClean="0">
                <a:solidFill>
                  <a:srgbClr val="FF0000"/>
                </a:solidFill>
              </a:rPr>
              <a:t> </a:t>
            </a:r>
            <a:r>
              <a:rPr lang="en-US" sz="2400" dirty="0" err="1" smtClean="0">
                <a:solidFill>
                  <a:srgbClr val="FF0000"/>
                </a:solidFill>
              </a:rPr>
              <a:t>đầu</a:t>
            </a:r>
            <a:r>
              <a:rPr lang="en-US" sz="2400" dirty="0" smtClean="0">
                <a:solidFill>
                  <a:srgbClr val="FF0000"/>
                </a:solidFill>
              </a:rPr>
              <a:t> </a:t>
            </a:r>
            <a:r>
              <a:rPr lang="en-US" sz="2400" dirty="0" err="1" smtClean="0">
                <a:solidFill>
                  <a:srgbClr val="FF0000"/>
                </a:solidFill>
              </a:rPr>
              <a:t>cho</a:t>
            </a:r>
            <a:r>
              <a:rPr lang="en-US" sz="2400" dirty="0" smtClean="0">
                <a:solidFill>
                  <a:srgbClr val="FF0000"/>
                </a:solidFill>
              </a:rPr>
              <a:t> </a:t>
            </a:r>
            <a:r>
              <a:rPr lang="en-US" sz="2400" dirty="0" err="1" smtClean="0">
                <a:solidFill>
                  <a:srgbClr val="FF0000"/>
                </a:solidFill>
              </a:rPr>
              <a:t>đến</a:t>
            </a:r>
            <a:r>
              <a:rPr lang="en-US" sz="2400" dirty="0" smtClean="0">
                <a:solidFill>
                  <a:srgbClr val="FF0000"/>
                </a:solidFill>
              </a:rPr>
              <a:t> </a:t>
            </a:r>
            <a:r>
              <a:rPr lang="en-US" sz="2400" dirty="0" err="1" smtClean="0">
                <a:solidFill>
                  <a:srgbClr val="FF0000"/>
                </a:solidFill>
              </a:rPr>
              <a:t>giai</a:t>
            </a:r>
            <a:r>
              <a:rPr lang="en-US" sz="2400" dirty="0" smtClean="0">
                <a:solidFill>
                  <a:srgbClr val="FF0000"/>
                </a:solidFill>
              </a:rPr>
              <a:t> </a:t>
            </a:r>
            <a:r>
              <a:rPr lang="en-US" sz="2400" dirty="0" err="1" smtClean="0">
                <a:solidFill>
                  <a:srgbClr val="FF0000"/>
                </a:solidFill>
              </a:rPr>
              <a:t>đoạn</a:t>
            </a:r>
            <a:r>
              <a:rPr lang="en-US" sz="2400" dirty="0" smtClean="0">
                <a:solidFill>
                  <a:srgbClr val="FF0000"/>
                </a:solidFill>
              </a:rPr>
              <a:t> trưởng </a:t>
            </a:r>
            <a:r>
              <a:rPr lang="en-US" sz="2400" dirty="0" err="1" smtClean="0">
                <a:solidFill>
                  <a:srgbClr val="FF0000"/>
                </a:solidFill>
              </a:rPr>
              <a:t>thành</a:t>
            </a:r>
            <a:r>
              <a:rPr lang="en-US" sz="2400" dirty="0" smtClean="0">
                <a:solidFill>
                  <a:srgbClr val="FF0000"/>
                </a:solidFill>
              </a:rPr>
              <a:t> </a:t>
            </a:r>
            <a:r>
              <a:rPr lang="en-US" sz="2400" dirty="0" err="1" smtClean="0">
                <a:solidFill>
                  <a:srgbClr val="FF0000"/>
                </a:solidFill>
              </a:rPr>
              <a:t>được</a:t>
            </a:r>
            <a:r>
              <a:rPr lang="en-US" sz="2400" dirty="0" smtClean="0">
                <a:solidFill>
                  <a:srgbClr val="FF0000"/>
                </a:solidFill>
              </a:rPr>
              <a:t> </a:t>
            </a:r>
            <a:r>
              <a:rPr lang="en-US" sz="2400" dirty="0" err="1" smtClean="0">
                <a:solidFill>
                  <a:srgbClr val="FF0000"/>
                </a:solidFill>
              </a:rPr>
              <a:t>tính</a:t>
            </a:r>
            <a:r>
              <a:rPr lang="en-US" sz="2400" dirty="0" smtClean="0">
                <a:solidFill>
                  <a:srgbClr val="FF0000"/>
                </a:solidFill>
              </a:rPr>
              <a:t> </a:t>
            </a:r>
            <a:r>
              <a:rPr lang="en-US" sz="2400" dirty="0" err="1" smtClean="0">
                <a:solidFill>
                  <a:srgbClr val="FF0000"/>
                </a:solidFill>
              </a:rPr>
              <a:t>vào</a:t>
            </a:r>
            <a:r>
              <a:rPr lang="en-US" sz="2400" dirty="0" smtClean="0">
                <a:solidFill>
                  <a:srgbClr val="FF0000"/>
                </a:solidFill>
              </a:rPr>
              <a:t> </a:t>
            </a:r>
            <a:r>
              <a:rPr lang="en-US" sz="2400" dirty="0" err="1" smtClean="0">
                <a:solidFill>
                  <a:srgbClr val="FF0000"/>
                </a:solidFill>
              </a:rPr>
              <a:t>giá</a:t>
            </a:r>
            <a:r>
              <a:rPr lang="en-US" sz="2400" dirty="0" smtClean="0">
                <a:solidFill>
                  <a:srgbClr val="FF0000"/>
                </a:solidFill>
              </a:rPr>
              <a:t> </a:t>
            </a:r>
            <a:r>
              <a:rPr lang="en-US" sz="2400" dirty="0" err="1" smtClean="0">
                <a:solidFill>
                  <a:srgbClr val="FF0000"/>
                </a:solidFill>
              </a:rPr>
              <a:t>gốc</a:t>
            </a:r>
            <a:r>
              <a:rPr lang="en-US" sz="2400" dirty="0" smtClean="0">
                <a:solidFill>
                  <a:srgbClr val="FF0000"/>
                </a:solidFill>
              </a:rPr>
              <a:t>; </a:t>
            </a:r>
          </a:p>
          <a:p>
            <a:pPr marL="358775" indent="-358775" algn="just">
              <a:buFont typeface="Wingdings" pitchFamily="2" charset="2"/>
              <a:buChar char="ü"/>
            </a:pPr>
            <a:endParaRPr lang="en-US" sz="2400" dirty="0" smtClean="0">
              <a:solidFill>
                <a:srgbClr val="FF0000"/>
              </a:solidFill>
            </a:endParaRPr>
          </a:p>
          <a:p>
            <a:pPr marL="358775" indent="-358775" algn="just">
              <a:buFont typeface="Wingdings" pitchFamily="2" charset="2"/>
              <a:buChar char="ü"/>
            </a:pPr>
            <a:r>
              <a:rPr lang="en-US" sz="2400" dirty="0" err="1" smtClean="0">
                <a:solidFill>
                  <a:srgbClr val="FF0000"/>
                </a:solidFill>
              </a:rPr>
              <a:t>Đến</a:t>
            </a:r>
            <a:r>
              <a:rPr lang="en-US" sz="2400" dirty="0" smtClean="0">
                <a:solidFill>
                  <a:srgbClr val="FF0000"/>
                </a:solidFill>
              </a:rPr>
              <a:t> </a:t>
            </a:r>
            <a:r>
              <a:rPr lang="en-US" sz="2400" dirty="0" err="1" smtClean="0">
                <a:solidFill>
                  <a:srgbClr val="FF0000"/>
                </a:solidFill>
              </a:rPr>
              <a:t>giai</a:t>
            </a:r>
            <a:r>
              <a:rPr lang="en-US" sz="2400" dirty="0" smtClean="0">
                <a:solidFill>
                  <a:srgbClr val="FF0000"/>
                </a:solidFill>
              </a:rPr>
              <a:t> </a:t>
            </a:r>
            <a:r>
              <a:rPr lang="en-US" sz="2400" dirty="0" err="1" smtClean="0">
                <a:solidFill>
                  <a:srgbClr val="FF0000"/>
                </a:solidFill>
              </a:rPr>
              <a:t>đoạn</a:t>
            </a:r>
            <a:r>
              <a:rPr lang="en-US" sz="2400" dirty="0" smtClean="0">
                <a:solidFill>
                  <a:srgbClr val="FF0000"/>
                </a:solidFill>
              </a:rPr>
              <a:t> trưởng </a:t>
            </a:r>
            <a:r>
              <a:rPr lang="en-US" sz="2400" dirty="0" err="1" smtClean="0">
                <a:solidFill>
                  <a:srgbClr val="FF0000"/>
                </a:solidFill>
              </a:rPr>
              <a:t>thành</a:t>
            </a:r>
            <a:r>
              <a:rPr lang="en-US" sz="2400" dirty="0" smtClean="0">
                <a:solidFill>
                  <a:srgbClr val="FF0000"/>
                </a:solidFill>
              </a:rPr>
              <a:t> </a:t>
            </a:r>
            <a:r>
              <a:rPr lang="en-US" sz="2400" dirty="0" err="1" smtClean="0">
                <a:solidFill>
                  <a:srgbClr val="FF0000"/>
                </a:solidFill>
              </a:rPr>
              <a:t>thì</a:t>
            </a:r>
            <a:r>
              <a:rPr lang="en-US" sz="2400" dirty="0" smtClean="0">
                <a:solidFill>
                  <a:srgbClr val="FF0000"/>
                </a:solidFill>
              </a:rPr>
              <a:t> </a:t>
            </a:r>
            <a:r>
              <a:rPr lang="en-US" sz="2400" dirty="0" err="1" smtClean="0">
                <a:solidFill>
                  <a:srgbClr val="FF0000"/>
                </a:solidFill>
              </a:rPr>
              <a:t>bắt</a:t>
            </a:r>
            <a:r>
              <a:rPr lang="en-US" sz="2400" dirty="0" smtClean="0">
                <a:solidFill>
                  <a:srgbClr val="FF0000"/>
                </a:solidFill>
              </a:rPr>
              <a:t> </a:t>
            </a:r>
            <a:r>
              <a:rPr lang="en-US" sz="2400" dirty="0" err="1" smtClean="0">
                <a:solidFill>
                  <a:srgbClr val="FF0000"/>
                </a:solidFill>
              </a:rPr>
              <a:t>đầu</a:t>
            </a:r>
            <a:r>
              <a:rPr lang="en-US" sz="2400" dirty="0" smtClean="0">
                <a:solidFill>
                  <a:srgbClr val="FF0000"/>
                </a:solidFill>
              </a:rPr>
              <a:t> </a:t>
            </a:r>
            <a:r>
              <a:rPr lang="en-US" sz="2400" dirty="0" err="1" smtClean="0">
                <a:solidFill>
                  <a:srgbClr val="FF0000"/>
                </a:solidFill>
              </a:rPr>
              <a:t>thực</a:t>
            </a:r>
            <a:r>
              <a:rPr lang="en-US" sz="2400" dirty="0" smtClean="0">
                <a:solidFill>
                  <a:srgbClr val="FF0000"/>
                </a:solidFill>
              </a:rPr>
              <a:t> </a:t>
            </a:r>
            <a:r>
              <a:rPr lang="en-US" sz="2400" dirty="0" err="1" smtClean="0">
                <a:solidFill>
                  <a:srgbClr val="FF0000"/>
                </a:solidFill>
              </a:rPr>
              <a:t>hiện</a:t>
            </a:r>
            <a:r>
              <a:rPr lang="en-US" sz="2400" dirty="0" smtClean="0">
                <a:solidFill>
                  <a:srgbClr val="FF0000"/>
                </a:solidFill>
              </a:rPr>
              <a:t> </a:t>
            </a:r>
            <a:r>
              <a:rPr lang="en-US" sz="2400" dirty="0" err="1" smtClean="0">
                <a:solidFill>
                  <a:srgbClr val="FF0000"/>
                </a:solidFill>
              </a:rPr>
              <a:t>việc</a:t>
            </a:r>
            <a:r>
              <a:rPr lang="en-US" sz="2400" dirty="0" smtClean="0">
                <a:solidFill>
                  <a:srgbClr val="FF0000"/>
                </a:solidFill>
              </a:rPr>
              <a:t> </a:t>
            </a:r>
            <a:r>
              <a:rPr lang="en-US" sz="2400" dirty="0" err="1" smtClean="0">
                <a:solidFill>
                  <a:srgbClr val="FF0000"/>
                </a:solidFill>
              </a:rPr>
              <a:t>trích</a:t>
            </a:r>
            <a:r>
              <a:rPr lang="en-US" sz="2400" dirty="0" smtClean="0">
                <a:solidFill>
                  <a:srgbClr val="FF0000"/>
                </a:solidFill>
              </a:rPr>
              <a:t> </a:t>
            </a:r>
            <a:r>
              <a:rPr lang="en-US" sz="2400" dirty="0" err="1" smtClean="0">
                <a:solidFill>
                  <a:srgbClr val="FF0000"/>
                </a:solidFill>
              </a:rPr>
              <a:t>khấu</a:t>
            </a:r>
            <a:r>
              <a:rPr lang="en-US" sz="2400" dirty="0" smtClean="0">
                <a:solidFill>
                  <a:srgbClr val="FF0000"/>
                </a:solidFill>
              </a:rPr>
              <a:t> </a:t>
            </a:r>
            <a:r>
              <a:rPr lang="en-US" sz="2400" dirty="0" err="1" smtClean="0">
                <a:solidFill>
                  <a:srgbClr val="FF0000"/>
                </a:solidFill>
              </a:rPr>
              <a:t>hao</a:t>
            </a:r>
            <a:r>
              <a:rPr lang="en-US" sz="2400" dirty="0" smtClean="0">
                <a:solidFill>
                  <a:srgbClr val="FF0000"/>
                </a:solidFill>
              </a:rPr>
              <a:t> </a:t>
            </a:r>
            <a:r>
              <a:rPr lang="en-US" sz="2400" dirty="0" err="1" smtClean="0">
                <a:solidFill>
                  <a:srgbClr val="FF0000"/>
                </a:solidFill>
              </a:rPr>
              <a:t>theo</a:t>
            </a:r>
            <a:r>
              <a:rPr lang="en-US" sz="2400" dirty="0" smtClean="0">
                <a:solidFill>
                  <a:srgbClr val="FF0000"/>
                </a:solidFill>
              </a:rPr>
              <a:t> </a:t>
            </a:r>
            <a:r>
              <a:rPr lang="en-US" sz="2400" dirty="0" err="1" smtClean="0">
                <a:solidFill>
                  <a:srgbClr val="FF0000"/>
                </a:solidFill>
              </a:rPr>
              <a:t>giá</a:t>
            </a:r>
            <a:r>
              <a:rPr lang="en-US" sz="2400" dirty="0" smtClean="0">
                <a:solidFill>
                  <a:srgbClr val="FF0000"/>
                </a:solidFill>
              </a:rPr>
              <a:t> </a:t>
            </a:r>
            <a:r>
              <a:rPr lang="en-US" sz="2400" dirty="0" err="1" smtClean="0">
                <a:solidFill>
                  <a:srgbClr val="FF0000"/>
                </a:solidFill>
              </a:rPr>
              <a:t>trị</a:t>
            </a:r>
            <a:r>
              <a:rPr lang="en-US" sz="2400" dirty="0" smtClean="0">
                <a:solidFill>
                  <a:srgbClr val="FF0000"/>
                </a:solidFill>
              </a:rPr>
              <a:t> </a:t>
            </a:r>
            <a:r>
              <a:rPr lang="en-US" sz="2400" dirty="0" err="1" smtClean="0">
                <a:solidFill>
                  <a:srgbClr val="FF0000"/>
                </a:solidFill>
              </a:rPr>
              <a:t>phải</a:t>
            </a:r>
            <a:r>
              <a:rPr lang="en-US" sz="2400" dirty="0" smtClean="0">
                <a:solidFill>
                  <a:srgbClr val="FF0000"/>
                </a:solidFill>
              </a:rPr>
              <a:t> </a:t>
            </a:r>
            <a:r>
              <a:rPr lang="en-US" sz="2400" dirty="0" err="1" smtClean="0">
                <a:solidFill>
                  <a:srgbClr val="FF0000"/>
                </a:solidFill>
              </a:rPr>
              <a:t>khấu</a:t>
            </a:r>
            <a:r>
              <a:rPr lang="en-US" sz="2400" dirty="0" smtClean="0">
                <a:solidFill>
                  <a:srgbClr val="FF0000"/>
                </a:solidFill>
              </a:rPr>
              <a:t> </a:t>
            </a:r>
            <a:r>
              <a:rPr lang="en-US" sz="2400" dirty="0" err="1" smtClean="0">
                <a:solidFill>
                  <a:srgbClr val="FF0000"/>
                </a:solidFill>
              </a:rPr>
              <a:t>hao</a:t>
            </a:r>
            <a:r>
              <a:rPr lang="en-US" sz="2400" dirty="0" smtClean="0">
                <a:solidFill>
                  <a:srgbClr val="FF0000"/>
                </a:solidFill>
              </a:rPr>
              <a:t> </a:t>
            </a:r>
            <a:r>
              <a:rPr lang="en-US" sz="2400" dirty="0" err="1" smtClean="0">
                <a:solidFill>
                  <a:srgbClr val="FF0000"/>
                </a:solidFill>
              </a:rPr>
              <a:t>tương</a:t>
            </a:r>
            <a:r>
              <a:rPr lang="en-US" sz="2400" dirty="0" smtClean="0">
                <a:solidFill>
                  <a:srgbClr val="FF0000"/>
                </a:solidFill>
              </a:rPr>
              <a:t> </a:t>
            </a:r>
            <a:r>
              <a:rPr lang="en-US" sz="2400" dirty="0" err="1" smtClean="0">
                <a:solidFill>
                  <a:srgbClr val="FF0000"/>
                </a:solidFill>
              </a:rPr>
              <a:t>tự</a:t>
            </a:r>
            <a:r>
              <a:rPr lang="en-US" sz="2400" dirty="0" smtClean="0">
                <a:solidFill>
                  <a:srgbClr val="FF0000"/>
                </a:solidFill>
              </a:rPr>
              <a:t> </a:t>
            </a:r>
            <a:r>
              <a:rPr lang="en-US" sz="2400" dirty="0" err="1" smtClean="0">
                <a:solidFill>
                  <a:srgbClr val="FF0000"/>
                </a:solidFill>
              </a:rPr>
              <a:t>như</a:t>
            </a:r>
            <a:r>
              <a:rPr lang="en-US" sz="2400" dirty="0" smtClean="0">
                <a:solidFill>
                  <a:srgbClr val="FF0000"/>
                </a:solidFill>
              </a:rPr>
              <a:t> </a:t>
            </a:r>
            <a:r>
              <a:rPr lang="en-US" sz="2400" dirty="0" err="1" smtClean="0">
                <a:solidFill>
                  <a:srgbClr val="FF0000"/>
                </a:solidFill>
              </a:rPr>
              <a:t>khấu</a:t>
            </a:r>
            <a:r>
              <a:rPr lang="en-US" sz="2400" dirty="0" smtClean="0">
                <a:solidFill>
                  <a:srgbClr val="FF0000"/>
                </a:solidFill>
              </a:rPr>
              <a:t> </a:t>
            </a:r>
            <a:r>
              <a:rPr lang="en-US" sz="2400" dirty="0" err="1" smtClean="0">
                <a:solidFill>
                  <a:srgbClr val="FF0000"/>
                </a:solidFill>
              </a:rPr>
              <a:t>hao</a:t>
            </a:r>
            <a:r>
              <a:rPr lang="en-US" sz="2400" dirty="0" smtClean="0">
                <a:solidFill>
                  <a:srgbClr val="FF0000"/>
                </a:solidFill>
              </a:rPr>
              <a:t> TSCĐ (</a:t>
            </a:r>
            <a:r>
              <a:rPr lang="en-US" sz="2400" dirty="0" err="1" smtClean="0">
                <a:solidFill>
                  <a:srgbClr val="FF0000"/>
                </a:solidFill>
              </a:rPr>
              <a:t>tính</a:t>
            </a:r>
            <a:r>
              <a:rPr lang="en-US" sz="2400" dirty="0" smtClean="0">
                <a:solidFill>
                  <a:srgbClr val="FF0000"/>
                </a:solidFill>
              </a:rPr>
              <a:t> </a:t>
            </a:r>
            <a:r>
              <a:rPr lang="en-US" sz="2400" dirty="0" err="1" smtClean="0">
                <a:solidFill>
                  <a:srgbClr val="FF0000"/>
                </a:solidFill>
              </a:rPr>
              <a:t>vào</a:t>
            </a:r>
            <a:r>
              <a:rPr lang="en-US" sz="2400" dirty="0" smtClean="0">
                <a:solidFill>
                  <a:srgbClr val="FF0000"/>
                </a:solidFill>
              </a:rPr>
              <a:t> </a:t>
            </a:r>
            <a:r>
              <a:rPr lang="en-US" sz="2400" dirty="0" err="1" smtClean="0">
                <a:solidFill>
                  <a:srgbClr val="FF0000"/>
                </a:solidFill>
              </a:rPr>
              <a:t>giá</a:t>
            </a:r>
            <a:r>
              <a:rPr lang="en-US" sz="2400" dirty="0" smtClean="0">
                <a:solidFill>
                  <a:srgbClr val="FF0000"/>
                </a:solidFill>
              </a:rPr>
              <a:t> </a:t>
            </a:r>
            <a:r>
              <a:rPr lang="en-US" sz="2400" dirty="0" err="1" smtClean="0">
                <a:solidFill>
                  <a:srgbClr val="FF0000"/>
                </a:solidFill>
              </a:rPr>
              <a:t>vốn</a:t>
            </a:r>
            <a:r>
              <a:rPr lang="en-US" sz="2400" dirty="0" smtClean="0">
                <a:solidFill>
                  <a:srgbClr val="FF0000"/>
                </a:solidFill>
              </a:rPr>
              <a:t> </a:t>
            </a:r>
            <a:r>
              <a:rPr lang="en-US" sz="2400" dirty="0" err="1" smtClean="0">
                <a:solidFill>
                  <a:srgbClr val="FF0000"/>
                </a:solidFill>
              </a:rPr>
              <a:t>hàng</a:t>
            </a:r>
            <a:r>
              <a:rPr lang="en-US" sz="2400" dirty="0" smtClean="0">
                <a:solidFill>
                  <a:srgbClr val="FF0000"/>
                </a:solidFill>
              </a:rPr>
              <a:t> </a:t>
            </a:r>
            <a:r>
              <a:rPr lang="en-US" sz="2400" dirty="0" err="1" smtClean="0">
                <a:solidFill>
                  <a:srgbClr val="FF0000"/>
                </a:solidFill>
              </a:rPr>
              <a:t>bán</a:t>
            </a:r>
            <a:r>
              <a:rPr lang="en-US" sz="2400" dirty="0" smtClean="0">
                <a:solidFill>
                  <a:srgbClr val="FF0000"/>
                </a:solidFill>
              </a:rPr>
              <a:t>); </a:t>
            </a:r>
          </a:p>
          <a:p>
            <a:pPr marL="358775" indent="-358775" algn="just">
              <a:buFont typeface="Wingdings" pitchFamily="2" charset="2"/>
              <a:buChar char="ü"/>
            </a:pPr>
            <a:endParaRPr lang="en-US" sz="2400" dirty="0" smtClean="0">
              <a:solidFill>
                <a:srgbClr val="FF0000"/>
              </a:solidFill>
            </a:endParaRPr>
          </a:p>
          <a:p>
            <a:pPr marL="358775" indent="-358775" algn="just">
              <a:buFont typeface="Wingdings" pitchFamily="2" charset="2"/>
              <a:buChar char="ü"/>
            </a:pPr>
            <a:r>
              <a:rPr lang="en-US" sz="2400" dirty="0" smtClean="0">
                <a:solidFill>
                  <a:srgbClr val="FF0000"/>
                </a:solidFill>
              </a:rPr>
              <a:t>Chi </a:t>
            </a:r>
            <a:r>
              <a:rPr lang="en-US" sz="2400" dirty="0" err="1" smtClean="0">
                <a:solidFill>
                  <a:srgbClr val="FF0000"/>
                </a:solidFill>
              </a:rPr>
              <a:t>phí</a:t>
            </a:r>
            <a:r>
              <a:rPr lang="en-US" sz="2400" dirty="0" smtClean="0">
                <a:solidFill>
                  <a:srgbClr val="FF0000"/>
                </a:solidFill>
              </a:rPr>
              <a:t> </a:t>
            </a:r>
            <a:r>
              <a:rPr lang="en-US" sz="2400" dirty="0" err="1" smtClean="0">
                <a:solidFill>
                  <a:srgbClr val="FF0000"/>
                </a:solidFill>
              </a:rPr>
              <a:t>chăm</a:t>
            </a:r>
            <a:r>
              <a:rPr lang="en-US" sz="2400" dirty="0" smtClean="0">
                <a:solidFill>
                  <a:srgbClr val="FF0000"/>
                </a:solidFill>
              </a:rPr>
              <a:t> </a:t>
            </a:r>
            <a:r>
              <a:rPr lang="en-US" sz="2400" dirty="0" err="1" smtClean="0">
                <a:solidFill>
                  <a:srgbClr val="FF0000"/>
                </a:solidFill>
              </a:rPr>
              <a:t>sóc</a:t>
            </a:r>
            <a:r>
              <a:rPr lang="en-US" sz="2400" dirty="0" smtClean="0">
                <a:solidFill>
                  <a:srgbClr val="FF0000"/>
                </a:solidFill>
              </a:rPr>
              <a:t> , </a:t>
            </a:r>
            <a:r>
              <a:rPr lang="en-US" sz="2400" dirty="0" err="1" smtClean="0">
                <a:solidFill>
                  <a:srgbClr val="FF0000"/>
                </a:solidFill>
              </a:rPr>
              <a:t>nuôi</a:t>
            </a:r>
            <a:r>
              <a:rPr lang="en-US" sz="2400" dirty="0" smtClean="0">
                <a:solidFill>
                  <a:srgbClr val="FF0000"/>
                </a:solidFill>
              </a:rPr>
              <a:t> </a:t>
            </a:r>
            <a:r>
              <a:rPr lang="en-US" sz="2400" dirty="0" err="1" smtClean="0">
                <a:solidFill>
                  <a:srgbClr val="FF0000"/>
                </a:solidFill>
              </a:rPr>
              <a:t>trồng</a:t>
            </a:r>
            <a:r>
              <a:rPr lang="en-US" sz="2400" dirty="0" smtClean="0">
                <a:solidFill>
                  <a:srgbClr val="FF0000"/>
                </a:solidFill>
              </a:rPr>
              <a:t> </a:t>
            </a:r>
            <a:r>
              <a:rPr lang="en-US" sz="2400" dirty="0" err="1" smtClean="0">
                <a:solidFill>
                  <a:srgbClr val="FF0000"/>
                </a:solidFill>
              </a:rPr>
              <a:t>sau</a:t>
            </a:r>
            <a:r>
              <a:rPr lang="en-US" sz="2400" dirty="0" smtClean="0">
                <a:solidFill>
                  <a:srgbClr val="FF0000"/>
                </a:solidFill>
              </a:rPr>
              <a:t> </a:t>
            </a:r>
            <a:r>
              <a:rPr lang="en-US" sz="2400" dirty="0" err="1" smtClean="0">
                <a:solidFill>
                  <a:srgbClr val="FF0000"/>
                </a:solidFill>
              </a:rPr>
              <a:t>giai</a:t>
            </a:r>
            <a:r>
              <a:rPr lang="en-US" sz="2400" dirty="0" smtClean="0">
                <a:solidFill>
                  <a:srgbClr val="FF0000"/>
                </a:solidFill>
              </a:rPr>
              <a:t> </a:t>
            </a:r>
            <a:r>
              <a:rPr lang="en-US" sz="2400" dirty="0" err="1" smtClean="0">
                <a:solidFill>
                  <a:srgbClr val="FF0000"/>
                </a:solidFill>
              </a:rPr>
              <a:t>đoạn</a:t>
            </a:r>
            <a:r>
              <a:rPr lang="en-US" sz="2400" dirty="0" smtClean="0">
                <a:solidFill>
                  <a:srgbClr val="FF0000"/>
                </a:solidFill>
              </a:rPr>
              <a:t> trưởng </a:t>
            </a:r>
            <a:r>
              <a:rPr lang="en-US" sz="2400" dirty="0" err="1" smtClean="0">
                <a:solidFill>
                  <a:srgbClr val="FF0000"/>
                </a:solidFill>
              </a:rPr>
              <a:t>thành</a:t>
            </a:r>
            <a:r>
              <a:rPr lang="en-US" sz="2400" dirty="0" smtClean="0">
                <a:solidFill>
                  <a:srgbClr val="FF0000"/>
                </a:solidFill>
              </a:rPr>
              <a:t> </a:t>
            </a:r>
            <a:r>
              <a:rPr lang="en-US" sz="2400" dirty="0" err="1" smtClean="0">
                <a:solidFill>
                  <a:srgbClr val="FF0000"/>
                </a:solidFill>
              </a:rPr>
              <a:t>được</a:t>
            </a:r>
            <a:r>
              <a:rPr lang="en-US" sz="2400" dirty="0" smtClean="0">
                <a:solidFill>
                  <a:srgbClr val="FF0000"/>
                </a:solidFill>
              </a:rPr>
              <a:t> </a:t>
            </a:r>
            <a:r>
              <a:rPr lang="en-US" sz="2400" dirty="0" err="1" smtClean="0">
                <a:solidFill>
                  <a:srgbClr val="FF0000"/>
                </a:solidFill>
              </a:rPr>
              <a:t>ghi</a:t>
            </a:r>
            <a:r>
              <a:rPr lang="en-US" sz="2400" dirty="0" smtClean="0">
                <a:solidFill>
                  <a:srgbClr val="FF0000"/>
                </a:solidFill>
              </a:rPr>
              <a:t> </a:t>
            </a:r>
            <a:r>
              <a:rPr lang="en-US" sz="2400" dirty="0" err="1" smtClean="0">
                <a:solidFill>
                  <a:srgbClr val="FF0000"/>
                </a:solidFill>
              </a:rPr>
              <a:t>nhận</a:t>
            </a:r>
            <a:r>
              <a:rPr lang="en-US" sz="2400" dirty="0" smtClean="0">
                <a:solidFill>
                  <a:srgbClr val="FF0000"/>
                </a:solidFill>
              </a:rPr>
              <a:t> </a:t>
            </a:r>
            <a:r>
              <a:rPr lang="en-US" sz="2400" dirty="0" err="1" smtClean="0">
                <a:solidFill>
                  <a:srgbClr val="FF0000"/>
                </a:solidFill>
              </a:rPr>
              <a:t>vào</a:t>
            </a:r>
            <a:r>
              <a:rPr lang="en-US" sz="2400" dirty="0" smtClean="0">
                <a:solidFill>
                  <a:srgbClr val="FF0000"/>
                </a:solidFill>
              </a:rPr>
              <a:t> </a:t>
            </a:r>
            <a:r>
              <a:rPr lang="en-US" sz="2400" dirty="0" err="1" smtClean="0">
                <a:solidFill>
                  <a:srgbClr val="FF0000"/>
                </a:solidFill>
              </a:rPr>
              <a:t>giá</a:t>
            </a:r>
            <a:r>
              <a:rPr lang="en-US" sz="2400" dirty="0" smtClean="0">
                <a:solidFill>
                  <a:srgbClr val="FF0000"/>
                </a:solidFill>
              </a:rPr>
              <a:t> </a:t>
            </a:r>
            <a:r>
              <a:rPr lang="en-US" sz="2400" dirty="0" err="1" smtClean="0">
                <a:solidFill>
                  <a:srgbClr val="FF0000"/>
                </a:solidFill>
              </a:rPr>
              <a:t>vốn</a:t>
            </a:r>
            <a:r>
              <a:rPr lang="en-US" sz="2400" dirty="0" smtClean="0">
                <a:solidFill>
                  <a:srgbClr val="FF0000"/>
                </a:solidFill>
              </a:rPr>
              <a:t> </a:t>
            </a:r>
            <a:r>
              <a:rPr lang="en-US" sz="2400" dirty="0" err="1" smtClean="0">
                <a:solidFill>
                  <a:srgbClr val="FF0000"/>
                </a:solidFill>
              </a:rPr>
              <a:t>hàng</a:t>
            </a:r>
            <a:r>
              <a:rPr lang="en-US" sz="2400" dirty="0" smtClean="0">
                <a:solidFill>
                  <a:srgbClr val="FF0000"/>
                </a:solidFill>
              </a:rPr>
              <a:t> </a:t>
            </a:r>
            <a:r>
              <a:rPr lang="en-US" sz="2400" dirty="0" err="1" smtClean="0">
                <a:solidFill>
                  <a:srgbClr val="FF0000"/>
                </a:solidFill>
              </a:rPr>
              <a:t>bán</a:t>
            </a:r>
            <a:r>
              <a:rPr lang="en-US" sz="2400" dirty="0" smtClean="0">
                <a:solidFill>
                  <a:srgbClr val="FF0000"/>
                </a:solidFill>
              </a:rPr>
              <a:t>;</a:t>
            </a:r>
          </a:p>
          <a:p>
            <a:pPr marL="358775" indent="-358775" algn="just">
              <a:buFont typeface="Wingdings" pitchFamily="2" charset="2"/>
              <a:buChar char="ü"/>
            </a:pPr>
            <a:endParaRPr lang="en-US" sz="2000" dirty="0" smtClean="0">
              <a:solidFill>
                <a:srgbClr val="FF0000"/>
              </a:solidFill>
            </a:endParaRPr>
          </a:p>
          <a:p>
            <a:pPr marL="358775" indent="-358775" algn="just">
              <a:buFont typeface="Wingdings" pitchFamily="2" charset="2"/>
              <a:buChar char="ü"/>
            </a:pPr>
            <a:endParaRPr lang="en-US" sz="1000" dirty="0" smtClean="0">
              <a:solidFill>
                <a:srgbClr val="FF0000"/>
              </a:solidFill>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117</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84784"/>
            <a:ext cx="8534400" cy="50167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buFont typeface="Wingdings" pitchFamily="2" charset="2"/>
              <a:buChar char="ü"/>
            </a:pPr>
            <a:endParaRPr lang="en-US" sz="2000" dirty="0" smtClean="0"/>
          </a:p>
          <a:p>
            <a:pPr marL="358775" indent="-358775" algn="just">
              <a:buFont typeface="Wingdings" pitchFamily="2" charset="2"/>
              <a:buChar char="ü"/>
            </a:pPr>
            <a:r>
              <a:rPr lang="en-US" sz="2000" dirty="0" err="1" smtClean="0">
                <a:solidFill>
                  <a:srgbClr val="FF0000"/>
                </a:solidFill>
              </a:rPr>
              <a:t>Khi</a:t>
            </a:r>
            <a:r>
              <a:rPr lang="en-US" sz="2000" dirty="0" smtClean="0">
                <a:solidFill>
                  <a:srgbClr val="FF0000"/>
                </a:solidFill>
              </a:rPr>
              <a:t> </a:t>
            </a:r>
            <a:r>
              <a:rPr lang="en-US" sz="2000" dirty="0" err="1" smtClean="0">
                <a:solidFill>
                  <a:srgbClr val="FF0000"/>
                </a:solidFill>
              </a:rPr>
              <a:t>tài</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học</a:t>
            </a:r>
            <a:r>
              <a:rPr lang="en-US" sz="2000" dirty="0" smtClean="0">
                <a:solidFill>
                  <a:srgbClr val="FF0000"/>
                </a:solidFill>
              </a:rPr>
              <a:t> </a:t>
            </a:r>
            <a:r>
              <a:rPr lang="en-US" sz="2000" dirty="0" err="1" smtClean="0">
                <a:solidFill>
                  <a:srgbClr val="FF0000"/>
                </a:solidFill>
              </a:rPr>
              <a:t>mẹ</a:t>
            </a:r>
            <a:r>
              <a:rPr lang="en-US" sz="2000" dirty="0" smtClean="0">
                <a:solidFill>
                  <a:srgbClr val="FF0000"/>
                </a:solidFill>
              </a:rPr>
              <a:t> </a:t>
            </a:r>
            <a:r>
              <a:rPr lang="en-US" sz="2000" dirty="0" err="1" smtClean="0">
                <a:solidFill>
                  <a:srgbClr val="FF0000"/>
                </a:solidFill>
              </a:rPr>
              <a:t>bắt</a:t>
            </a:r>
            <a:r>
              <a:rPr lang="en-US" sz="2000" dirty="0" smtClean="0">
                <a:solidFill>
                  <a:srgbClr val="FF0000"/>
                </a:solidFill>
              </a:rPr>
              <a:t> </a:t>
            </a:r>
            <a:r>
              <a:rPr lang="en-US" sz="2000" dirty="0" err="1" smtClean="0">
                <a:solidFill>
                  <a:srgbClr val="FF0000"/>
                </a:solidFill>
              </a:rPr>
              <a:t>đầu</a:t>
            </a:r>
            <a:r>
              <a:rPr lang="en-US" sz="2000" dirty="0" smtClean="0">
                <a:solidFill>
                  <a:srgbClr val="FF0000"/>
                </a:solidFill>
              </a:rPr>
              <a:t> </a:t>
            </a:r>
            <a:r>
              <a:rPr lang="en-US" sz="2000" dirty="0" err="1" smtClean="0">
                <a:solidFill>
                  <a:srgbClr val="FF0000"/>
                </a:solidFill>
              </a:rPr>
              <a:t>cho</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phẩm</a:t>
            </a:r>
            <a:r>
              <a:rPr lang="en-US" sz="2000" dirty="0" smtClean="0">
                <a:solidFill>
                  <a:srgbClr val="FF0000"/>
                </a:solidFill>
              </a:rPr>
              <a:t> (</a:t>
            </a:r>
            <a:r>
              <a:rPr lang="en-US" sz="2000" dirty="0" err="1" smtClean="0">
                <a:solidFill>
                  <a:srgbClr val="FF0000"/>
                </a:solidFill>
              </a:rPr>
              <a:t>ví</a:t>
            </a:r>
            <a:r>
              <a:rPr lang="en-US" sz="2000" dirty="0" smtClean="0">
                <a:solidFill>
                  <a:srgbClr val="FF0000"/>
                </a:solidFill>
              </a:rPr>
              <a:t> </a:t>
            </a:r>
            <a:r>
              <a:rPr lang="en-US" sz="2000" dirty="0" err="1" smtClean="0">
                <a:solidFill>
                  <a:srgbClr val="FF0000"/>
                </a:solidFill>
              </a:rPr>
              <a:t>dụ</a:t>
            </a:r>
            <a:r>
              <a:rPr lang="en-US" sz="2000" dirty="0" smtClean="0">
                <a:solidFill>
                  <a:srgbClr val="FF0000"/>
                </a:solidFill>
              </a:rPr>
              <a:t> </a:t>
            </a:r>
            <a:r>
              <a:rPr lang="en-US" sz="2000" dirty="0" err="1" smtClean="0">
                <a:solidFill>
                  <a:srgbClr val="FF0000"/>
                </a:solidFill>
              </a:rPr>
              <a:t>gà</a:t>
            </a:r>
            <a:r>
              <a:rPr lang="en-US" sz="2000" dirty="0" smtClean="0">
                <a:solidFill>
                  <a:srgbClr val="FF0000"/>
                </a:solidFill>
              </a:rPr>
              <a:t> </a:t>
            </a:r>
            <a:r>
              <a:rPr lang="en-US" sz="2000" dirty="0" err="1" smtClean="0">
                <a:solidFill>
                  <a:srgbClr val="FF0000"/>
                </a:solidFill>
              </a:rPr>
              <a:t>đẻ</a:t>
            </a:r>
            <a:r>
              <a:rPr lang="en-US" sz="2000" dirty="0" smtClean="0">
                <a:solidFill>
                  <a:srgbClr val="FF0000"/>
                </a:solidFill>
              </a:rPr>
              <a:t> </a:t>
            </a:r>
            <a:r>
              <a:rPr lang="en-US" sz="2000" dirty="0" err="1" smtClean="0">
                <a:solidFill>
                  <a:srgbClr val="FF0000"/>
                </a:solidFill>
              </a:rPr>
              <a:t>trứng</a:t>
            </a:r>
            <a:r>
              <a:rPr lang="en-US" sz="2000" dirty="0" smtClean="0">
                <a:solidFill>
                  <a:srgbClr val="FF0000"/>
                </a:solidFill>
              </a:rPr>
              <a:t>, </a:t>
            </a:r>
            <a:r>
              <a:rPr lang="en-US" sz="2000" dirty="0" err="1" smtClean="0">
                <a:solidFill>
                  <a:srgbClr val="FF0000"/>
                </a:solidFill>
              </a:rPr>
              <a:t>bò</a:t>
            </a:r>
            <a:r>
              <a:rPr lang="en-US" sz="2000" dirty="0" smtClean="0">
                <a:solidFill>
                  <a:srgbClr val="FF0000"/>
                </a:solidFill>
              </a:rPr>
              <a:t> </a:t>
            </a:r>
            <a:r>
              <a:rPr lang="en-US" sz="2000" dirty="0" err="1" smtClean="0">
                <a:solidFill>
                  <a:srgbClr val="FF0000"/>
                </a:solidFill>
              </a:rPr>
              <a:t>cho</a:t>
            </a:r>
            <a:r>
              <a:rPr lang="en-US" sz="2000" dirty="0" smtClean="0">
                <a:solidFill>
                  <a:srgbClr val="FF0000"/>
                </a:solidFill>
              </a:rPr>
              <a:t> </a:t>
            </a:r>
            <a:r>
              <a:rPr lang="en-US" sz="2000" dirty="0" err="1" smtClean="0">
                <a:solidFill>
                  <a:srgbClr val="FF0000"/>
                </a:solidFill>
              </a:rPr>
              <a:t>sữa</a:t>
            </a:r>
            <a:r>
              <a:rPr lang="en-US" sz="2000" dirty="0" smtClean="0">
                <a:solidFill>
                  <a:srgbClr val="FF0000"/>
                </a:solidFill>
              </a:rPr>
              <a:t>,…) </a:t>
            </a:r>
            <a:r>
              <a:rPr lang="en-US" sz="2000" dirty="0" err="1" smtClean="0">
                <a:solidFill>
                  <a:srgbClr val="FF0000"/>
                </a:solidFill>
              </a:rPr>
              <a:t>hoặc</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ra</a:t>
            </a:r>
            <a:r>
              <a:rPr lang="en-US" sz="2000" dirty="0" smtClean="0">
                <a:solidFill>
                  <a:srgbClr val="FF0000"/>
                </a:solidFill>
              </a:rPr>
              <a:t> </a:t>
            </a:r>
            <a:r>
              <a:rPr lang="en-US" sz="2000" dirty="0" err="1" smtClean="0">
                <a:solidFill>
                  <a:srgbClr val="FF0000"/>
                </a:solidFill>
              </a:rPr>
              <a:t>các</a:t>
            </a:r>
            <a:r>
              <a:rPr lang="en-US" sz="2000" dirty="0" smtClean="0">
                <a:solidFill>
                  <a:srgbClr val="FF0000"/>
                </a:solidFill>
              </a:rPr>
              <a:t> </a:t>
            </a:r>
            <a:r>
              <a:rPr lang="en-US" sz="2000" dirty="0" err="1" smtClean="0">
                <a:solidFill>
                  <a:srgbClr val="FF0000"/>
                </a:solidFill>
              </a:rPr>
              <a:t>tài</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học</a:t>
            </a:r>
            <a:r>
              <a:rPr lang="en-US" sz="2000" dirty="0" smtClean="0">
                <a:solidFill>
                  <a:srgbClr val="FF0000"/>
                </a:solidFill>
              </a:rPr>
              <a:t> </a:t>
            </a:r>
            <a:r>
              <a:rPr lang="en-US" sz="2000" dirty="0" err="1" smtClean="0">
                <a:solidFill>
                  <a:srgbClr val="FF0000"/>
                </a:solidFill>
              </a:rPr>
              <a:t>khác</a:t>
            </a:r>
            <a:r>
              <a:rPr lang="en-US" sz="2000" dirty="0" smtClean="0">
                <a:solidFill>
                  <a:srgbClr val="FF0000"/>
                </a:solidFill>
              </a:rPr>
              <a:t> (</a:t>
            </a:r>
            <a:r>
              <a:rPr lang="en-US" sz="2000" dirty="0" err="1" smtClean="0">
                <a:solidFill>
                  <a:srgbClr val="FF0000"/>
                </a:solidFill>
              </a:rPr>
              <a:t>bò</a:t>
            </a:r>
            <a:r>
              <a:rPr lang="en-US" sz="2000" dirty="0" smtClean="0">
                <a:solidFill>
                  <a:srgbClr val="FF0000"/>
                </a:solidFill>
              </a:rPr>
              <a:t> </a:t>
            </a:r>
            <a:r>
              <a:rPr lang="en-US" sz="2000" dirty="0" err="1" smtClean="0">
                <a:solidFill>
                  <a:srgbClr val="FF0000"/>
                </a:solidFill>
              </a:rPr>
              <a:t>mẹ</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ra</a:t>
            </a:r>
            <a:r>
              <a:rPr lang="en-US" sz="2000" dirty="0" smtClean="0">
                <a:solidFill>
                  <a:srgbClr val="FF0000"/>
                </a:solidFill>
              </a:rPr>
              <a:t> </a:t>
            </a:r>
            <a:r>
              <a:rPr lang="en-US" sz="2000" dirty="0" err="1" smtClean="0">
                <a:solidFill>
                  <a:srgbClr val="FF0000"/>
                </a:solidFill>
              </a:rPr>
              <a:t>bê</a:t>
            </a:r>
            <a:r>
              <a:rPr lang="en-US" sz="2000" dirty="0" smtClean="0">
                <a:solidFill>
                  <a:srgbClr val="FF0000"/>
                </a:solidFill>
              </a:rPr>
              <a:t> con,…): </a:t>
            </a:r>
            <a:r>
              <a:rPr lang="en-US" sz="2000" dirty="0" err="1" smtClean="0">
                <a:solidFill>
                  <a:srgbClr val="FF0000"/>
                </a:solidFill>
              </a:rPr>
              <a:t>Giá</a:t>
            </a:r>
            <a:r>
              <a:rPr lang="en-US" sz="2000" dirty="0" smtClean="0">
                <a:solidFill>
                  <a:srgbClr val="FF0000"/>
                </a:solidFill>
              </a:rPr>
              <a:t> </a:t>
            </a:r>
            <a:r>
              <a:rPr lang="en-US" sz="2000" dirty="0" err="1" smtClean="0">
                <a:solidFill>
                  <a:srgbClr val="FF0000"/>
                </a:solidFill>
              </a:rPr>
              <a:t>gốc</a:t>
            </a:r>
            <a:r>
              <a:rPr lang="en-US" sz="2000" dirty="0" smtClean="0">
                <a:solidFill>
                  <a:srgbClr val="FF0000"/>
                </a:solidFill>
              </a:rPr>
              <a:t> </a:t>
            </a:r>
            <a:r>
              <a:rPr lang="en-US" sz="2000" dirty="0" err="1" smtClean="0">
                <a:solidFill>
                  <a:srgbClr val="FF0000"/>
                </a:solidFill>
              </a:rPr>
              <a:t>của</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phẩm</a:t>
            </a:r>
            <a:r>
              <a:rPr lang="en-US" sz="2000" dirty="0" smtClean="0">
                <a:solidFill>
                  <a:srgbClr val="FF0000"/>
                </a:solidFill>
              </a:rPr>
              <a:t> </a:t>
            </a:r>
            <a:r>
              <a:rPr lang="en-US" sz="2000" dirty="0" err="1" smtClean="0">
                <a:solidFill>
                  <a:srgbClr val="FF0000"/>
                </a:solidFill>
              </a:rPr>
              <a:t>nông</a:t>
            </a:r>
            <a:r>
              <a:rPr lang="en-US" sz="2000" dirty="0" smtClean="0">
                <a:solidFill>
                  <a:srgbClr val="FF0000"/>
                </a:solidFill>
              </a:rPr>
              <a:t> </a:t>
            </a:r>
            <a:r>
              <a:rPr lang="en-US" sz="2000" dirty="0" err="1" smtClean="0">
                <a:solidFill>
                  <a:srgbClr val="FF0000"/>
                </a:solidFill>
              </a:rPr>
              <a:t>nghiệp</a:t>
            </a:r>
            <a:r>
              <a:rPr lang="en-US" sz="2000" dirty="0" smtClean="0">
                <a:solidFill>
                  <a:srgbClr val="FF0000"/>
                </a:solidFill>
              </a:rPr>
              <a:t> (</a:t>
            </a:r>
            <a:r>
              <a:rPr lang="en-US" sz="2000" dirty="0" err="1" smtClean="0">
                <a:solidFill>
                  <a:srgbClr val="FF0000"/>
                </a:solidFill>
              </a:rPr>
              <a:t>trứng</a:t>
            </a:r>
            <a:r>
              <a:rPr lang="en-US" sz="2000" dirty="0" smtClean="0">
                <a:solidFill>
                  <a:srgbClr val="FF0000"/>
                </a:solidFill>
              </a:rPr>
              <a:t>, </a:t>
            </a:r>
            <a:r>
              <a:rPr lang="en-US" sz="2000" dirty="0" err="1" smtClean="0">
                <a:solidFill>
                  <a:srgbClr val="FF0000"/>
                </a:solidFill>
              </a:rPr>
              <a:t>sữa</a:t>
            </a:r>
            <a:r>
              <a:rPr lang="en-US" sz="2000" dirty="0" smtClean="0">
                <a:solidFill>
                  <a:srgbClr val="FF0000"/>
                </a:solidFill>
              </a:rPr>
              <a:t>…) </a:t>
            </a:r>
            <a:r>
              <a:rPr lang="en-US" sz="2000" dirty="0" err="1" smtClean="0">
                <a:solidFill>
                  <a:srgbClr val="FF0000"/>
                </a:solidFill>
              </a:rPr>
              <a:t>hoặc</a:t>
            </a:r>
            <a:r>
              <a:rPr lang="en-US" sz="2000" dirty="0" smtClean="0">
                <a:solidFill>
                  <a:srgbClr val="FF0000"/>
                </a:solidFill>
              </a:rPr>
              <a:t> </a:t>
            </a:r>
            <a:r>
              <a:rPr lang="en-US" sz="2000" dirty="0" err="1" smtClean="0">
                <a:solidFill>
                  <a:srgbClr val="FF0000"/>
                </a:solidFill>
              </a:rPr>
              <a:t>tài</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học</a:t>
            </a:r>
            <a:r>
              <a:rPr lang="en-US" sz="2000" dirty="0" smtClean="0">
                <a:solidFill>
                  <a:srgbClr val="FF0000"/>
                </a:solidFill>
              </a:rPr>
              <a:t> </a:t>
            </a:r>
            <a:r>
              <a:rPr lang="en-US" sz="2000" dirty="0" err="1" smtClean="0">
                <a:solidFill>
                  <a:srgbClr val="FF0000"/>
                </a:solidFill>
              </a:rPr>
              <a:t>mới</a:t>
            </a:r>
            <a:r>
              <a:rPr lang="en-US" sz="2000" dirty="0" smtClean="0">
                <a:solidFill>
                  <a:srgbClr val="FF0000"/>
                </a:solidFill>
              </a:rPr>
              <a:t> tạo </a:t>
            </a:r>
            <a:r>
              <a:rPr lang="en-US" sz="2000" dirty="0" err="1" smtClean="0">
                <a:solidFill>
                  <a:srgbClr val="FF0000"/>
                </a:solidFill>
              </a:rPr>
              <a:t>ra</a:t>
            </a:r>
            <a:r>
              <a:rPr lang="en-US" sz="2000" dirty="0" smtClean="0">
                <a:solidFill>
                  <a:srgbClr val="FF0000"/>
                </a:solidFill>
              </a:rPr>
              <a:t> (</a:t>
            </a:r>
            <a:r>
              <a:rPr lang="en-US" sz="2000" dirty="0" err="1" smtClean="0">
                <a:solidFill>
                  <a:srgbClr val="FF0000"/>
                </a:solidFill>
              </a:rPr>
              <a:t>bê</a:t>
            </a:r>
            <a:r>
              <a:rPr lang="en-US" sz="2000" dirty="0" smtClean="0">
                <a:solidFill>
                  <a:srgbClr val="FF0000"/>
                </a:solidFill>
              </a:rPr>
              <a:t> con…) </a:t>
            </a:r>
            <a:r>
              <a:rPr lang="en-US" sz="2000" dirty="0" err="1" smtClean="0">
                <a:solidFill>
                  <a:srgbClr val="FF0000"/>
                </a:solidFill>
              </a:rPr>
              <a:t>phải</a:t>
            </a:r>
            <a:r>
              <a:rPr lang="en-US" sz="2000" dirty="0" smtClean="0">
                <a:solidFill>
                  <a:srgbClr val="FF0000"/>
                </a:solidFill>
              </a:rPr>
              <a:t> bao </a:t>
            </a:r>
            <a:r>
              <a:rPr lang="en-US" sz="2000" dirty="0" err="1" smtClean="0">
                <a:solidFill>
                  <a:srgbClr val="FF0000"/>
                </a:solidFill>
              </a:rPr>
              <a:t>gồm</a:t>
            </a:r>
            <a:r>
              <a:rPr lang="en-US" sz="2000" dirty="0" smtClean="0">
                <a:solidFill>
                  <a:srgbClr val="FF0000"/>
                </a:solidFill>
              </a:rPr>
              <a:t> </a:t>
            </a:r>
            <a:r>
              <a:rPr lang="en-US" sz="2000" dirty="0" err="1" smtClean="0">
                <a:solidFill>
                  <a:srgbClr val="FF0000"/>
                </a:solidFill>
              </a:rPr>
              <a:t>phần</a:t>
            </a:r>
            <a:r>
              <a:rPr lang="en-US" sz="2000" dirty="0" smtClean="0">
                <a:solidFill>
                  <a:srgbClr val="FF0000"/>
                </a:solidFill>
              </a:rPr>
              <a:t> chi </a:t>
            </a:r>
            <a:r>
              <a:rPr lang="en-US" sz="2000" dirty="0" err="1" smtClean="0">
                <a:solidFill>
                  <a:srgbClr val="FF0000"/>
                </a:solidFill>
              </a:rPr>
              <a:t>phí</a:t>
            </a:r>
            <a:r>
              <a:rPr lang="en-US" sz="2000" dirty="0" smtClean="0">
                <a:solidFill>
                  <a:srgbClr val="FF0000"/>
                </a:solidFill>
              </a:rPr>
              <a:t> </a:t>
            </a:r>
            <a:r>
              <a:rPr lang="en-US" sz="2000" dirty="0" err="1" smtClean="0">
                <a:solidFill>
                  <a:srgbClr val="FF0000"/>
                </a:solidFill>
              </a:rPr>
              <a:t>chăm</a:t>
            </a:r>
            <a:r>
              <a:rPr lang="en-US" sz="2000" dirty="0" smtClean="0">
                <a:solidFill>
                  <a:srgbClr val="FF0000"/>
                </a:solidFill>
              </a:rPr>
              <a:t> </a:t>
            </a:r>
            <a:r>
              <a:rPr lang="en-US" sz="2000" dirty="0" err="1" smtClean="0">
                <a:solidFill>
                  <a:srgbClr val="FF0000"/>
                </a:solidFill>
              </a:rPr>
              <a:t>sóc</a:t>
            </a:r>
            <a:r>
              <a:rPr lang="en-US" sz="2000" dirty="0" smtClean="0">
                <a:solidFill>
                  <a:srgbClr val="FF0000"/>
                </a:solidFill>
              </a:rPr>
              <a:t>, </a:t>
            </a:r>
            <a:r>
              <a:rPr lang="en-US" sz="2000" dirty="0" err="1" smtClean="0">
                <a:solidFill>
                  <a:srgbClr val="FF0000"/>
                </a:solidFill>
              </a:rPr>
              <a:t>nuôi</a:t>
            </a:r>
            <a:r>
              <a:rPr lang="en-US" sz="2000" dirty="0" smtClean="0">
                <a:solidFill>
                  <a:srgbClr val="FF0000"/>
                </a:solidFill>
              </a:rPr>
              <a:t> </a:t>
            </a:r>
            <a:r>
              <a:rPr lang="en-US" sz="2000" dirty="0" err="1" smtClean="0">
                <a:solidFill>
                  <a:srgbClr val="FF0000"/>
                </a:solidFill>
              </a:rPr>
              <a:t>dưỡng</a:t>
            </a:r>
            <a:r>
              <a:rPr lang="en-US" sz="2000" dirty="0" smtClean="0">
                <a:solidFill>
                  <a:srgbClr val="FF0000"/>
                </a:solidFill>
              </a:rPr>
              <a:t> </a:t>
            </a:r>
            <a:r>
              <a:rPr lang="en-US" sz="2000" dirty="0" err="1" smtClean="0">
                <a:solidFill>
                  <a:srgbClr val="FF0000"/>
                </a:solidFill>
              </a:rPr>
              <a:t>phát</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trong</a:t>
            </a:r>
            <a:r>
              <a:rPr lang="en-US" sz="2000" dirty="0" smtClean="0">
                <a:solidFill>
                  <a:srgbClr val="FF0000"/>
                </a:solidFill>
              </a:rPr>
              <a:t> </a:t>
            </a:r>
            <a:r>
              <a:rPr lang="en-US" sz="2000" dirty="0" err="1" smtClean="0">
                <a:solidFill>
                  <a:srgbClr val="FF0000"/>
                </a:solidFill>
              </a:rPr>
              <a:t>kỳ</a:t>
            </a:r>
            <a:r>
              <a:rPr lang="en-US" sz="2000" dirty="0" smtClean="0">
                <a:solidFill>
                  <a:srgbClr val="FF0000"/>
                </a:solidFill>
              </a:rPr>
              <a:t> </a:t>
            </a:r>
            <a:r>
              <a:rPr lang="en-US" sz="2000" dirty="0" err="1" smtClean="0">
                <a:solidFill>
                  <a:srgbClr val="FF0000"/>
                </a:solidFill>
              </a:rPr>
              <a:t>tính</a:t>
            </a:r>
            <a:r>
              <a:rPr lang="en-US" sz="2000" dirty="0" smtClean="0">
                <a:solidFill>
                  <a:srgbClr val="FF0000"/>
                </a:solidFill>
              </a:rPr>
              <a:t> </a:t>
            </a:r>
            <a:r>
              <a:rPr lang="en-US" sz="2000" dirty="0" err="1" smtClean="0">
                <a:solidFill>
                  <a:srgbClr val="FF0000"/>
                </a:solidFill>
              </a:rPr>
              <a:t>cho</a:t>
            </a:r>
            <a:r>
              <a:rPr lang="en-US" sz="2000" dirty="0" smtClean="0">
                <a:solidFill>
                  <a:srgbClr val="FF0000"/>
                </a:solidFill>
              </a:rPr>
              <a:t> </a:t>
            </a:r>
            <a:r>
              <a:rPr lang="en-US" sz="2000" dirty="0" err="1" smtClean="0">
                <a:solidFill>
                  <a:srgbClr val="FF0000"/>
                </a:solidFill>
              </a:rPr>
              <a:t>tài</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học</a:t>
            </a:r>
            <a:r>
              <a:rPr lang="en-US" sz="2000" dirty="0" smtClean="0">
                <a:solidFill>
                  <a:srgbClr val="FF0000"/>
                </a:solidFill>
              </a:rPr>
              <a:t> </a:t>
            </a:r>
            <a:r>
              <a:rPr lang="en-US" sz="2000" dirty="0" err="1" smtClean="0">
                <a:solidFill>
                  <a:srgbClr val="FF0000"/>
                </a:solidFill>
              </a:rPr>
              <a:t>mới</a:t>
            </a:r>
            <a:r>
              <a:rPr lang="en-US" sz="2000" dirty="0" smtClean="0">
                <a:solidFill>
                  <a:srgbClr val="FF0000"/>
                </a:solidFill>
              </a:rPr>
              <a:t> </a:t>
            </a:r>
            <a:r>
              <a:rPr lang="en-US" sz="2000" dirty="0" err="1" smtClean="0">
                <a:solidFill>
                  <a:srgbClr val="FF0000"/>
                </a:solidFill>
              </a:rPr>
              <a:t>đó</a:t>
            </a:r>
            <a:r>
              <a:rPr lang="en-US" sz="2000" dirty="0" smtClean="0">
                <a:solidFill>
                  <a:srgbClr val="FF0000"/>
                </a:solidFill>
              </a:rPr>
              <a:t> và chi </a:t>
            </a:r>
            <a:r>
              <a:rPr lang="en-US" sz="2000" dirty="0" err="1" smtClean="0">
                <a:solidFill>
                  <a:srgbClr val="FF0000"/>
                </a:solidFill>
              </a:rPr>
              <a:t>phí</a:t>
            </a:r>
            <a:r>
              <a:rPr lang="en-US" sz="2000" dirty="0" smtClean="0">
                <a:solidFill>
                  <a:srgbClr val="FF0000"/>
                </a:solidFill>
              </a:rPr>
              <a:t> </a:t>
            </a:r>
            <a:r>
              <a:rPr lang="en-US" sz="2000" dirty="0" err="1" smtClean="0">
                <a:solidFill>
                  <a:srgbClr val="FF0000"/>
                </a:solidFill>
              </a:rPr>
              <a:t>khấu</a:t>
            </a:r>
            <a:r>
              <a:rPr lang="en-US" sz="2000" dirty="0" smtClean="0">
                <a:solidFill>
                  <a:srgbClr val="FF0000"/>
                </a:solidFill>
              </a:rPr>
              <a:t> </a:t>
            </a:r>
            <a:r>
              <a:rPr lang="en-US" sz="2000" dirty="0" err="1" smtClean="0">
                <a:solidFill>
                  <a:srgbClr val="FF0000"/>
                </a:solidFill>
              </a:rPr>
              <a:t>hao</a:t>
            </a:r>
            <a:r>
              <a:rPr lang="en-US" sz="2000" dirty="0" smtClean="0">
                <a:solidFill>
                  <a:srgbClr val="FF0000"/>
                </a:solidFill>
              </a:rPr>
              <a:t> </a:t>
            </a:r>
            <a:r>
              <a:rPr lang="en-US" sz="2000" dirty="0" err="1" smtClean="0">
                <a:solidFill>
                  <a:srgbClr val="FF0000"/>
                </a:solidFill>
              </a:rPr>
              <a:t>tài</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học</a:t>
            </a:r>
            <a:r>
              <a:rPr lang="en-US" sz="2000" dirty="0" smtClean="0">
                <a:solidFill>
                  <a:srgbClr val="FF0000"/>
                </a:solidFill>
              </a:rPr>
              <a:t> </a:t>
            </a:r>
            <a:r>
              <a:rPr lang="en-US" sz="2000" dirty="0" err="1" smtClean="0">
                <a:solidFill>
                  <a:srgbClr val="FF0000"/>
                </a:solidFill>
              </a:rPr>
              <a:t>mẹ</a:t>
            </a:r>
            <a:r>
              <a:rPr lang="en-US" sz="2000" dirty="0" smtClean="0">
                <a:solidFill>
                  <a:srgbClr val="FF0000"/>
                </a:solidFill>
              </a:rPr>
              <a:t>. </a:t>
            </a:r>
          </a:p>
          <a:p>
            <a:pPr algn="just"/>
            <a:r>
              <a:rPr lang="en-US" sz="2000" dirty="0" err="1" smtClean="0">
                <a:solidFill>
                  <a:srgbClr val="FF0000"/>
                </a:solidFill>
              </a:rPr>
              <a:t>Việc</a:t>
            </a:r>
            <a:r>
              <a:rPr lang="en-US" sz="2000" dirty="0" smtClean="0">
                <a:solidFill>
                  <a:srgbClr val="FF0000"/>
                </a:solidFill>
              </a:rPr>
              <a:t> </a:t>
            </a:r>
            <a:r>
              <a:rPr lang="en-US" sz="2000" dirty="0" err="1" smtClean="0">
                <a:solidFill>
                  <a:srgbClr val="FF0000"/>
                </a:solidFill>
              </a:rPr>
              <a:t>phân</a:t>
            </a:r>
            <a:r>
              <a:rPr lang="en-US" sz="2000" dirty="0" smtClean="0">
                <a:solidFill>
                  <a:srgbClr val="FF0000"/>
                </a:solidFill>
              </a:rPr>
              <a:t> </a:t>
            </a:r>
            <a:r>
              <a:rPr lang="en-US" sz="2000" dirty="0" err="1" smtClean="0">
                <a:solidFill>
                  <a:srgbClr val="FF0000"/>
                </a:solidFill>
              </a:rPr>
              <a:t>bổ</a:t>
            </a:r>
            <a:r>
              <a:rPr lang="en-US" sz="2000" dirty="0" smtClean="0">
                <a:solidFill>
                  <a:srgbClr val="FF0000"/>
                </a:solidFill>
              </a:rPr>
              <a:t> chi </a:t>
            </a:r>
            <a:r>
              <a:rPr lang="en-US" sz="2000" dirty="0" err="1" smtClean="0">
                <a:solidFill>
                  <a:srgbClr val="FF0000"/>
                </a:solidFill>
              </a:rPr>
              <a:t>phí</a:t>
            </a:r>
            <a:r>
              <a:rPr lang="en-US" sz="2000" dirty="0" smtClean="0">
                <a:solidFill>
                  <a:srgbClr val="FF0000"/>
                </a:solidFill>
              </a:rPr>
              <a:t> </a:t>
            </a:r>
            <a:r>
              <a:rPr lang="en-US" sz="2000" dirty="0" err="1" smtClean="0">
                <a:solidFill>
                  <a:srgbClr val="FF0000"/>
                </a:solidFill>
              </a:rPr>
              <a:t>chăm</a:t>
            </a:r>
            <a:r>
              <a:rPr lang="en-US" sz="2000" dirty="0" smtClean="0">
                <a:solidFill>
                  <a:srgbClr val="FF0000"/>
                </a:solidFill>
              </a:rPr>
              <a:t> </a:t>
            </a:r>
            <a:r>
              <a:rPr lang="en-US" sz="2000" dirty="0" err="1" smtClean="0">
                <a:solidFill>
                  <a:srgbClr val="FF0000"/>
                </a:solidFill>
              </a:rPr>
              <a:t>sóc</a:t>
            </a:r>
            <a:r>
              <a:rPr lang="en-US" sz="2000" dirty="0" smtClean="0">
                <a:solidFill>
                  <a:srgbClr val="FF0000"/>
                </a:solidFill>
              </a:rPr>
              <a:t>, </a:t>
            </a:r>
            <a:r>
              <a:rPr lang="en-US" sz="2000" dirty="0" err="1" smtClean="0">
                <a:solidFill>
                  <a:srgbClr val="FF0000"/>
                </a:solidFill>
              </a:rPr>
              <a:t>nuôi</a:t>
            </a:r>
            <a:r>
              <a:rPr lang="en-US" sz="2000" dirty="0" smtClean="0">
                <a:solidFill>
                  <a:srgbClr val="FF0000"/>
                </a:solidFill>
              </a:rPr>
              <a:t> </a:t>
            </a:r>
            <a:r>
              <a:rPr lang="en-US" sz="2000" dirty="0" err="1" smtClean="0">
                <a:solidFill>
                  <a:srgbClr val="FF0000"/>
                </a:solidFill>
              </a:rPr>
              <a:t>trồng</a:t>
            </a:r>
            <a:r>
              <a:rPr lang="en-US" sz="2000" dirty="0" smtClean="0">
                <a:solidFill>
                  <a:srgbClr val="FF0000"/>
                </a:solidFill>
              </a:rPr>
              <a:t> </a:t>
            </a:r>
            <a:r>
              <a:rPr lang="en-US" sz="2000" dirty="0" err="1" smtClean="0">
                <a:solidFill>
                  <a:srgbClr val="FF0000"/>
                </a:solidFill>
              </a:rPr>
              <a:t>trong</a:t>
            </a:r>
            <a:r>
              <a:rPr lang="en-US" sz="2000" dirty="0" smtClean="0">
                <a:solidFill>
                  <a:srgbClr val="FF0000"/>
                </a:solidFill>
              </a:rPr>
              <a:t> </a:t>
            </a:r>
            <a:r>
              <a:rPr lang="en-US" sz="2000" dirty="0" err="1" smtClean="0">
                <a:solidFill>
                  <a:srgbClr val="FF0000"/>
                </a:solidFill>
              </a:rPr>
              <a:t>kỳ</a:t>
            </a:r>
            <a:r>
              <a:rPr lang="en-US" sz="2000" dirty="0" smtClean="0">
                <a:solidFill>
                  <a:srgbClr val="FF0000"/>
                </a:solidFill>
              </a:rPr>
              <a:t> </a:t>
            </a:r>
            <a:r>
              <a:rPr lang="en-US" sz="2000" dirty="0" err="1" smtClean="0">
                <a:solidFill>
                  <a:srgbClr val="FF0000"/>
                </a:solidFill>
              </a:rPr>
              <a:t>cho</a:t>
            </a:r>
            <a:r>
              <a:rPr lang="en-US" sz="2000" dirty="0" smtClean="0">
                <a:solidFill>
                  <a:srgbClr val="FF0000"/>
                </a:solidFill>
              </a:rPr>
              <a:t> </a:t>
            </a:r>
            <a:r>
              <a:rPr lang="en-US" sz="2000" dirty="0" err="1" smtClean="0">
                <a:solidFill>
                  <a:srgbClr val="FF0000"/>
                </a:solidFill>
              </a:rPr>
              <a:t>các</a:t>
            </a:r>
            <a:r>
              <a:rPr lang="en-US" sz="2000" dirty="0" smtClean="0">
                <a:solidFill>
                  <a:srgbClr val="FF0000"/>
                </a:solidFill>
              </a:rPr>
              <a:t> </a:t>
            </a:r>
            <a:r>
              <a:rPr lang="en-US" sz="2000" dirty="0" err="1" smtClean="0">
                <a:solidFill>
                  <a:srgbClr val="FF0000"/>
                </a:solidFill>
              </a:rPr>
              <a:t>tài</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học</a:t>
            </a:r>
            <a:r>
              <a:rPr lang="en-US" sz="2000" dirty="0" smtClean="0">
                <a:solidFill>
                  <a:srgbClr val="FF0000"/>
                </a:solidFill>
              </a:rPr>
              <a:t> liên </a:t>
            </a:r>
            <a:r>
              <a:rPr lang="en-US" sz="2000" dirty="0" err="1" smtClean="0">
                <a:solidFill>
                  <a:srgbClr val="FF0000"/>
                </a:solidFill>
              </a:rPr>
              <a:t>quan</a:t>
            </a:r>
            <a:r>
              <a:rPr lang="en-US" sz="2000" dirty="0" smtClean="0">
                <a:solidFill>
                  <a:srgbClr val="FF0000"/>
                </a:solidFill>
              </a:rPr>
              <a:t> (</a:t>
            </a:r>
            <a:r>
              <a:rPr lang="en-US" sz="2000" dirty="0" err="1" smtClean="0">
                <a:solidFill>
                  <a:srgbClr val="FF0000"/>
                </a:solidFill>
              </a:rPr>
              <a:t>tài</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học</a:t>
            </a:r>
            <a:r>
              <a:rPr lang="en-US" sz="2000" dirty="0" smtClean="0">
                <a:solidFill>
                  <a:srgbClr val="FF0000"/>
                </a:solidFill>
              </a:rPr>
              <a:t> </a:t>
            </a:r>
            <a:r>
              <a:rPr lang="en-US" sz="2000" dirty="0" err="1" smtClean="0">
                <a:solidFill>
                  <a:srgbClr val="FF0000"/>
                </a:solidFill>
              </a:rPr>
              <a:t>mẹ</a:t>
            </a:r>
            <a:r>
              <a:rPr lang="en-US" sz="2000" dirty="0" smtClean="0">
                <a:solidFill>
                  <a:srgbClr val="FF0000"/>
                </a:solidFill>
              </a:rPr>
              <a:t>, </a:t>
            </a:r>
            <a:r>
              <a:rPr lang="en-US" sz="2000" dirty="0" err="1" smtClean="0">
                <a:solidFill>
                  <a:srgbClr val="FF0000"/>
                </a:solidFill>
              </a:rPr>
              <a:t>tài</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học</a:t>
            </a:r>
            <a:r>
              <a:rPr lang="en-US" sz="2000" dirty="0" smtClean="0">
                <a:solidFill>
                  <a:srgbClr val="FF0000"/>
                </a:solidFill>
              </a:rPr>
              <a:t> </a:t>
            </a:r>
            <a:r>
              <a:rPr lang="en-US" sz="2000" dirty="0" err="1" smtClean="0">
                <a:solidFill>
                  <a:srgbClr val="FF0000"/>
                </a:solidFill>
              </a:rPr>
              <a:t>mới</a:t>
            </a:r>
            <a:r>
              <a:rPr lang="en-US" sz="2000" dirty="0" smtClean="0">
                <a:solidFill>
                  <a:srgbClr val="FF0000"/>
                </a:solidFill>
              </a:rPr>
              <a:t> tạo </a:t>
            </a:r>
            <a:r>
              <a:rPr lang="en-US" sz="2000" dirty="0" err="1" smtClean="0">
                <a:solidFill>
                  <a:srgbClr val="FF0000"/>
                </a:solidFill>
              </a:rPr>
              <a:t>ra</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phẩm</a:t>
            </a:r>
            <a:r>
              <a:rPr lang="en-US" sz="2000" dirty="0" smtClean="0">
                <a:solidFill>
                  <a:srgbClr val="FF0000"/>
                </a:solidFill>
              </a:rPr>
              <a:t> </a:t>
            </a:r>
            <a:r>
              <a:rPr lang="en-US" sz="2000" dirty="0" err="1" smtClean="0">
                <a:solidFill>
                  <a:srgbClr val="FF0000"/>
                </a:solidFill>
              </a:rPr>
              <a:t>nông</a:t>
            </a:r>
            <a:r>
              <a:rPr lang="en-US" sz="2000" dirty="0" smtClean="0">
                <a:solidFill>
                  <a:srgbClr val="FF0000"/>
                </a:solidFill>
              </a:rPr>
              <a:t> </a:t>
            </a:r>
            <a:r>
              <a:rPr lang="en-US" sz="2000" dirty="0" err="1" smtClean="0">
                <a:solidFill>
                  <a:srgbClr val="FF0000"/>
                </a:solidFill>
              </a:rPr>
              <a:t>nghiệp</a:t>
            </a:r>
            <a:r>
              <a:rPr lang="en-US" sz="2000" dirty="0" smtClean="0">
                <a:solidFill>
                  <a:srgbClr val="FF0000"/>
                </a:solidFill>
              </a:rPr>
              <a:t>,…) </a:t>
            </a:r>
            <a:r>
              <a:rPr lang="en-US" sz="2000" dirty="0" err="1" smtClean="0">
                <a:solidFill>
                  <a:srgbClr val="FF0000"/>
                </a:solidFill>
              </a:rPr>
              <a:t>cần</a:t>
            </a:r>
            <a:r>
              <a:rPr lang="en-US" sz="2000" dirty="0" smtClean="0">
                <a:solidFill>
                  <a:srgbClr val="FF0000"/>
                </a:solidFill>
              </a:rPr>
              <a:t> </a:t>
            </a:r>
            <a:r>
              <a:rPr lang="en-US" sz="2000" dirty="0" err="1" smtClean="0">
                <a:solidFill>
                  <a:srgbClr val="FF0000"/>
                </a:solidFill>
              </a:rPr>
              <a:t>căn</a:t>
            </a:r>
            <a:r>
              <a:rPr lang="en-US" sz="2000" dirty="0" smtClean="0">
                <a:solidFill>
                  <a:srgbClr val="FF0000"/>
                </a:solidFill>
              </a:rPr>
              <a:t> </a:t>
            </a:r>
            <a:r>
              <a:rPr lang="en-US" sz="2000" dirty="0" err="1" smtClean="0">
                <a:solidFill>
                  <a:srgbClr val="FF0000"/>
                </a:solidFill>
              </a:rPr>
              <a:t>cứ</a:t>
            </a:r>
            <a:r>
              <a:rPr lang="en-US" sz="2000" dirty="0" smtClean="0">
                <a:solidFill>
                  <a:srgbClr val="FF0000"/>
                </a:solidFill>
              </a:rPr>
              <a:t> </a:t>
            </a:r>
            <a:r>
              <a:rPr lang="en-US" sz="2000" dirty="0" err="1" smtClean="0">
                <a:solidFill>
                  <a:srgbClr val="FF0000"/>
                </a:solidFill>
              </a:rPr>
              <a:t>vào</a:t>
            </a:r>
            <a:r>
              <a:rPr lang="en-US" sz="2000" dirty="0" smtClean="0">
                <a:solidFill>
                  <a:srgbClr val="FF0000"/>
                </a:solidFill>
              </a:rPr>
              <a:t> </a:t>
            </a:r>
            <a:r>
              <a:rPr lang="en-US" sz="2000" dirty="0" err="1" smtClean="0">
                <a:solidFill>
                  <a:srgbClr val="FF0000"/>
                </a:solidFill>
              </a:rPr>
              <a:t>đặc</a:t>
            </a:r>
            <a:r>
              <a:rPr lang="en-US" sz="2000" dirty="0" smtClean="0">
                <a:solidFill>
                  <a:srgbClr val="FF0000"/>
                </a:solidFill>
              </a:rPr>
              <a:t> </a:t>
            </a:r>
            <a:r>
              <a:rPr lang="en-US" sz="2000" dirty="0" err="1" smtClean="0">
                <a:solidFill>
                  <a:srgbClr val="FF0000"/>
                </a:solidFill>
              </a:rPr>
              <a:t>điểm</a:t>
            </a:r>
            <a:r>
              <a:rPr lang="en-US" sz="2000" dirty="0" smtClean="0">
                <a:solidFill>
                  <a:srgbClr val="FF0000"/>
                </a:solidFill>
              </a:rPr>
              <a:t>, </a:t>
            </a:r>
            <a:r>
              <a:rPr lang="en-US" sz="2000" dirty="0" err="1" smtClean="0">
                <a:solidFill>
                  <a:srgbClr val="FF0000"/>
                </a:solidFill>
              </a:rPr>
              <a:t>yêu</a:t>
            </a:r>
            <a:r>
              <a:rPr lang="en-US" sz="2000" dirty="0" smtClean="0">
                <a:solidFill>
                  <a:srgbClr val="FF0000"/>
                </a:solidFill>
              </a:rPr>
              <a:t> </a:t>
            </a:r>
            <a:r>
              <a:rPr lang="en-US" sz="2000" dirty="0" err="1" smtClean="0">
                <a:solidFill>
                  <a:srgbClr val="FF0000"/>
                </a:solidFill>
              </a:rPr>
              <a:t>cầu</a:t>
            </a:r>
            <a:r>
              <a:rPr lang="en-US" sz="2000" dirty="0" smtClean="0">
                <a:solidFill>
                  <a:srgbClr val="FF0000"/>
                </a:solidFill>
              </a:rPr>
              <a:t> quản lý, </a:t>
            </a:r>
            <a:r>
              <a:rPr lang="en-US" sz="2000" dirty="0" err="1" smtClean="0">
                <a:solidFill>
                  <a:srgbClr val="FF0000"/>
                </a:solidFill>
              </a:rPr>
              <a:t>cách</a:t>
            </a:r>
            <a:r>
              <a:rPr lang="en-US" sz="2000" dirty="0" smtClean="0">
                <a:solidFill>
                  <a:srgbClr val="FF0000"/>
                </a:solidFill>
              </a:rPr>
              <a:t> </a:t>
            </a:r>
            <a:r>
              <a:rPr lang="en-US" sz="2000" dirty="0" err="1" smtClean="0">
                <a:solidFill>
                  <a:srgbClr val="FF0000"/>
                </a:solidFill>
              </a:rPr>
              <a:t>thức</a:t>
            </a:r>
            <a:r>
              <a:rPr lang="en-US" sz="2000" dirty="0" smtClean="0">
                <a:solidFill>
                  <a:srgbClr val="FF0000"/>
                </a:solidFill>
              </a:rPr>
              <a:t> thu </a:t>
            </a:r>
            <a:r>
              <a:rPr lang="en-US" sz="2000" dirty="0" err="1" smtClean="0">
                <a:solidFill>
                  <a:srgbClr val="FF0000"/>
                </a:solidFill>
              </a:rPr>
              <a:t>hồi</a:t>
            </a:r>
            <a:r>
              <a:rPr lang="en-US" sz="2000" dirty="0" smtClean="0">
                <a:solidFill>
                  <a:srgbClr val="FF0000"/>
                </a:solidFill>
              </a:rPr>
              <a:t> </a:t>
            </a:r>
            <a:r>
              <a:rPr lang="en-US" sz="2000" dirty="0" err="1" smtClean="0">
                <a:solidFill>
                  <a:srgbClr val="FF0000"/>
                </a:solidFill>
              </a:rPr>
              <a:t>lợi</a:t>
            </a:r>
            <a:r>
              <a:rPr lang="en-US" sz="2000" dirty="0" smtClean="0">
                <a:solidFill>
                  <a:srgbClr val="FF0000"/>
                </a:solidFill>
              </a:rPr>
              <a:t> </a:t>
            </a:r>
            <a:r>
              <a:rPr lang="en-US" sz="2000" dirty="0" err="1" smtClean="0">
                <a:solidFill>
                  <a:srgbClr val="FF0000"/>
                </a:solidFill>
              </a:rPr>
              <a:t>ích</a:t>
            </a:r>
            <a:r>
              <a:rPr lang="en-US" sz="2000" dirty="0" smtClean="0">
                <a:solidFill>
                  <a:srgbClr val="FF0000"/>
                </a:solidFill>
              </a:rPr>
              <a:t> </a:t>
            </a:r>
            <a:r>
              <a:rPr lang="en-US" sz="2000" dirty="0" err="1" smtClean="0">
                <a:solidFill>
                  <a:srgbClr val="FF0000"/>
                </a:solidFill>
              </a:rPr>
              <a:t>tài</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học</a:t>
            </a:r>
            <a:r>
              <a:rPr lang="en-US" sz="2000" dirty="0" smtClean="0">
                <a:solidFill>
                  <a:srgbClr val="FF0000"/>
                </a:solidFill>
              </a:rPr>
              <a:t>. </a:t>
            </a:r>
            <a:r>
              <a:rPr lang="en-US" sz="2000" dirty="0" err="1" smtClean="0">
                <a:solidFill>
                  <a:srgbClr val="FF0000"/>
                </a:solidFill>
              </a:rPr>
              <a:t>Doanh</a:t>
            </a:r>
            <a:r>
              <a:rPr lang="en-US" sz="2000" dirty="0" smtClean="0">
                <a:solidFill>
                  <a:srgbClr val="FF0000"/>
                </a:solidFill>
              </a:rPr>
              <a:t> </a:t>
            </a:r>
            <a:r>
              <a:rPr lang="en-US" sz="2000" dirty="0" err="1" smtClean="0">
                <a:solidFill>
                  <a:srgbClr val="FF0000"/>
                </a:solidFill>
              </a:rPr>
              <a:t>nghiệp</a:t>
            </a:r>
            <a:r>
              <a:rPr lang="en-US" sz="2000" dirty="0" smtClean="0">
                <a:solidFill>
                  <a:srgbClr val="FF0000"/>
                </a:solidFill>
              </a:rPr>
              <a:t> </a:t>
            </a:r>
            <a:r>
              <a:rPr lang="en-US" sz="2000" dirty="0" err="1" smtClean="0">
                <a:solidFill>
                  <a:srgbClr val="FF0000"/>
                </a:solidFill>
              </a:rPr>
              <a:t>phải</a:t>
            </a:r>
            <a:r>
              <a:rPr lang="en-US" sz="2000" dirty="0" smtClean="0">
                <a:solidFill>
                  <a:srgbClr val="FF0000"/>
                </a:solidFill>
              </a:rPr>
              <a:t> </a:t>
            </a:r>
            <a:r>
              <a:rPr lang="en-US" sz="2000" dirty="0" err="1" smtClean="0">
                <a:solidFill>
                  <a:srgbClr val="FF0000"/>
                </a:solidFill>
              </a:rPr>
              <a:t>áp</a:t>
            </a:r>
            <a:r>
              <a:rPr lang="en-US" sz="2000" dirty="0" smtClean="0">
                <a:solidFill>
                  <a:srgbClr val="FF0000"/>
                </a:solidFill>
              </a:rPr>
              <a:t> </a:t>
            </a:r>
            <a:r>
              <a:rPr lang="en-US" sz="2000" dirty="0" err="1" smtClean="0">
                <a:solidFill>
                  <a:srgbClr val="FF0000"/>
                </a:solidFill>
              </a:rPr>
              <a:t>dụng</a:t>
            </a:r>
            <a:r>
              <a:rPr lang="en-US" sz="2000" dirty="0" smtClean="0">
                <a:solidFill>
                  <a:srgbClr val="FF0000"/>
                </a:solidFill>
              </a:rPr>
              <a:t> </a:t>
            </a:r>
            <a:r>
              <a:rPr lang="en-US" sz="2000" dirty="0" err="1" smtClean="0">
                <a:solidFill>
                  <a:srgbClr val="FF0000"/>
                </a:solidFill>
              </a:rPr>
              <a:t>nhất</a:t>
            </a:r>
            <a:r>
              <a:rPr lang="en-US" sz="2000" dirty="0" smtClean="0">
                <a:solidFill>
                  <a:srgbClr val="FF0000"/>
                </a:solidFill>
              </a:rPr>
              <a:t> </a:t>
            </a:r>
            <a:r>
              <a:rPr lang="en-US" sz="2000" dirty="0" err="1" smtClean="0">
                <a:solidFill>
                  <a:srgbClr val="FF0000"/>
                </a:solidFill>
              </a:rPr>
              <a:t>quán</a:t>
            </a:r>
            <a:r>
              <a:rPr lang="en-US" sz="2000" dirty="0" smtClean="0">
                <a:solidFill>
                  <a:srgbClr val="FF0000"/>
                </a:solidFill>
              </a:rPr>
              <a:t> </a:t>
            </a:r>
            <a:r>
              <a:rPr lang="en-US" sz="2000" dirty="0" err="1" smtClean="0">
                <a:solidFill>
                  <a:srgbClr val="FF0000"/>
                </a:solidFill>
              </a:rPr>
              <a:t>phương</a:t>
            </a:r>
            <a:r>
              <a:rPr lang="en-US" sz="2000" dirty="0" smtClean="0">
                <a:solidFill>
                  <a:srgbClr val="FF0000"/>
                </a:solidFill>
              </a:rPr>
              <a:t> </a:t>
            </a:r>
            <a:r>
              <a:rPr lang="en-US" sz="2000" dirty="0" err="1" smtClean="0">
                <a:solidFill>
                  <a:srgbClr val="FF0000"/>
                </a:solidFill>
              </a:rPr>
              <a:t>pháp</a:t>
            </a:r>
            <a:r>
              <a:rPr lang="en-US" sz="2000" dirty="0" smtClean="0">
                <a:solidFill>
                  <a:srgbClr val="FF0000"/>
                </a:solidFill>
              </a:rPr>
              <a:t> </a:t>
            </a:r>
            <a:r>
              <a:rPr lang="en-US" sz="2000" dirty="0" err="1" smtClean="0">
                <a:solidFill>
                  <a:srgbClr val="FF0000"/>
                </a:solidFill>
              </a:rPr>
              <a:t>phân</a:t>
            </a:r>
            <a:r>
              <a:rPr lang="en-US" sz="2000" dirty="0" smtClean="0">
                <a:solidFill>
                  <a:srgbClr val="FF0000"/>
                </a:solidFill>
              </a:rPr>
              <a:t> </a:t>
            </a:r>
            <a:r>
              <a:rPr lang="en-US" sz="2000" dirty="0" err="1" smtClean="0">
                <a:solidFill>
                  <a:srgbClr val="FF0000"/>
                </a:solidFill>
              </a:rPr>
              <a:t>bổ</a:t>
            </a:r>
            <a:r>
              <a:rPr lang="en-US" sz="2000" dirty="0" smtClean="0">
                <a:solidFill>
                  <a:srgbClr val="FF0000"/>
                </a:solidFill>
              </a:rPr>
              <a:t> </a:t>
            </a:r>
            <a:r>
              <a:rPr lang="en-US" sz="2000" dirty="0" err="1" smtClean="0">
                <a:solidFill>
                  <a:srgbClr val="FF0000"/>
                </a:solidFill>
              </a:rPr>
              <a:t>đã</a:t>
            </a:r>
            <a:r>
              <a:rPr lang="en-US" sz="2000" dirty="0" smtClean="0">
                <a:solidFill>
                  <a:srgbClr val="FF0000"/>
                </a:solidFill>
              </a:rPr>
              <a:t> </a:t>
            </a:r>
            <a:r>
              <a:rPr lang="en-US" sz="2000" dirty="0" err="1" smtClean="0">
                <a:solidFill>
                  <a:srgbClr val="FF0000"/>
                </a:solidFill>
              </a:rPr>
              <a:t>chọn</a:t>
            </a:r>
            <a:r>
              <a:rPr lang="en-US" sz="2000" dirty="0" smtClean="0">
                <a:solidFill>
                  <a:srgbClr val="FF0000"/>
                </a:solidFill>
              </a:rPr>
              <a:t> qua </a:t>
            </a:r>
            <a:r>
              <a:rPr lang="en-US" sz="2000" dirty="0" err="1" smtClean="0">
                <a:solidFill>
                  <a:srgbClr val="FF0000"/>
                </a:solidFill>
              </a:rPr>
              <a:t>các</a:t>
            </a:r>
            <a:r>
              <a:rPr lang="en-US" sz="2000" dirty="0" smtClean="0">
                <a:solidFill>
                  <a:srgbClr val="FF0000"/>
                </a:solidFill>
              </a:rPr>
              <a:t> </a:t>
            </a:r>
            <a:r>
              <a:rPr lang="en-US" sz="2000" dirty="0" err="1" smtClean="0">
                <a:solidFill>
                  <a:srgbClr val="FF0000"/>
                </a:solidFill>
              </a:rPr>
              <a:t>kỳ</a:t>
            </a:r>
            <a:r>
              <a:rPr lang="en-US" sz="2000" dirty="0" smtClean="0">
                <a:solidFill>
                  <a:srgbClr val="FF0000"/>
                </a:solidFill>
              </a:rPr>
              <a:t> kế toán và </a:t>
            </a:r>
            <a:r>
              <a:rPr lang="en-US" sz="2000" dirty="0" err="1" smtClean="0">
                <a:solidFill>
                  <a:srgbClr val="FF0000"/>
                </a:solidFill>
              </a:rPr>
              <a:t>phải</a:t>
            </a:r>
            <a:r>
              <a:rPr lang="en-US" sz="2000" dirty="0" smtClean="0">
                <a:solidFill>
                  <a:srgbClr val="FF0000"/>
                </a:solidFill>
              </a:rPr>
              <a:t> </a:t>
            </a:r>
            <a:r>
              <a:rPr lang="en-US" sz="2000" dirty="0" err="1" smtClean="0">
                <a:solidFill>
                  <a:srgbClr val="FF0000"/>
                </a:solidFill>
              </a:rPr>
              <a:t>thuyết</a:t>
            </a:r>
            <a:r>
              <a:rPr lang="en-US" sz="2000" dirty="0" smtClean="0">
                <a:solidFill>
                  <a:srgbClr val="FF0000"/>
                </a:solidFill>
              </a:rPr>
              <a:t> minh </a:t>
            </a:r>
            <a:r>
              <a:rPr lang="en-US" sz="2000" dirty="0" err="1" smtClean="0">
                <a:solidFill>
                  <a:srgbClr val="FF0000"/>
                </a:solidFill>
              </a:rPr>
              <a:t>trên</a:t>
            </a:r>
            <a:r>
              <a:rPr lang="en-US" sz="2000" dirty="0" smtClean="0">
                <a:solidFill>
                  <a:srgbClr val="FF0000"/>
                </a:solidFill>
              </a:rPr>
              <a:t> BCTC.</a:t>
            </a:r>
          </a:p>
          <a:p>
            <a:pPr marL="266700" indent="-266700" algn="just"/>
            <a:endParaRPr lang="en-US" sz="2000" dirty="0" smtClean="0">
              <a:solidFill>
                <a:srgbClr val="FF0000"/>
              </a:solidFill>
            </a:endParaRPr>
          </a:p>
          <a:p>
            <a:pPr marL="266700" indent="-266700" algn="just">
              <a:buFont typeface="Wingdings" pitchFamily="2" charset="2"/>
              <a:buChar char="ü"/>
            </a:pPr>
            <a:r>
              <a:rPr lang="en-US" sz="2000" dirty="0" err="1" smtClean="0">
                <a:solidFill>
                  <a:srgbClr val="FF0000"/>
                </a:solidFill>
              </a:rPr>
              <a:t>Tại</a:t>
            </a:r>
            <a:r>
              <a:rPr lang="en-US" sz="2000" dirty="0" smtClean="0">
                <a:solidFill>
                  <a:srgbClr val="FF0000"/>
                </a:solidFill>
              </a:rPr>
              <a:t> </a:t>
            </a:r>
            <a:r>
              <a:rPr lang="en-US" sz="2000" dirty="0" err="1" smtClean="0">
                <a:solidFill>
                  <a:srgbClr val="FF0000"/>
                </a:solidFill>
              </a:rPr>
              <a:t>thời</a:t>
            </a:r>
            <a:r>
              <a:rPr lang="en-US" sz="2000" dirty="0" smtClean="0">
                <a:solidFill>
                  <a:srgbClr val="FF0000"/>
                </a:solidFill>
              </a:rPr>
              <a:t> </a:t>
            </a:r>
            <a:r>
              <a:rPr lang="en-US" sz="2000" dirty="0" err="1" smtClean="0">
                <a:solidFill>
                  <a:srgbClr val="FF0000"/>
                </a:solidFill>
              </a:rPr>
              <a:t>điểm</a:t>
            </a:r>
            <a:r>
              <a:rPr lang="en-US" sz="2000" dirty="0" smtClean="0">
                <a:solidFill>
                  <a:srgbClr val="FF0000"/>
                </a:solidFill>
              </a:rPr>
              <a:t> </a:t>
            </a:r>
            <a:r>
              <a:rPr lang="en-US" sz="2000" dirty="0" err="1" smtClean="0">
                <a:solidFill>
                  <a:srgbClr val="FF0000"/>
                </a:solidFill>
              </a:rPr>
              <a:t>kết</a:t>
            </a:r>
            <a:r>
              <a:rPr lang="en-US" sz="2000" dirty="0" smtClean="0">
                <a:solidFill>
                  <a:srgbClr val="FF0000"/>
                </a:solidFill>
              </a:rPr>
              <a:t> </a:t>
            </a:r>
            <a:r>
              <a:rPr lang="en-US" sz="2000" dirty="0" err="1" smtClean="0">
                <a:solidFill>
                  <a:srgbClr val="FF0000"/>
                </a:solidFill>
              </a:rPr>
              <a:t>thúc</a:t>
            </a:r>
            <a:r>
              <a:rPr lang="en-US" sz="2000" dirty="0" smtClean="0">
                <a:solidFill>
                  <a:srgbClr val="FF0000"/>
                </a:solidFill>
              </a:rPr>
              <a:t> </a:t>
            </a:r>
            <a:r>
              <a:rPr lang="en-US" sz="2000" dirty="0" err="1" smtClean="0">
                <a:solidFill>
                  <a:srgbClr val="FF0000"/>
                </a:solidFill>
              </a:rPr>
              <a:t>kỳ</a:t>
            </a:r>
            <a:r>
              <a:rPr lang="en-US" sz="2000" dirty="0" smtClean="0">
                <a:solidFill>
                  <a:srgbClr val="FF0000"/>
                </a:solidFill>
              </a:rPr>
              <a:t> kế toán: </a:t>
            </a:r>
            <a:r>
              <a:rPr lang="en-US" sz="2000" dirty="0" err="1" smtClean="0">
                <a:solidFill>
                  <a:srgbClr val="FF0000"/>
                </a:solidFill>
              </a:rPr>
              <a:t>Trường</a:t>
            </a:r>
            <a:r>
              <a:rPr lang="en-US" sz="2000" dirty="0" smtClean="0">
                <a:solidFill>
                  <a:srgbClr val="FF0000"/>
                </a:solidFill>
              </a:rPr>
              <a:t> </a:t>
            </a:r>
            <a:r>
              <a:rPr lang="en-US" sz="2000" dirty="0" err="1" smtClean="0">
                <a:solidFill>
                  <a:srgbClr val="FF0000"/>
                </a:solidFill>
              </a:rPr>
              <a:t>hợp</a:t>
            </a:r>
            <a:r>
              <a:rPr lang="en-US" sz="2000" dirty="0" smtClean="0">
                <a:solidFill>
                  <a:srgbClr val="FF0000"/>
                </a:solidFill>
              </a:rPr>
              <a:t> </a:t>
            </a:r>
            <a:r>
              <a:rPr lang="en-US" sz="2000" dirty="0" err="1" smtClean="0">
                <a:solidFill>
                  <a:srgbClr val="FF0000"/>
                </a:solidFill>
              </a:rPr>
              <a:t>có</a:t>
            </a:r>
            <a:r>
              <a:rPr lang="en-US" sz="2000" dirty="0" smtClean="0">
                <a:solidFill>
                  <a:srgbClr val="FF0000"/>
                </a:solidFill>
              </a:rPr>
              <a:t> </a:t>
            </a:r>
            <a:r>
              <a:rPr lang="en-US" sz="2000" dirty="0" err="1" smtClean="0">
                <a:solidFill>
                  <a:srgbClr val="FF0000"/>
                </a:solidFill>
              </a:rPr>
              <a:t>dấu</a:t>
            </a:r>
            <a:r>
              <a:rPr lang="en-US" sz="2000" dirty="0" smtClean="0">
                <a:solidFill>
                  <a:srgbClr val="FF0000"/>
                </a:solidFill>
              </a:rPr>
              <a:t> </a:t>
            </a:r>
            <a:r>
              <a:rPr lang="en-US" sz="2000" dirty="0" err="1" smtClean="0">
                <a:solidFill>
                  <a:srgbClr val="FF0000"/>
                </a:solidFill>
              </a:rPr>
              <a:t>hiệu</a:t>
            </a:r>
            <a:r>
              <a:rPr lang="en-US" sz="2000" dirty="0" smtClean="0">
                <a:solidFill>
                  <a:srgbClr val="FF0000"/>
                </a:solidFill>
              </a:rPr>
              <a:t> </a:t>
            </a:r>
            <a:r>
              <a:rPr lang="en-US" sz="2000" dirty="0" err="1" smtClean="0">
                <a:solidFill>
                  <a:srgbClr val="FF0000"/>
                </a:solidFill>
              </a:rPr>
              <a:t>hoặc</a:t>
            </a:r>
            <a:r>
              <a:rPr lang="en-US" sz="2000" dirty="0" smtClean="0">
                <a:solidFill>
                  <a:srgbClr val="FF0000"/>
                </a:solidFill>
              </a:rPr>
              <a:t> </a:t>
            </a:r>
            <a:r>
              <a:rPr lang="en-US" sz="2000" dirty="0" err="1" smtClean="0">
                <a:solidFill>
                  <a:srgbClr val="FF0000"/>
                </a:solidFill>
              </a:rPr>
              <a:t>bằng</a:t>
            </a:r>
            <a:r>
              <a:rPr lang="en-US" sz="2000" dirty="0" smtClean="0">
                <a:solidFill>
                  <a:srgbClr val="FF0000"/>
                </a:solidFill>
              </a:rPr>
              <a:t> </a:t>
            </a:r>
            <a:r>
              <a:rPr lang="en-US" sz="2000" dirty="0" err="1" smtClean="0">
                <a:solidFill>
                  <a:srgbClr val="FF0000"/>
                </a:solidFill>
              </a:rPr>
              <a:t>chứng</a:t>
            </a:r>
            <a:r>
              <a:rPr lang="en-US" sz="2000" dirty="0" smtClean="0">
                <a:solidFill>
                  <a:srgbClr val="FF0000"/>
                </a:solidFill>
              </a:rPr>
              <a:t> </a:t>
            </a:r>
            <a:r>
              <a:rPr lang="en-US" sz="2000" dirty="0" err="1" smtClean="0">
                <a:solidFill>
                  <a:srgbClr val="FF0000"/>
                </a:solidFill>
              </a:rPr>
              <a:t>về</a:t>
            </a:r>
            <a:r>
              <a:rPr lang="en-US" sz="2000" dirty="0" smtClean="0">
                <a:solidFill>
                  <a:srgbClr val="FF0000"/>
                </a:solidFill>
              </a:rPr>
              <a:t> </a:t>
            </a:r>
            <a:r>
              <a:rPr lang="en-US" sz="2000" dirty="0" err="1" smtClean="0">
                <a:solidFill>
                  <a:srgbClr val="FF0000"/>
                </a:solidFill>
              </a:rPr>
              <a:t>việc</a:t>
            </a:r>
            <a:r>
              <a:rPr lang="en-US" sz="2000" dirty="0" smtClean="0">
                <a:solidFill>
                  <a:srgbClr val="FF0000"/>
                </a:solidFill>
              </a:rPr>
              <a:t> </a:t>
            </a:r>
            <a:r>
              <a:rPr lang="en-US" sz="2000" dirty="0" err="1" smtClean="0">
                <a:solidFill>
                  <a:srgbClr val="FF0000"/>
                </a:solidFill>
              </a:rPr>
              <a:t>các</a:t>
            </a:r>
            <a:r>
              <a:rPr lang="en-US" sz="2000" dirty="0" smtClean="0">
                <a:solidFill>
                  <a:srgbClr val="FF0000"/>
                </a:solidFill>
              </a:rPr>
              <a:t> </a:t>
            </a:r>
            <a:r>
              <a:rPr lang="en-US" sz="2000" dirty="0" err="1" smtClean="0">
                <a:solidFill>
                  <a:srgbClr val="FF0000"/>
                </a:solidFill>
              </a:rPr>
              <a:t>tài</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học</a:t>
            </a:r>
            <a:r>
              <a:rPr lang="en-US" sz="2000" dirty="0" smtClean="0">
                <a:solidFill>
                  <a:srgbClr val="FF0000"/>
                </a:solidFill>
              </a:rPr>
              <a:t> </a:t>
            </a:r>
            <a:r>
              <a:rPr lang="en-US" sz="2000" dirty="0" err="1" smtClean="0">
                <a:solidFill>
                  <a:srgbClr val="FF0000"/>
                </a:solidFill>
              </a:rPr>
              <a:t>này</a:t>
            </a:r>
            <a:r>
              <a:rPr lang="en-US" sz="2000" dirty="0" smtClean="0">
                <a:solidFill>
                  <a:srgbClr val="FF0000"/>
                </a:solidFill>
              </a:rPr>
              <a:t> </a:t>
            </a:r>
            <a:r>
              <a:rPr lang="en-US" sz="2000" dirty="0" err="1" smtClean="0">
                <a:solidFill>
                  <a:srgbClr val="FF0000"/>
                </a:solidFill>
              </a:rPr>
              <a:t>bị</a:t>
            </a:r>
            <a:r>
              <a:rPr lang="en-US" sz="2000" dirty="0" smtClean="0">
                <a:solidFill>
                  <a:srgbClr val="FF0000"/>
                </a:solidFill>
              </a:rPr>
              <a:t> </a:t>
            </a:r>
            <a:r>
              <a:rPr lang="en-US" sz="2000" dirty="0" err="1" smtClean="0">
                <a:solidFill>
                  <a:srgbClr val="FF0000"/>
                </a:solidFill>
              </a:rPr>
              <a:t>tổn</a:t>
            </a:r>
            <a:r>
              <a:rPr lang="en-US" sz="2000" dirty="0" smtClean="0">
                <a:solidFill>
                  <a:srgbClr val="FF0000"/>
                </a:solidFill>
              </a:rPr>
              <a:t> </a:t>
            </a:r>
            <a:r>
              <a:rPr lang="en-US" sz="2000" dirty="0" err="1" smtClean="0">
                <a:solidFill>
                  <a:srgbClr val="FF0000"/>
                </a:solidFill>
              </a:rPr>
              <a:t>thất</a:t>
            </a:r>
            <a:r>
              <a:rPr lang="en-US" sz="2000" dirty="0" smtClean="0">
                <a:solidFill>
                  <a:srgbClr val="FF0000"/>
                </a:solidFill>
              </a:rPr>
              <a:t> </a:t>
            </a:r>
            <a:r>
              <a:rPr lang="en-US" sz="2000" dirty="0" err="1" smtClean="0">
                <a:solidFill>
                  <a:srgbClr val="FF0000"/>
                </a:solidFill>
              </a:rPr>
              <a:t>hoặc</a:t>
            </a:r>
            <a:r>
              <a:rPr lang="en-US" sz="2000" dirty="0" smtClean="0">
                <a:solidFill>
                  <a:srgbClr val="FF0000"/>
                </a:solidFill>
              </a:rPr>
              <a:t> </a:t>
            </a:r>
            <a:r>
              <a:rPr lang="en-US" sz="2000" dirty="0" err="1" smtClean="0">
                <a:solidFill>
                  <a:srgbClr val="FF0000"/>
                </a:solidFill>
              </a:rPr>
              <a:t>giá</a:t>
            </a:r>
            <a:r>
              <a:rPr lang="en-US" sz="2000" dirty="0" smtClean="0">
                <a:solidFill>
                  <a:srgbClr val="FF0000"/>
                </a:solidFill>
              </a:rPr>
              <a:t> </a:t>
            </a:r>
            <a:r>
              <a:rPr lang="en-US" sz="2000" dirty="0" err="1" smtClean="0">
                <a:solidFill>
                  <a:srgbClr val="FF0000"/>
                </a:solidFill>
              </a:rPr>
              <a:t>trị</a:t>
            </a:r>
            <a:r>
              <a:rPr lang="en-US" sz="2000" dirty="0" smtClean="0">
                <a:solidFill>
                  <a:srgbClr val="FF0000"/>
                </a:solidFill>
              </a:rPr>
              <a:t> </a:t>
            </a:r>
            <a:r>
              <a:rPr lang="en-US" sz="2000" dirty="0" err="1" smtClean="0">
                <a:solidFill>
                  <a:srgbClr val="FF0000"/>
                </a:solidFill>
              </a:rPr>
              <a:t>thuần</a:t>
            </a:r>
            <a:r>
              <a:rPr lang="en-US" sz="2000" dirty="0" smtClean="0">
                <a:solidFill>
                  <a:srgbClr val="FF0000"/>
                </a:solidFill>
              </a:rPr>
              <a:t> </a:t>
            </a:r>
            <a:r>
              <a:rPr lang="en-US" sz="2000" dirty="0" err="1" smtClean="0">
                <a:solidFill>
                  <a:srgbClr val="FF0000"/>
                </a:solidFill>
              </a:rPr>
              <a:t>có</a:t>
            </a:r>
            <a:r>
              <a:rPr lang="en-US" sz="2000" dirty="0" smtClean="0">
                <a:solidFill>
                  <a:srgbClr val="FF0000"/>
                </a:solidFill>
              </a:rPr>
              <a:t> </a:t>
            </a:r>
            <a:r>
              <a:rPr lang="en-US" sz="2000" dirty="0" err="1" smtClean="0">
                <a:solidFill>
                  <a:srgbClr val="FF0000"/>
                </a:solidFill>
              </a:rPr>
              <a:t>thể</a:t>
            </a:r>
            <a:r>
              <a:rPr lang="en-US" sz="2000" dirty="0" smtClean="0">
                <a:solidFill>
                  <a:srgbClr val="FF0000"/>
                </a:solidFill>
              </a:rPr>
              <a:t> </a:t>
            </a:r>
            <a:r>
              <a:rPr lang="en-US" sz="2000" dirty="0" err="1" smtClean="0">
                <a:solidFill>
                  <a:srgbClr val="FF0000"/>
                </a:solidFill>
              </a:rPr>
              <a:t>thực</a:t>
            </a:r>
            <a:r>
              <a:rPr lang="en-US" sz="2000" dirty="0" smtClean="0">
                <a:solidFill>
                  <a:srgbClr val="FF0000"/>
                </a:solidFill>
              </a:rPr>
              <a:t> </a:t>
            </a:r>
            <a:r>
              <a:rPr lang="en-US" sz="2000" dirty="0" err="1" smtClean="0">
                <a:solidFill>
                  <a:srgbClr val="FF0000"/>
                </a:solidFill>
              </a:rPr>
              <a:t>hiện</a:t>
            </a:r>
            <a:r>
              <a:rPr lang="en-US" sz="2000" dirty="0" smtClean="0">
                <a:solidFill>
                  <a:srgbClr val="FF0000"/>
                </a:solidFill>
              </a:rPr>
              <a:t> </a:t>
            </a:r>
            <a:r>
              <a:rPr lang="en-US" sz="2000" dirty="0" err="1" smtClean="0">
                <a:solidFill>
                  <a:srgbClr val="FF0000"/>
                </a:solidFill>
              </a:rPr>
              <a:t>được</a:t>
            </a:r>
            <a:r>
              <a:rPr lang="en-US" sz="2000" dirty="0" smtClean="0">
                <a:solidFill>
                  <a:srgbClr val="FF0000"/>
                </a:solidFill>
              </a:rPr>
              <a:t> </a:t>
            </a:r>
            <a:r>
              <a:rPr lang="en-US" sz="2000" dirty="0" err="1" smtClean="0">
                <a:solidFill>
                  <a:srgbClr val="FF0000"/>
                </a:solidFill>
              </a:rPr>
              <a:t>thấp</a:t>
            </a:r>
            <a:r>
              <a:rPr lang="en-US" sz="2000" dirty="0" smtClean="0">
                <a:solidFill>
                  <a:srgbClr val="FF0000"/>
                </a:solidFill>
              </a:rPr>
              <a:t> </a:t>
            </a:r>
            <a:r>
              <a:rPr lang="en-US" sz="2000" dirty="0" err="1" smtClean="0">
                <a:solidFill>
                  <a:srgbClr val="FF0000"/>
                </a:solidFill>
              </a:rPr>
              <a:t>hơn</a:t>
            </a:r>
            <a:r>
              <a:rPr lang="en-US" sz="2000" dirty="0" smtClean="0">
                <a:solidFill>
                  <a:srgbClr val="FF0000"/>
                </a:solidFill>
              </a:rPr>
              <a:t> so </a:t>
            </a:r>
            <a:r>
              <a:rPr lang="en-US" sz="2000" dirty="0" err="1" smtClean="0">
                <a:solidFill>
                  <a:srgbClr val="FF0000"/>
                </a:solidFill>
              </a:rPr>
              <a:t>với</a:t>
            </a:r>
            <a:r>
              <a:rPr lang="en-US" sz="2000" dirty="0" smtClean="0">
                <a:solidFill>
                  <a:srgbClr val="FF0000"/>
                </a:solidFill>
              </a:rPr>
              <a:t> </a:t>
            </a:r>
            <a:r>
              <a:rPr lang="en-US" sz="2000" dirty="0" err="1" smtClean="0">
                <a:solidFill>
                  <a:srgbClr val="FF0000"/>
                </a:solidFill>
              </a:rPr>
              <a:t>giá</a:t>
            </a:r>
            <a:r>
              <a:rPr lang="en-US" sz="2000" dirty="0" smtClean="0">
                <a:solidFill>
                  <a:srgbClr val="FF0000"/>
                </a:solidFill>
              </a:rPr>
              <a:t> </a:t>
            </a:r>
            <a:r>
              <a:rPr lang="en-US" sz="2000" dirty="0" err="1" smtClean="0">
                <a:solidFill>
                  <a:srgbClr val="FF0000"/>
                </a:solidFill>
              </a:rPr>
              <a:t>trị</a:t>
            </a:r>
            <a:r>
              <a:rPr lang="en-US" sz="2000" dirty="0" smtClean="0">
                <a:solidFill>
                  <a:srgbClr val="FF0000"/>
                </a:solidFill>
              </a:rPr>
              <a:t> </a:t>
            </a:r>
            <a:r>
              <a:rPr lang="en-US" sz="2000" dirty="0" err="1" smtClean="0">
                <a:solidFill>
                  <a:srgbClr val="FF0000"/>
                </a:solidFill>
              </a:rPr>
              <a:t>ghi</a:t>
            </a:r>
            <a:r>
              <a:rPr lang="en-US" sz="2000" dirty="0" smtClean="0">
                <a:solidFill>
                  <a:srgbClr val="FF0000"/>
                </a:solidFill>
              </a:rPr>
              <a:t> </a:t>
            </a:r>
            <a:r>
              <a:rPr lang="en-US" sz="2000" dirty="0" err="1" smtClean="0">
                <a:solidFill>
                  <a:srgbClr val="FF0000"/>
                </a:solidFill>
              </a:rPr>
              <a:t>sổ</a:t>
            </a:r>
            <a:r>
              <a:rPr lang="en-US" sz="2000" dirty="0" smtClean="0">
                <a:solidFill>
                  <a:srgbClr val="FF0000"/>
                </a:solidFill>
              </a:rPr>
              <a:t> </a:t>
            </a:r>
            <a:r>
              <a:rPr lang="en-US" sz="2000" dirty="0" err="1" smtClean="0">
                <a:solidFill>
                  <a:srgbClr val="FF0000"/>
                </a:solidFill>
              </a:rPr>
              <a:t>của</a:t>
            </a:r>
            <a:r>
              <a:rPr lang="en-US" sz="2000" dirty="0" smtClean="0">
                <a:solidFill>
                  <a:srgbClr val="FF0000"/>
                </a:solidFill>
              </a:rPr>
              <a:t> </a:t>
            </a:r>
            <a:r>
              <a:rPr lang="en-US" sz="2000" dirty="0" err="1" smtClean="0">
                <a:solidFill>
                  <a:srgbClr val="FF0000"/>
                </a:solidFill>
              </a:rPr>
              <a:t>tài</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 </a:t>
            </a:r>
            <a:r>
              <a:rPr lang="en-US" sz="2000" dirty="0" err="1" smtClean="0">
                <a:solidFill>
                  <a:srgbClr val="FF0000"/>
                </a:solidFill>
              </a:rPr>
              <a:t>sinh</a:t>
            </a:r>
            <a:r>
              <a:rPr lang="en-US" sz="2000" dirty="0" smtClean="0">
                <a:solidFill>
                  <a:srgbClr val="FF0000"/>
                </a:solidFill>
              </a:rPr>
              <a:t> </a:t>
            </a:r>
            <a:r>
              <a:rPr lang="en-US" sz="2000" dirty="0" err="1" smtClean="0">
                <a:solidFill>
                  <a:srgbClr val="FF0000"/>
                </a:solidFill>
              </a:rPr>
              <a:t>học</a:t>
            </a:r>
            <a:r>
              <a:rPr lang="en-US" sz="2000" dirty="0" smtClean="0">
                <a:solidFill>
                  <a:srgbClr val="FF0000"/>
                </a:solidFill>
              </a:rPr>
              <a:t> </a:t>
            </a:r>
            <a:r>
              <a:rPr lang="en-US" sz="2000" dirty="0" err="1" smtClean="0">
                <a:solidFill>
                  <a:srgbClr val="FF0000"/>
                </a:solidFill>
              </a:rPr>
              <a:t>thì</a:t>
            </a:r>
            <a:r>
              <a:rPr lang="en-US" sz="2000" dirty="0" smtClean="0">
                <a:solidFill>
                  <a:srgbClr val="FF0000"/>
                </a:solidFill>
              </a:rPr>
              <a:t> </a:t>
            </a:r>
            <a:r>
              <a:rPr lang="en-US" sz="2000" dirty="0" err="1" smtClean="0">
                <a:solidFill>
                  <a:srgbClr val="FF0000"/>
                </a:solidFill>
              </a:rPr>
              <a:t>doanh</a:t>
            </a:r>
            <a:r>
              <a:rPr lang="en-US" sz="2000" dirty="0" smtClean="0">
                <a:solidFill>
                  <a:srgbClr val="FF0000"/>
                </a:solidFill>
              </a:rPr>
              <a:t> </a:t>
            </a:r>
            <a:r>
              <a:rPr lang="en-US" sz="2000" dirty="0" err="1" smtClean="0">
                <a:solidFill>
                  <a:srgbClr val="FF0000"/>
                </a:solidFill>
              </a:rPr>
              <a:t>nghiệp</a:t>
            </a:r>
            <a:r>
              <a:rPr lang="en-US" sz="2000" dirty="0" smtClean="0">
                <a:solidFill>
                  <a:srgbClr val="FF0000"/>
                </a:solidFill>
              </a:rPr>
              <a:t> </a:t>
            </a:r>
            <a:r>
              <a:rPr lang="en-US" sz="2000" dirty="0" err="1" smtClean="0">
                <a:solidFill>
                  <a:srgbClr val="FF0000"/>
                </a:solidFill>
              </a:rPr>
              <a:t>phải</a:t>
            </a:r>
            <a:r>
              <a:rPr lang="en-US" sz="2000" dirty="0" smtClean="0">
                <a:solidFill>
                  <a:srgbClr val="FF0000"/>
                </a:solidFill>
              </a:rPr>
              <a:t> </a:t>
            </a:r>
            <a:r>
              <a:rPr lang="en-US" sz="2000" dirty="0" err="1" smtClean="0">
                <a:solidFill>
                  <a:srgbClr val="FF0000"/>
                </a:solidFill>
              </a:rPr>
              <a:t>trích</a:t>
            </a:r>
            <a:r>
              <a:rPr lang="en-US" sz="2000" dirty="0" smtClean="0">
                <a:solidFill>
                  <a:srgbClr val="FF0000"/>
                </a:solidFill>
              </a:rPr>
              <a:t> </a:t>
            </a:r>
            <a:r>
              <a:rPr lang="en-US" sz="2000" dirty="0" err="1" smtClean="0">
                <a:solidFill>
                  <a:srgbClr val="FF0000"/>
                </a:solidFill>
              </a:rPr>
              <a:t>lập</a:t>
            </a:r>
            <a:r>
              <a:rPr lang="en-US" sz="2000" dirty="0" smtClean="0">
                <a:solidFill>
                  <a:srgbClr val="FF0000"/>
                </a:solidFill>
              </a:rPr>
              <a:t> </a:t>
            </a:r>
            <a:r>
              <a:rPr lang="en-US" sz="2000" dirty="0" err="1" smtClean="0">
                <a:solidFill>
                  <a:srgbClr val="FF0000"/>
                </a:solidFill>
              </a:rPr>
              <a:t>dự</a:t>
            </a:r>
            <a:r>
              <a:rPr lang="en-US" sz="2000" dirty="0" smtClean="0">
                <a:solidFill>
                  <a:srgbClr val="FF0000"/>
                </a:solidFill>
              </a:rPr>
              <a:t> phòng </a:t>
            </a:r>
            <a:r>
              <a:rPr lang="en-US" sz="2000" dirty="0" err="1" smtClean="0">
                <a:solidFill>
                  <a:srgbClr val="FF0000"/>
                </a:solidFill>
              </a:rPr>
              <a:t>tổn</a:t>
            </a:r>
            <a:r>
              <a:rPr lang="en-US" sz="2000" dirty="0" smtClean="0">
                <a:solidFill>
                  <a:srgbClr val="FF0000"/>
                </a:solidFill>
              </a:rPr>
              <a:t> </a:t>
            </a:r>
            <a:r>
              <a:rPr lang="en-US" sz="2000" dirty="0" err="1" smtClean="0">
                <a:solidFill>
                  <a:srgbClr val="FF0000"/>
                </a:solidFill>
              </a:rPr>
              <a:t>thất</a:t>
            </a:r>
            <a:r>
              <a:rPr lang="en-US" sz="2000" dirty="0" smtClean="0">
                <a:solidFill>
                  <a:srgbClr val="FF0000"/>
                </a:solidFill>
              </a:rPr>
              <a:t> </a:t>
            </a:r>
            <a:r>
              <a:rPr lang="en-US" sz="2000" dirty="0" err="1" smtClean="0">
                <a:solidFill>
                  <a:srgbClr val="FF0000"/>
                </a:solidFill>
              </a:rPr>
              <a:t>tài</a:t>
            </a:r>
            <a:r>
              <a:rPr lang="en-US" sz="2000" dirty="0" smtClean="0">
                <a:solidFill>
                  <a:srgbClr val="FF0000"/>
                </a:solidFill>
              </a:rPr>
              <a:t> </a:t>
            </a:r>
            <a:r>
              <a:rPr lang="en-US" sz="2000" dirty="0" err="1" smtClean="0">
                <a:solidFill>
                  <a:srgbClr val="FF0000"/>
                </a:solidFill>
              </a:rPr>
              <a:t>sản</a:t>
            </a:r>
            <a:r>
              <a:rPr lang="en-US" sz="2000" dirty="0" smtClean="0">
                <a:solidFill>
                  <a:srgbClr val="FF0000"/>
                </a:solidFill>
              </a:rPr>
              <a:t>;</a:t>
            </a:r>
            <a:endParaRPr lang="en-US" sz="2400" dirty="0">
              <a:solidFill>
                <a:srgbClr val="FF0000"/>
              </a:solidFill>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118</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84784"/>
            <a:ext cx="8534400" cy="480131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200" dirty="0" smtClean="0">
                <a:solidFill>
                  <a:srgbClr val="FF0000"/>
                </a:solidFill>
                <a:latin typeface="Arial (Body)"/>
              </a:rPr>
              <a:t>(3) Kế toán </a:t>
            </a:r>
            <a:r>
              <a:rPr lang="en-US" sz="2200" dirty="0" err="1" smtClean="0">
                <a:solidFill>
                  <a:srgbClr val="FF0000"/>
                </a:solidFill>
                <a:latin typeface="Arial (Body)"/>
              </a:rPr>
              <a:t>tài</a:t>
            </a:r>
            <a:r>
              <a:rPr lang="en-US" sz="2200" dirty="0" smtClean="0">
                <a:solidFill>
                  <a:srgbClr val="FF0000"/>
                </a:solidFill>
                <a:latin typeface="Arial (Body)"/>
              </a:rPr>
              <a:t> </a:t>
            </a:r>
            <a:r>
              <a:rPr lang="en-US" sz="2200" dirty="0" err="1" smtClean="0">
                <a:solidFill>
                  <a:srgbClr val="FF0000"/>
                </a:solidFill>
                <a:latin typeface="Arial (Body)"/>
              </a:rPr>
              <a:t>sản</a:t>
            </a:r>
            <a:r>
              <a:rPr lang="en-US" sz="2200" dirty="0" smtClean="0">
                <a:solidFill>
                  <a:srgbClr val="FF0000"/>
                </a:solidFill>
                <a:latin typeface="Arial (Body)"/>
              </a:rPr>
              <a:t> </a:t>
            </a:r>
            <a:r>
              <a:rPr lang="en-US" sz="2200" dirty="0" err="1" smtClean="0">
                <a:solidFill>
                  <a:srgbClr val="FF0000"/>
                </a:solidFill>
                <a:latin typeface="Arial (Body)"/>
              </a:rPr>
              <a:t>sinh</a:t>
            </a:r>
            <a:r>
              <a:rPr lang="en-US" sz="2200" dirty="0" smtClean="0">
                <a:solidFill>
                  <a:srgbClr val="FF0000"/>
                </a:solidFill>
                <a:latin typeface="Arial (Body)"/>
              </a:rPr>
              <a:t> </a:t>
            </a:r>
            <a:r>
              <a:rPr lang="en-US" sz="2200" dirty="0" err="1" smtClean="0">
                <a:solidFill>
                  <a:srgbClr val="FF0000"/>
                </a:solidFill>
                <a:latin typeface="Arial (Body)"/>
              </a:rPr>
              <a:t>học</a:t>
            </a:r>
            <a:r>
              <a:rPr lang="en-US" sz="2200" dirty="0" smtClean="0">
                <a:solidFill>
                  <a:srgbClr val="FF0000"/>
                </a:solidFill>
                <a:latin typeface="Arial (Body)"/>
              </a:rPr>
              <a:t> </a:t>
            </a:r>
            <a:r>
              <a:rPr lang="en-US" sz="2200" dirty="0" err="1" smtClean="0">
                <a:solidFill>
                  <a:srgbClr val="FF0000"/>
                </a:solidFill>
                <a:latin typeface="Arial (Body)"/>
              </a:rPr>
              <a:t>là</a:t>
            </a:r>
            <a:r>
              <a:rPr lang="en-US" sz="2200" dirty="0" smtClean="0">
                <a:solidFill>
                  <a:srgbClr val="FF0000"/>
                </a:solidFill>
                <a:latin typeface="Arial (Body)"/>
              </a:rPr>
              <a:t> </a:t>
            </a:r>
            <a:r>
              <a:rPr lang="en-US" sz="2400" dirty="0" err="1" smtClean="0">
                <a:solidFill>
                  <a:srgbClr val="FF0000"/>
                </a:solidFill>
                <a:latin typeface="Arial (Body)"/>
              </a:rPr>
              <a:t>Súc</a:t>
            </a:r>
            <a:r>
              <a:rPr lang="en-US" sz="2400" dirty="0" smtClean="0">
                <a:solidFill>
                  <a:srgbClr val="FF0000"/>
                </a:solidFill>
                <a:latin typeface="Arial (Body)"/>
              </a:rPr>
              <a:t> </a:t>
            </a:r>
            <a:r>
              <a:rPr lang="en-US" sz="2400" dirty="0" err="1" smtClean="0">
                <a:solidFill>
                  <a:srgbClr val="FF0000"/>
                </a:solidFill>
                <a:latin typeface="Arial (Body)"/>
              </a:rPr>
              <a:t>vật</a:t>
            </a:r>
            <a:r>
              <a:rPr lang="en-US" sz="2400" dirty="0" smtClean="0">
                <a:solidFill>
                  <a:srgbClr val="FF0000"/>
                </a:solidFill>
                <a:latin typeface="Arial (Body)"/>
              </a:rPr>
              <a:t> </a:t>
            </a:r>
            <a:r>
              <a:rPr lang="en-US" sz="2400" dirty="0" err="1" smtClean="0">
                <a:solidFill>
                  <a:srgbClr val="FF0000"/>
                </a:solidFill>
                <a:latin typeface="Arial (Body)"/>
              </a:rPr>
              <a:t>nuôi</a:t>
            </a:r>
            <a:r>
              <a:rPr lang="en-US" sz="2400" dirty="0" smtClean="0">
                <a:solidFill>
                  <a:srgbClr val="FF0000"/>
                </a:solidFill>
                <a:latin typeface="Arial (Body)"/>
              </a:rPr>
              <a:t> </a:t>
            </a:r>
            <a:r>
              <a:rPr lang="en-US" sz="2400" dirty="0" err="1" smtClean="0">
                <a:solidFill>
                  <a:srgbClr val="FF0000"/>
                </a:solidFill>
                <a:latin typeface="Arial (Body)"/>
              </a:rPr>
              <a:t>lấy</a:t>
            </a:r>
            <a:r>
              <a:rPr lang="en-US" sz="2400" dirty="0" smtClean="0">
                <a:solidFill>
                  <a:srgbClr val="FF0000"/>
                </a:solidFill>
                <a:latin typeface="Arial (Body)"/>
              </a:rPr>
              <a:t> </a:t>
            </a:r>
            <a:r>
              <a:rPr lang="en-US" sz="2400" dirty="0" err="1" smtClean="0">
                <a:solidFill>
                  <a:srgbClr val="FF0000"/>
                </a:solidFill>
                <a:latin typeface="Arial (Body)"/>
              </a:rPr>
              <a:t>sản</a:t>
            </a:r>
            <a:r>
              <a:rPr lang="en-US" sz="2400" dirty="0" smtClean="0">
                <a:solidFill>
                  <a:srgbClr val="FF0000"/>
                </a:solidFill>
                <a:latin typeface="Arial (Body)"/>
              </a:rPr>
              <a:t> </a:t>
            </a:r>
            <a:r>
              <a:rPr lang="en-US" sz="2400" dirty="0" err="1" smtClean="0">
                <a:solidFill>
                  <a:srgbClr val="FF0000"/>
                </a:solidFill>
                <a:latin typeface="Arial (Body)"/>
              </a:rPr>
              <a:t>phẩm</a:t>
            </a:r>
            <a:r>
              <a:rPr lang="en-US" sz="2400" dirty="0" smtClean="0">
                <a:solidFill>
                  <a:srgbClr val="FF0000"/>
                </a:solidFill>
                <a:latin typeface="Arial (Body)"/>
              </a:rPr>
              <a:t> </a:t>
            </a:r>
            <a:r>
              <a:rPr lang="en-US" sz="2400" dirty="0" err="1" smtClean="0">
                <a:solidFill>
                  <a:srgbClr val="FF0000"/>
                </a:solidFill>
                <a:latin typeface="Arial (Body)"/>
              </a:rPr>
              <a:t>một</a:t>
            </a:r>
            <a:r>
              <a:rPr lang="en-US" sz="2400" dirty="0" smtClean="0">
                <a:solidFill>
                  <a:srgbClr val="FF0000"/>
                </a:solidFill>
                <a:latin typeface="Arial (Body)"/>
              </a:rPr>
              <a:t> </a:t>
            </a:r>
            <a:r>
              <a:rPr lang="en-US" sz="2400" dirty="0" err="1" smtClean="0">
                <a:solidFill>
                  <a:srgbClr val="FF0000"/>
                </a:solidFill>
                <a:latin typeface="Arial (Body)"/>
              </a:rPr>
              <a:t>lần</a:t>
            </a:r>
            <a:r>
              <a:rPr lang="en-US" sz="2400" dirty="0" smtClean="0">
                <a:solidFill>
                  <a:srgbClr val="FF0000"/>
                </a:solidFill>
                <a:latin typeface="Arial (Body)"/>
              </a:rPr>
              <a:t> và </a:t>
            </a:r>
            <a:r>
              <a:rPr lang="en-US" sz="2400" dirty="0" err="1" smtClean="0">
                <a:solidFill>
                  <a:srgbClr val="FF0000"/>
                </a:solidFill>
                <a:latin typeface="Arial (Body)"/>
              </a:rPr>
              <a:t>Cây</a:t>
            </a:r>
            <a:r>
              <a:rPr lang="en-US" sz="2400" dirty="0" smtClean="0">
                <a:solidFill>
                  <a:srgbClr val="FF0000"/>
                </a:solidFill>
                <a:latin typeface="Arial (Body)"/>
              </a:rPr>
              <a:t> </a:t>
            </a:r>
            <a:r>
              <a:rPr lang="en-US" sz="2400" dirty="0" err="1" smtClean="0">
                <a:solidFill>
                  <a:srgbClr val="FF0000"/>
                </a:solidFill>
                <a:latin typeface="Arial (Body)"/>
              </a:rPr>
              <a:t>trồng</a:t>
            </a:r>
            <a:r>
              <a:rPr lang="en-US" sz="2400" dirty="0" smtClean="0">
                <a:solidFill>
                  <a:srgbClr val="FF0000"/>
                </a:solidFill>
                <a:latin typeface="Arial (Body)"/>
              </a:rPr>
              <a:t> </a:t>
            </a:r>
            <a:r>
              <a:rPr lang="en-US" sz="2400" dirty="0" err="1" smtClean="0">
                <a:solidFill>
                  <a:srgbClr val="FF0000"/>
                </a:solidFill>
                <a:latin typeface="Arial (Body)"/>
              </a:rPr>
              <a:t>theo</a:t>
            </a:r>
            <a:r>
              <a:rPr lang="en-US" sz="2400" dirty="0" smtClean="0">
                <a:solidFill>
                  <a:srgbClr val="FF0000"/>
                </a:solidFill>
                <a:latin typeface="Arial (Body)"/>
              </a:rPr>
              <a:t> </a:t>
            </a:r>
            <a:r>
              <a:rPr lang="en-US" sz="2400" dirty="0" err="1" smtClean="0">
                <a:solidFill>
                  <a:srgbClr val="FF0000"/>
                </a:solidFill>
                <a:latin typeface="Arial (Body)"/>
              </a:rPr>
              <a:t>mùa</a:t>
            </a:r>
            <a:r>
              <a:rPr lang="en-US" sz="2400" dirty="0" smtClean="0">
                <a:solidFill>
                  <a:srgbClr val="FF0000"/>
                </a:solidFill>
                <a:latin typeface="Arial (Body)"/>
              </a:rPr>
              <a:t> </a:t>
            </a:r>
            <a:r>
              <a:rPr lang="en-US" sz="2400" dirty="0" err="1" smtClean="0">
                <a:solidFill>
                  <a:srgbClr val="FF0000"/>
                </a:solidFill>
                <a:latin typeface="Arial (Body)"/>
              </a:rPr>
              <a:t>vụ</a:t>
            </a:r>
            <a:r>
              <a:rPr lang="en-US" sz="2400" dirty="0" smtClean="0">
                <a:solidFill>
                  <a:srgbClr val="FF0000"/>
                </a:solidFill>
                <a:latin typeface="Arial (Body)"/>
              </a:rPr>
              <a:t> </a:t>
            </a:r>
            <a:r>
              <a:rPr lang="en-US" sz="2400" dirty="0" err="1" smtClean="0">
                <a:solidFill>
                  <a:srgbClr val="FF0000"/>
                </a:solidFill>
                <a:latin typeface="Arial (Body)"/>
              </a:rPr>
              <a:t>hoặc</a:t>
            </a:r>
            <a:r>
              <a:rPr lang="en-US" sz="2400" dirty="0" smtClean="0">
                <a:solidFill>
                  <a:srgbClr val="FF0000"/>
                </a:solidFill>
                <a:latin typeface="Arial (Body)"/>
              </a:rPr>
              <a:t> </a:t>
            </a:r>
            <a:r>
              <a:rPr lang="en-US" sz="2400" dirty="0" err="1" smtClean="0">
                <a:solidFill>
                  <a:srgbClr val="FF0000"/>
                </a:solidFill>
                <a:latin typeface="Arial (Body)"/>
              </a:rPr>
              <a:t>lấy</a:t>
            </a:r>
            <a:r>
              <a:rPr lang="en-US" sz="2400" dirty="0" smtClean="0">
                <a:solidFill>
                  <a:srgbClr val="FF0000"/>
                </a:solidFill>
                <a:latin typeface="Arial (Body)"/>
              </a:rPr>
              <a:t> </a:t>
            </a:r>
            <a:r>
              <a:rPr lang="en-US" sz="2400" dirty="0" err="1" smtClean="0">
                <a:solidFill>
                  <a:srgbClr val="FF0000"/>
                </a:solidFill>
                <a:latin typeface="Arial (Body)"/>
              </a:rPr>
              <a:t>sản</a:t>
            </a:r>
            <a:r>
              <a:rPr lang="en-US" sz="2400" dirty="0" smtClean="0">
                <a:solidFill>
                  <a:srgbClr val="FF0000"/>
                </a:solidFill>
                <a:latin typeface="Arial (Body)"/>
              </a:rPr>
              <a:t> </a:t>
            </a:r>
            <a:r>
              <a:rPr lang="en-US" sz="2400" dirty="0" err="1" smtClean="0">
                <a:solidFill>
                  <a:srgbClr val="FF0000"/>
                </a:solidFill>
                <a:latin typeface="Arial (Body)"/>
              </a:rPr>
              <a:t>phẩm</a:t>
            </a:r>
            <a:r>
              <a:rPr lang="en-US" sz="2400" dirty="0" smtClean="0">
                <a:solidFill>
                  <a:srgbClr val="FF0000"/>
                </a:solidFill>
                <a:latin typeface="Arial (Body)"/>
              </a:rPr>
              <a:t> </a:t>
            </a:r>
            <a:r>
              <a:rPr lang="en-US" sz="2400" dirty="0" err="1" smtClean="0">
                <a:solidFill>
                  <a:srgbClr val="FF0000"/>
                </a:solidFill>
                <a:latin typeface="Arial (Body)"/>
              </a:rPr>
              <a:t>một</a:t>
            </a:r>
            <a:r>
              <a:rPr lang="en-US" sz="2400" dirty="0" smtClean="0">
                <a:solidFill>
                  <a:srgbClr val="FF0000"/>
                </a:solidFill>
                <a:latin typeface="Arial (Body)"/>
              </a:rPr>
              <a:t> </a:t>
            </a:r>
            <a:r>
              <a:rPr lang="en-US" sz="2400" dirty="0" err="1" smtClean="0">
                <a:solidFill>
                  <a:srgbClr val="FF0000"/>
                </a:solidFill>
                <a:latin typeface="Arial (Body)"/>
              </a:rPr>
              <a:t>lần</a:t>
            </a:r>
            <a:endParaRPr lang="en-US" sz="2400" dirty="0" smtClean="0">
              <a:solidFill>
                <a:srgbClr val="FF0000"/>
              </a:solidFill>
              <a:latin typeface="Arial (Body)"/>
            </a:endParaRPr>
          </a:p>
          <a:p>
            <a:endParaRPr lang="en-US" sz="2200" dirty="0" smtClean="0">
              <a:solidFill>
                <a:srgbClr val="FF0000"/>
              </a:solidFill>
              <a:latin typeface="Arial (Body)"/>
            </a:endParaRPr>
          </a:p>
          <a:p>
            <a:pPr marL="358775" indent="-358775" algn="just">
              <a:buFont typeface="Wingdings" pitchFamily="2" charset="2"/>
              <a:buChar char="ü"/>
            </a:pPr>
            <a:r>
              <a:rPr lang="en-US" sz="2200" dirty="0" smtClean="0">
                <a:solidFill>
                  <a:srgbClr val="FF0000"/>
                </a:solidFill>
                <a:latin typeface="Arial (Body)"/>
              </a:rPr>
              <a:t>Toàn bộ chi </a:t>
            </a:r>
            <a:r>
              <a:rPr lang="en-US" sz="2200" dirty="0" err="1" smtClean="0">
                <a:solidFill>
                  <a:srgbClr val="FF0000"/>
                </a:solidFill>
                <a:latin typeface="Arial (Body)"/>
              </a:rPr>
              <a:t>phí</a:t>
            </a:r>
            <a:r>
              <a:rPr lang="en-US" sz="2200" dirty="0" smtClean="0">
                <a:solidFill>
                  <a:srgbClr val="FF0000"/>
                </a:solidFill>
                <a:latin typeface="Arial (Body)"/>
              </a:rPr>
              <a:t> </a:t>
            </a:r>
            <a:r>
              <a:rPr lang="en-US" sz="2200" dirty="0" err="1" smtClean="0">
                <a:solidFill>
                  <a:srgbClr val="FF0000"/>
                </a:solidFill>
                <a:latin typeface="Arial (Body)"/>
              </a:rPr>
              <a:t>mua</a:t>
            </a:r>
            <a:r>
              <a:rPr lang="en-US" sz="2200" dirty="0" smtClean="0">
                <a:solidFill>
                  <a:srgbClr val="FF0000"/>
                </a:solidFill>
                <a:latin typeface="Arial (Body)"/>
              </a:rPr>
              <a:t>, </a:t>
            </a:r>
            <a:r>
              <a:rPr lang="en-US" sz="2200" dirty="0" err="1" smtClean="0">
                <a:solidFill>
                  <a:srgbClr val="FF0000"/>
                </a:solidFill>
                <a:latin typeface="Arial (Body)"/>
              </a:rPr>
              <a:t>nuôi</a:t>
            </a:r>
            <a:r>
              <a:rPr lang="en-US" sz="2200" dirty="0" smtClean="0">
                <a:solidFill>
                  <a:srgbClr val="FF0000"/>
                </a:solidFill>
                <a:latin typeface="Arial (Body)"/>
              </a:rPr>
              <a:t> </a:t>
            </a:r>
            <a:r>
              <a:rPr lang="en-US" sz="2200" dirty="0" err="1" smtClean="0">
                <a:solidFill>
                  <a:srgbClr val="FF0000"/>
                </a:solidFill>
                <a:latin typeface="Arial (Body)"/>
              </a:rPr>
              <a:t>trồng</a:t>
            </a:r>
            <a:r>
              <a:rPr lang="en-US" sz="2200" dirty="0" smtClean="0">
                <a:solidFill>
                  <a:srgbClr val="FF0000"/>
                </a:solidFill>
                <a:latin typeface="Arial (Body)"/>
              </a:rPr>
              <a:t>, </a:t>
            </a:r>
            <a:r>
              <a:rPr lang="en-US" sz="2200" dirty="0" err="1" smtClean="0">
                <a:solidFill>
                  <a:srgbClr val="FF0000"/>
                </a:solidFill>
                <a:latin typeface="Arial (Body)"/>
              </a:rPr>
              <a:t>chăm</a:t>
            </a:r>
            <a:r>
              <a:rPr lang="en-US" sz="2200" dirty="0" smtClean="0">
                <a:solidFill>
                  <a:srgbClr val="FF0000"/>
                </a:solidFill>
                <a:latin typeface="Arial (Body)"/>
              </a:rPr>
              <a:t> </a:t>
            </a:r>
            <a:r>
              <a:rPr lang="en-US" sz="2200" dirty="0" err="1" smtClean="0">
                <a:solidFill>
                  <a:srgbClr val="FF0000"/>
                </a:solidFill>
                <a:latin typeface="Arial (Body)"/>
              </a:rPr>
              <a:t>sóc</a:t>
            </a:r>
            <a:r>
              <a:rPr lang="en-US" sz="2200" dirty="0" smtClean="0">
                <a:solidFill>
                  <a:srgbClr val="FF0000"/>
                </a:solidFill>
                <a:latin typeface="Arial (Body)"/>
              </a:rPr>
              <a:t>,… </a:t>
            </a:r>
            <a:r>
              <a:rPr lang="en-US" sz="2200" dirty="0" err="1" smtClean="0">
                <a:solidFill>
                  <a:srgbClr val="FF0000"/>
                </a:solidFill>
                <a:latin typeface="Arial (Body)"/>
              </a:rPr>
              <a:t>phát</a:t>
            </a:r>
            <a:r>
              <a:rPr lang="en-US" sz="2200" dirty="0" smtClean="0">
                <a:solidFill>
                  <a:srgbClr val="FF0000"/>
                </a:solidFill>
                <a:latin typeface="Arial (Body)"/>
              </a:rPr>
              <a:t> </a:t>
            </a:r>
            <a:r>
              <a:rPr lang="en-US" sz="2200" dirty="0" err="1" smtClean="0">
                <a:solidFill>
                  <a:srgbClr val="FF0000"/>
                </a:solidFill>
                <a:latin typeface="Arial (Body)"/>
              </a:rPr>
              <a:t>sinh</a:t>
            </a:r>
            <a:r>
              <a:rPr lang="en-US" sz="2200" dirty="0" smtClean="0">
                <a:solidFill>
                  <a:srgbClr val="FF0000"/>
                </a:solidFill>
                <a:latin typeface="Arial (Body)"/>
              </a:rPr>
              <a:t> liên </a:t>
            </a:r>
            <a:r>
              <a:rPr lang="en-US" sz="2200" dirty="0" err="1" smtClean="0">
                <a:solidFill>
                  <a:srgbClr val="FF0000"/>
                </a:solidFill>
                <a:latin typeface="Arial (Body)"/>
              </a:rPr>
              <a:t>quan</a:t>
            </a:r>
            <a:r>
              <a:rPr lang="en-US" sz="2200" dirty="0" smtClean="0">
                <a:solidFill>
                  <a:srgbClr val="FF0000"/>
                </a:solidFill>
                <a:latin typeface="Arial (Body)"/>
              </a:rPr>
              <a:t> </a:t>
            </a:r>
            <a:r>
              <a:rPr lang="en-US" sz="2200" dirty="0" err="1" smtClean="0">
                <a:solidFill>
                  <a:srgbClr val="FF0000"/>
                </a:solidFill>
                <a:latin typeface="Arial (Body)"/>
              </a:rPr>
              <a:t>trực</a:t>
            </a:r>
            <a:r>
              <a:rPr lang="en-US" sz="2200" dirty="0" smtClean="0">
                <a:solidFill>
                  <a:srgbClr val="FF0000"/>
                </a:solidFill>
                <a:latin typeface="Arial (Body)"/>
              </a:rPr>
              <a:t> </a:t>
            </a:r>
            <a:r>
              <a:rPr lang="en-US" sz="2200" dirty="0" err="1" smtClean="0">
                <a:solidFill>
                  <a:srgbClr val="FF0000"/>
                </a:solidFill>
                <a:latin typeface="Arial (Body)"/>
              </a:rPr>
              <a:t>tiếp</a:t>
            </a:r>
            <a:r>
              <a:rPr lang="en-US" sz="2200" dirty="0" smtClean="0">
                <a:solidFill>
                  <a:srgbClr val="FF0000"/>
                </a:solidFill>
                <a:latin typeface="Arial (Body)"/>
              </a:rPr>
              <a:t> </a:t>
            </a:r>
            <a:r>
              <a:rPr lang="en-US" sz="2200" dirty="0" err="1" smtClean="0">
                <a:solidFill>
                  <a:srgbClr val="FF0000"/>
                </a:solidFill>
                <a:latin typeface="Arial (Body)"/>
              </a:rPr>
              <a:t>được</a:t>
            </a:r>
            <a:r>
              <a:rPr lang="en-US" sz="2200" dirty="0" smtClean="0">
                <a:solidFill>
                  <a:srgbClr val="FF0000"/>
                </a:solidFill>
                <a:latin typeface="Arial (Body)"/>
              </a:rPr>
              <a:t> </a:t>
            </a:r>
            <a:r>
              <a:rPr lang="en-US" sz="2200" dirty="0" err="1" smtClean="0">
                <a:solidFill>
                  <a:srgbClr val="FF0000"/>
                </a:solidFill>
                <a:latin typeface="Arial (Body)"/>
              </a:rPr>
              <a:t>hạch</a:t>
            </a:r>
            <a:r>
              <a:rPr lang="en-US" sz="2200" dirty="0" smtClean="0">
                <a:solidFill>
                  <a:srgbClr val="FF0000"/>
                </a:solidFill>
                <a:latin typeface="Arial (Body)"/>
              </a:rPr>
              <a:t> toán </a:t>
            </a:r>
            <a:r>
              <a:rPr lang="en-US" sz="2200" dirty="0" err="1" smtClean="0">
                <a:solidFill>
                  <a:srgbClr val="FF0000"/>
                </a:solidFill>
                <a:latin typeface="Arial (Body)"/>
              </a:rPr>
              <a:t>vào</a:t>
            </a:r>
            <a:r>
              <a:rPr lang="en-US" sz="2200" dirty="0" smtClean="0">
                <a:solidFill>
                  <a:srgbClr val="FF0000"/>
                </a:solidFill>
                <a:latin typeface="Arial (Body)"/>
              </a:rPr>
              <a:t> </a:t>
            </a:r>
            <a:r>
              <a:rPr lang="en-US" sz="2200" dirty="0" err="1" smtClean="0">
                <a:solidFill>
                  <a:srgbClr val="FF0000"/>
                </a:solidFill>
                <a:latin typeface="Arial (Body)"/>
              </a:rPr>
              <a:t>giá</a:t>
            </a:r>
            <a:r>
              <a:rPr lang="en-US" sz="2200" dirty="0" smtClean="0">
                <a:solidFill>
                  <a:srgbClr val="FF0000"/>
                </a:solidFill>
                <a:latin typeface="Arial (Body)"/>
              </a:rPr>
              <a:t> </a:t>
            </a:r>
            <a:r>
              <a:rPr lang="en-US" sz="2200" dirty="0" err="1" smtClean="0">
                <a:solidFill>
                  <a:srgbClr val="FF0000"/>
                </a:solidFill>
                <a:latin typeface="Arial (Body)"/>
              </a:rPr>
              <a:t>gốc</a:t>
            </a:r>
            <a:r>
              <a:rPr lang="en-US" sz="2200" dirty="0" smtClean="0">
                <a:solidFill>
                  <a:srgbClr val="FF0000"/>
                </a:solidFill>
                <a:latin typeface="Arial (Body)"/>
              </a:rPr>
              <a:t>. </a:t>
            </a:r>
            <a:r>
              <a:rPr lang="en-US" sz="2200" dirty="0" err="1" smtClean="0">
                <a:solidFill>
                  <a:srgbClr val="FF0000"/>
                </a:solidFill>
                <a:latin typeface="Arial (Body)"/>
              </a:rPr>
              <a:t>Nếu</a:t>
            </a:r>
            <a:r>
              <a:rPr lang="en-US" sz="2200" dirty="0" smtClean="0">
                <a:solidFill>
                  <a:srgbClr val="FF0000"/>
                </a:solidFill>
                <a:latin typeface="Arial (Body)"/>
              </a:rPr>
              <a:t> </a:t>
            </a:r>
            <a:r>
              <a:rPr lang="en-US" sz="2200" dirty="0" err="1" smtClean="0">
                <a:solidFill>
                  <a:srgbClr val="FF0000"/>
                </a:solidFill>
                <a:latin typeface="Arial (Body)"/>
              </a:rPr>
              <a:t>các</a:t>
            </a:r>
            <a:r>
              <a:rPr lang="en-US" sz="2200" dirty="0" smtClean="0">
                <a:solidFill>
                  <a:srgbClr val="FF0000"/>
                </a:solidFill>
                <a:latin typeface="Arial (Body)"/>
              </a:rPr>
              <a:t> chi </a:t>
            </a:r>
            <a:r>
              <a:rPr lang="en-US" sz="2200" dirty="0" err="1" smtClean="0">
                <a:solidFill>
                  <a:srgbClr val="FF0000"/>
                </a:solidFill>
                <a:latin typeface="Arial (Body)"/>
              </a:rPr>
              <a:t>phí</a:t>
            </a:r>
            <a:r>
              <a:rPr lang="en-US" sz="2200" dirty="0" smtClean="0">
                <a:solidFill>
                  <a:srgbClr val="FF0000"/>
                </a:solidFill>
                <a:latin typeface="Arial (Body)"/>
              </a:rPr>
              <a:t> </a:t>
            </a:r>
            <a:r>
              <a:rPr lang="en-US" sz="2200" dirty="0" err="1" smtClean="0">
                <a:solidFill>
                  <a:srgbClr val="FF0000"/>
                </a:solidFill>
                <a:latin typeface="Arial (Body)"/>
              </a:rPr>
              <a:t>này</a:t>
            </a:r>
            <a:r>
              <a:rPr lang="en-US" sz="2200" dirty="0" smtClean="0">
                <a:solidFill>
                  <a:srgbClr val="FF0000"/>
                </a:solidFill>
                <a:latin typeface="Arial (Body)"/>
              </a:rPr>
              <a:t> </a:t>
            </a:r>
            <a:r>
              <a:rPr lang="en-US" sz="2200" dirty="0" err="1" smtClean="0">
                <a:solidFill>
                  <a:srgbClr val="FF0000"/>
                </a:solidFill>
                <a:latin typeface="Arial (Body)"/>
              </a:rPr>
              <a:t>phát</a:t>
            </a:r>
            <a:r>
              <a:rPr lang="en-US" sz="2200" dirty="0" smtClean="0">
                <a:solidFill>
                  <a:srgbClr val="FF0000"/>
                </a:solidFill>
                <a:latin typeface="Arial (Body)"/>
              </a:rPr>
              <a:t> </a:t>
            </a:r>
            <a:r>
              <a:rPr lang="en-US" sz="2200" dirty="0" err="1" smtClean="0">
                <a:solidFill>
                  <a:srgbClr val="FF0000"/>
                </a:solidFill>
                <a:latin typeface="Arial (Body)"/>
              </a:rPr>
              <a:t>sinh</a:t>
            </a:r>
            <a:r>
              <a:rPr lang="en-US" sz="2200" dirty="0" smtClean="0">
                <a:solidFill>
                  <a:srgbClr val="FF0000"/>
                </a:solidFill>
                <a:latin typeface="Arial (Body)"/>
              </a:rPr>
              <a:t> </a:t>
            </a:r>
            <a:r>
              <a:rPr lang="en-US" sz="2200" dirty="0" err="1" smtClean="0">
                <a:solidFill>
                  <a:srgbClr val="FF0000"/>
                </a:solidFill>
                <a:latin typeface="Arial (Body)"/>
              </a:rPr>
              <a:t>không</a:t>
            </a:r>
            <a:r>
              <a:rPr lang="en-US" sz="2200" dirty="0" smtClean="0">
                <a:solidFill>
                  <a:srgbClr val="FF0000"/>
                </a:solidFill>
                <a:latin typeface="Arial (Body)"/>
              </a:rPr>
              <a:t> </a:t>
            </a:r>
            <a:r>
              <a:rPr lang="en-US" sz="2200" dirty="0" err="1" smtClean="0">
                <a:solidFill>
                  <a:srgbClr val="FF0000"/>
                </a:solidFill>
                <a:latin typeface="Arial (Body)"/>
              </a:rPr>
              <a:t>làm</a:t>
            </a:r>
            <a:r>
              <a:rPr lang="en-US" sz="2200" dirty="0" smtClean="0">
                <a:solidFill>
                  <a:srgbClr val="FF0000"/>
                </a:solidFill>
                <a:latin typeface="Arial (Body)"/>
              </a:rPr>
              <a:t> </a:t>
            </a:r>
            <a:r>
              <a:rPr lang="en-US" sz="2200" dirty="0" err="1" smtClean="0">
                <a:solidFill>
                  <a:srgbClr val="FF0000"/>
                </a:solidFill>
                <a:latin typeface="Arial (Body)"/>
              </a:rPr>
              <a:t>tăng</a:t>
            </a:r>
            <a:r>
              <a:rPr lang="en-US" sz="2200" dirty="0" smtClean="0">
                <a:solidFill>
                  <a:srgbClr val="FF0000"/>
                </a:solidFill>
                <a:latin typeface="Arial (Body)"/>
              </a:rPr>
              <a:t> </a:t>
            </a:r>
            <a:r>
              <a:rPr lang="en-US" sz="2200" dirty="0" err="1" smtClean="0">
                <a:solidFill>
                  <a:srgbClr val="FF0000"/>
                </a:solidFill>
                <a:latin typeface="Arial (Body)"/>
              </a:rPr>
              <a:t>lợi</a:t>
            </a:r>
            <a:r>
              <a:rPr lang="en-US" sz="2200" dirty="0" smtClean="0">
                <a:solidFill>
                  <a:srgbClr val="FF0000"/>
                </a:solidFill>
                <a:latin typeface="Arial (Body)"/>
              </a:rPr>
              <a:t> </a:t>
            </a:r>
            <a:r>
              <a:rPr lang="en-US" sz="2200" dirty="0" err="1" smtClean="0">
                <a:solidFill>
                  <a:srgbClr val="FF0000"/>
                </a:solidFill>
                <a:latin typeface="Arial (Body)"/>
              </a:rPr>
              <a:t>ích</a:t>
            </a:r>
            <a:r>
              <a:rPr lang="en-US" sz="2200" dirty="0" smtClean="0">
                <a:solidFill>
                  <a:srgbClr val="FF0000"/>
                </a:solidFill>
                <a:latin typeface="Arial (Body)"/>
              </a:rPr>
              <a:t> </a:t>
            </a:r>
            <a:r>
              <a:rPr lang="en-US" sz="2200" dirty="0" err="1" smtClean="0">
                <a:solidFill>
                  <a:srgbClr val="FF0000"/>
                </a:solidFill>
                <a:latin typeface="Arial (Body)"/>
              </a:rPr>
              <a:t>kinh</a:t>
            </a:r>
            <a:r>
              <a:rPr lang="en-US" sz="2200" dirty="0" smtClean="0">
                <a:solidFill>
                  <a:srgbClr val="FF0000"/>
                </a:solidFill>
                <a:latin typeface="Arial (Body)"/>
              </a:rPr>
              <a:t> </a:t>
            </a:r>
            <a:r>
              <a:rPr lang="en-US" sz="2200" dirty="0" err="1" smtClean="0">
                <a:solidFill>
                  <a:srgbClr val="FF0000"/>
                </a:solidFill>
                <a:latin typeface="Arial (Body)"/>
              </a:rPr>
              <a:t>tế</a:t>
            </a:r>
            <a:r>
              <a:rPr lang="en-US" sz="2200" dirty="0" smtClean="0">
                <a:solidFill>
                  <a:srgbClr val="FF0000"/>
                </a:solidFill>
                <a:latin typeface="Arial (Body)"/>
              </a:rPr>
              <a:t> </a:t>
            </a:r>
            <a:r>
              <a:rPr lang="en-US" sz="2200" dirty="0" err="1" smtClean="0">
                <a:solidFill>
                  <a:srgbClr val="FF0000"/>
                </a:solidFill>
                <a:latin typeface="Arial (Body)"/>
              </a:rPr>
              <a:t>trong</a:t>
            </a:r>
            <a:r>
              <a:rPr lang="en-US" sz="2200" dirty="0" smtClean="0">
                <a:solidFill>
                  <a:srgbClr val="FF0000"/>
                </a:solidFill>
                <a:latin typeface="Arial (Body)"/>
              </a:rPr>
              <a:t> </a:t>
            </a:r>
            <a:r>
              <a:rPr lang="en-US" sz="2200" dirty="0" err="1" smtClean="0">
                <a:solidFill>
                  <a:srgbClr val="FF0000"/>
                </a:solidFill>
                <a:latin typeface="Arial (Body)"/>
              </a:rPr>
              <a:t>tương</a:t>
            </a:r>
            <a:r>
              <a:rPr lang="en-US" sz="2200" dirty="0" smtClean="0">
                <a:solidFill>
                  <a:srgbClr val="FF0000"/>
                </a:solidFill>
                <a:latin typeface="Arial (Body)"/>
              </a:rPr>
              <a:t> </a:t>
            </a:r>
            <a:r>
              <a:rPr lang="en-US" sz="2200" dirty="0" err="1" smtClean="0">
                <a:solidFill>
                  <a:srgbClr val="FF0000"/>
                </a:solidFill>
                <a:latin typeface="Arial (Body)"/>
              </a:rPr>
              <a:t>lai</a:t>
            </a:r>
            <a:r>
              <a:rPr lang="en-US" sz="2200" dirty="0" smtClean="0">
                <a:solidFill>
                  <a:srgbClr val="FF0000"/>
                </a:solidFill>
                <a:latin typeface="Arial (Body)"/>
              </a:rPr>
              <a:t> </a:t>
            </a:r>
            <a:r>
              <a:rPr lang="en-US" sz="2200" dirty="0" err="1" smtClean="0">
                <a:solidFill>
                  <a:srgbClr val="FF0000"/>
                </a:solidFill>
                <a:latin typeface="Arial (Body)"/>
              </a:rPr>
              <a:t>của</a:t>
            </a:r>
            <a:r>
              <a:rPr lang="en-US" sz="2200" dirty="0" smtClean="0">
                <a:solidFill>
                  <a:srgbClr val="FF0000"/>
                </a:solidFill>
                <a:latin typeface="Arial (Body)"/>
              </a:rPr>
              <a:t> </a:t>
            </a:r>
            <a:r>
              <a:rPr lang="en-US" sz="2200" dirty="0" err="1" smtClean="0">
                <a:solidFill>
                  <a:srgbClr val="FF0000"/>
                </a:solidFill>
                <a:latin typeface="Arial (Body)"/>
              </a:rPr>
              <a:t>doanh</a:t>
            </a:r>
            <a:r>
              <a:rPr lang="en-US" sz="2200" dirty="0" smtClean="0">
                <a:solidFill>
                  <a:srgbClr val="FF0000"/>
                </a:solidFill>
                <a:latin typeface="Arial (Body)"/>
              </a:rPr>
              <a:t> </a:t>
            </a:r>
            <a:r>
              <a:rPr lang="en-US" sz="2200" dirty="0" err="1" smtClean="0">
                <a:solidFill>
                  <a:srgbClr val="FF0000"/>
                </a:solidFill>
                <a:latin typeface="Arial (Body)"/>
              </a:rPr>
              <a:t>nghiệp</a:t>
            </a:r>
            <a:r>
              <a:rPr lang="en-US" sz="2200" dirty="0" smtClean="0">
                <a:solidFill>
                  <a:srgbClr val="FF0000"/>
                </a:solidFill>
                <a:latin typeface="Arial (Body)"/>
              </a:rPr>
              <a:t> </a:t>
            </a:r>
            <a:r>
              <a:rPr lang="en-US" sz="2200" dirty="0" err="1" smtClean="0">
                <a:solidFill>
                  <a:srgbClr val="FF0000"/>
                </a:solidFill>
                <a:latin typeface="Arial (Body)"/>
              </a:rPr>
              <a:t>thì</a:t>
            </a:r>
            <a:r>
              <a:rPr lang="en-US" sz="2200" dirty="0" smtClean="0">
                <a:solidFill>
                  <a:srgbClr val="FF0000"/>
                </a:solidFill>
                <a:latin typeface="Arial (Body)"/>
              </a:rPr>
              <a:t> </a:t>
            </a:r>
            <a:r>
              <a:rPr lang="en-US" sz="2200" dirty="0" err="1" smtClean="0">
                <a:solidFill>
                  <a:srgbClr val="FF0000"/>
                </a:solidFill>
                <a:latin typeface="Arial (Body)"/>
              </a:rPr>
              <a:t>phải</a:t>
            </a:r>
            <a:r>
              <a:rPr lang="en-US" sz="2200" dirty="0" smtClean="0">
                <a:solidFill>
                  <a:srgbClr val="FF0000"/>
                </a:solidFill>
                <a:latin typeface="Arial (Body)"/>
              </a:rPr>
              <a:t> </a:t>
            </a:r>
            <a:r>
              <a:rPr lang="en-US" sz="2200" dirty="0" err="1" smtClean="0">
                <a:solidFill>
                  <a:srgbClr val="FF0000"/>
                </a:solidFill>
                <a:latin typeface="Arial (Body)"/>
              </a:rPr>
              <a:t>được</a:t>
            </a:r>
            <a:r>
              <a:rPr lang="en-US" sz="2200" dirty="0" smtClean="0">
                <a:solidFill>
                  <a:srgbClr val="FF0000"/>
                </a:solidFill>
                <a:latin typeface="Arial (Body)"/>
              </a:rPr>
              <a:t> </a:t>
            </a:r>
            <a:r>
              <a:rPr lang="en-US" sz="2200" dirty="0" err="1" smtClean="0">
                <a:solidFill>
                  <a:srgbClr val="FF0000"/>
                </a:solidFill>
                <a:latin typeface="Arial (Body)"/>
              </a:rPr>
              <a:t>ghi</a:t>
            </a:r>
            <a:r>
              <a:rPr lang="en-US" sz="2200" dirty="0" smtClean="0">
                <a:solidFill>
                  <a:srgbClr val="FF0000"/>
                </a:solidFill>
                <a:latin typeface="Arial (Body)"/>
              </a:rPr>
              <a:t> </a:t>
            </a:r>
            <a:r>
              <a:rPr lang="en-US" sz="2200" dirty="0" err="1" smtClean="0">
                <a:solidFill>
                  <a:srgbClr val="FF0000"/>
                </a:solidFill>
                <a:latin typeface="Arial (Body)"/>
              </a:rPr>
              <a:t>nhận</a:t>
            </a:r>
            <a:r>
              <a:rPr lang="en-US" sz="2200" dirty="0" smtClean="0">
                <a:solidFill>
                  <a:srgbClr val="FF0000"/>
                </a:solidFill>
                <a:latin typeface="Arial (Body)"/>
              </a:rPr>
              <a:t> </a:t>
            </a:r>
            <a:r>
              <a:rPr lang="en-US" sz="2200" dirty="0" err="1" smtClean="0">
                <a:solidFill>
                  <a:srgbClr val="FF0000"/>
                </a:solidFill>
                <a:latin typeface="Arial (Body)"/>
              </a:rPr>
              <a:t>là</a:t>
            </a:r>
            <a:r>
              <a:rPr lang="en-US" sz="2200" dirty="0" smtClean="0">
                <a:solidFill>
                  <a:srgbClr val="FF0000"/>
                </a:solidFill>
                <a:latin typeface="Arial (Body)"/>
              </a:rPr>
              <a:t> chi </a:t>
            </a:r>
            <a:r>
              <a:rPr lang="en-US" sz="2200" dirty="0" err="1" smtClean="0">
                <a:solidFill>
                  <a:srgbClr val="FF0000"/>
                </a:solidFill>
                <a:latin typeface="Arial (Body)"/>
              </a:rPr>
              <a:t>phí</a:t>
            </a:r>
            <a:r>
              <a:rPr lang="en-US" sz="2200" dirty="0" smtClean="0">
                <a:solidFill>
                  <a:srgbClr val="FF0000"/>
                </a:solidFill>
                <a:latin typeface="Arial (Body)"/>
              </a:rPr>
              <a:t> SXKD </a:t>
            </a:r>
            <a:r>
              <a:rPr lang="en-US" sz="2200" dirty="0" err="1" smtClean="0">
                <a:solidFill>
                  <a:srgbClr val="FF0000"/>
                </a:solidFill>
                <a:latin typeface="Arial (Body)"/>
              </a:rPr>
              <a:t>trong</a:t>
            </a:r>
            <a:r>
              <a:rPr lang="en-US" sz="2200" dirty="0" smtClean="0">
                <a:solidFill>
                  <a:srgbClr val="FF0000"/>
                </a:solidFill>
                <a:latin typeface="Arial (Body)"/>
              </a:rPr>
              <a:t> </a:t>
            </a:r>
            <a:r>
              <a:rPr lang="en-US" sz="2200" dirty="0" err="1" smtClean="0">
                <a:solidFill>
                  <a:srgbClr val="FF0000"/>
                </a:solidFill>
                <a:latin typeface="Arial (Body)"/>
              </a:rPr>
              <a:t>kỳ</a:t>
            </a:r>
            <a:r>
              <a:rPr lang="en-US" sz="2200" dirty="0" smtClean="0">
                <a:solidFill>
                  <a:srgbClr val="FF0000"/>
                </a:solidFill>
                <a:latin typeface="Arial (Body)"/>
              </a:rPr>
              <a:t>. </a:t>
            </a:r>
          </a:p>
          <a:p>
            <a:pPr marL="358775" indent="-358775" algn="just">
              <a:buFont typeface="Wingdings" pitchFamily="2" charset="2"/>
              <a:buChar char="ü"/>
            </a:pPr>
            <a:endParaRPr lang="en-US" sz="800" dirty="0" smtClean="0">
              <a:solidFill>
                <a:srgbClr val="FF0000"/>
              </a:solidFill>
              <a:latin typeface="Arial (Body)"/>
            </a:endParaRPr>
          </a:p>
          <a:p>
            <a:pPr marL="358775" indent="-358775" algn="just">
              <a:buFont typeface="Wingdings" pitchFamily="2" charset="2"/>
              <a:buChar char="ü"/>
            </a:pPr>
            <a:r>
              <a:rPr lang="en-US" sz="2200" dirty="0" err="1" smtClean="0">
                <a:solidFill>
                  <a:srgbClr val="FF0000"/>
                </a:solidFill>
                <a:latin typeface="Arial (Body)"/>
              </a:rPr>
              <a:t>Tại</a:t>
            </a:r>
            <a:r>
              <a:rPr lang="en-US" sz="2200" dirty="0" smtClean="0">
                <a:solidFill>
                  <a:srgbClr val="FF0000"/>
                </a:solidFill>
                <a:latin typeface="Arial (Body)"/>
              </a:rPr>
              <a:t> </a:t>
            </a:r>
            <a:r>
              <a:rPr lang="en-US" sz="2200" dirty="0" err="1" smtClean="0">
                <a:solidFill>
                  <a:srgbClr val="FF0000"/>
                </a:solidFill>
                <a:latin typeface="Arial (Body)"/>
              </a:rPr>
              <a:t>thời</a:t>
            </a:r>
            <a:r>
              <a:rPr lang="en-US" sz="2200" dirty="0" smtClean="0">
                <a:solidFill>
                  <a:srgbClr val="FF0000"/>
                </a:solidFill>
                <a:latin typeface="Arial (Body)"/>
              </a:rPr>
              <a:t> </a:t>
            </a:r>
            <a:r>
              <a:rPr lang="en-US" sz="2200" dirty="0" err="1" smtClean="0">
                <a:solidFill>
                  <a:srgbClr val="FF0000"/>
                </a:solidFill>
                <a:latin typeface="Arial (Body)"/>
              </a:rPr>
              <a:t>điểm</a:t>
            </a:r>
            <a:r>
              <a:rPr lang="en-US" sz="2200" dirty="0" smtClean="0">
                <a:solidFill>
                  <a:srgbClr val="FF0000"/>
                </a:solidFill>
                <a:latin typeface="Arial (Body)"/>
              </a:rPr>
              <a:t> </a:t>
            </a:r>
            <a:r>
              <a:rPr lang="en-US" sz="2200" dirty="0" err="1" smtClean="0">
                <a:solidFill>
                  <a:srgbClr val="FF0000"/>
                </a:solidFill>
                <a:latin typeface="Arial (Body)"/>
              </a:rPr>
              <a:t>kết</a:t>
            </a:r>
            <a:r>
              <a:rPr lang="en-US" sz="2200" dirty="0" smtClean="0">
                <a:solidFill>
                  <a:srgbClr val="FF0000"/>
                </a:solidFill>
                <a:latin typeface="Arial (Body)"/>
              </a:rPr>
              <a:t> </a:t>
            </a:r>
            <a:r>
              <a:rPr lang="en-US" sz="2200" dirty="0" err="1" smtClean="0">
                <a:solidFill>
                  <a:srgbClr val="FF0000"/>
                </a:solidFill>
                <a:latin typeface="Arial (Body)"/>
              </a:rPr>
              <a:t>thúc</a:t>
            </a:r>
            <a:r>
              <a:rPr lang="en-US" sz="2200" dirty="0" smtClean="0">
                <a:solidFill>
                  <a:srgbClr val="FF0000"/>
                </a:solidFill>
                <a:latin typeface="Arial (Body)"/>
              </a:rPr>
              <a:t> </a:t>
            </a:r>
            <a:r>
              <a:rPr lang="en-US" sz="2200" dirty="0" err="1" smtClean="0">
                <a:solidFill>
                  <a:srgbClr val="FF0000"/>
                </a:solidFill>
                <a:latin typeface="Arial (Body)"/>
              </a:rPr>
              <a:t>kỳ</a:t>
            </a:r>
            <a:r>
              <a:rPr lang="en-US" sz="2200" dirty="0" smtClean="0">
                <a:solidFill>
                  <a:srgbClr val="FF0000"/>
                </a:solidFill>
                <a:latin typeface="Arial (Body)"/>
              </a:rPr>
              <a:t> kế toán: </a:t>
            </a:r>
            <a:r>
              <a:rPr lang="en-US" sz="2200" dirty="0" err="1" smtClean="0">
                <a:solidFill>
                  <a:srgbClr val="FF0000"/>
                </a:solidFill>
                <a:latin typeface="Arial (Body)"/>
              </a:rPr>
              <a:t>Nếu</a:t>
            </a:r>
            <a:r>
              <a:rPr lang="en-US" sz="2200" dirty="0" smtClean="0">
                <a:solidFill>
                  <a:srgbClr val="FF0000"/>
                </a:solidFill>
                <a:latin typeface="Arial (Body)"/>
              </a:rPr>
              <a:t> </a:t>
            </a:r>
            <a:r>
              <a:rPr lang="en-US" sz="2200" dirty="0" err="1" smtClean="0">
                <a:solidFill>
                  <a:srgbClr val="FF0000"/>
                </a:solidFill>
                <a:latin typeface="Arial (Body)"/>
              </a:rPr>
              <a:t>có</a:t>
            </a:r>
            <a:r>
              <a:rPr lang="en-US" sz="2200" dirty="0" smtClean="0">
                <a:solidFill>
                  <a:srgbClr val="FF0000"/>
                </a:solidFill>
                <a:latin typeface="Arial (Body)"/>
              </a:rPr>
              <a:t> </a:t>
            </a:r>
            <a:r>
              <a:rPr lang="en-US" sz="2200" dirty="0" err="1" smtClean="0">
                <a:solidFill>
                  <a:srgbClr val="FF0000"/>
                </a:solidFill>
                <a:latin typeface="Arial (Body)"/>
              </a:rPr>
              <a:t>dấu</a:t>
            </a:r>
            <a:r>
              <a:rPr lang="en-US" sz="2200" dirty="0" smtClean="0">
                <a:solidFill>
                  <a:srgbClr val="FF0000"/>
                </a:solidFill>
                <a:latin typeface="Arial (Body)"/>
              </a:rPr>
              <a:t> </a:t>
            </a:r>
            <a:r>
              <a:rPr lang="en-US" sz="2200" dirty="0" err="1" smtClean="0">
                <a:solidFill>
                  <a:srgbClr val="FF0000"/>
                </a:solidFill>
                <a:latin typeface="Arial (Body)"/>
              </a:rPr>
              <a:t>hiệu</a:t>
            </a:r>
            <a:r>
              <a:rPr lang="en-US" sz="2200" dirty="0" smtClean="0">
                <a:solidFill>
                  <a:srgbClr val="FF0000"/>
                </a:solidFill>
                <a:latin typeface="Arial (Body)"/>
              </a:rPr>
              <a:t> </a:t>
            </a:r>
            <a:r>
              <a:rPr lang="en-US" sz="2200" dirty="0" err="1" smtClean="0">
                <a:solidFill>
                  <a:srgbClr val="FF0000"/>
                </a:solidFill>
                <a:latin typeface="Arial (Body)"/>
              </a:rPr>
              <a:t>hoặc</a:t>
            </a:r>
            <a:r>
              <a:rPr lang="en-US" sz="2200" dirty="0" smtClean="0">
                <a:solidFill>
                  <a:srgbClr val="FF0000"/>
                </a:solidFill>
                <a:latin typeface="Arial (Body)"/>
              </a:rPr>
              <a:t> </a:t>
            </a:r>
            <a:r>
              <a:rPr lang="en-US" sz="2200" dirty="0" err="1" smtClean="0">
                <a:solidFill>
                  <a:srgbClr val="FF0000"/>
                </a:solidFill>
                <a:latin typeface="Arial (Body)"/>
              </a:rPr>
              <a:t>bằng</a:t>
            </a:r>
            <a:r>
              <a:rPr lang="en-US" sz="2200" dirty="0" smtClean="0">
                <a:solidFill>
                  <a:srgbClr val="FF0000"/>
                </a:solidFill>
                <a:latin typeface="Arial (Body)"/>
              </a:rPr>
              <a:t> </a:t>
            </a:r>
            <a:r>
              <a:rPr lang="en-US" sz="2200" dirty="0" err="1" smtClean="0">
                <a:solidFill>
                  <a:srgbClr val="FF0000"/>
                </a:solidFill>
                <a:latin typeface="Arial (Body)"/>
              </a:rPr>
              <a:t>chứng</a:t>
            </a:r>
            <a:r>
              <a:rPr lang="en-US" sz="2200" dirty="0" smtClean="0">
                <a:solidFill>
                  <a:srgbClr val="FF0000"/>
                </a:solidFill>
                <a:latin typeface="Arial (Body)"/>
              </a:rPr>
              <a:t> </a:t>
            </a:r>
            <a:r>
              <a:rPr lang="en-US" sz="2200" dirty="0" err="1" smtClean="0">
                <a:solidFill>
                  <a:srgbClr val="FF0000"/>
                </a:solidFill>
                <a:latin typeface="Arial (Body)"/>
              </a:rPr>
              <a:t>cho</a:t>
            </a:r>
            <a:r>
              <a:rPr lang="en-US" sz="2200" dirty="0" smtClean="0">
                <a:solidFill>
                  <a:srgbClr val="FF0000"/>
                </a:solidFill>
                <a:latin typeface="Arial (Body)"/>
              </a:rPr>
              <a:t> </a:t>
            </a:r>
            <a:r>
              <a:rPr lang="en-US" sz="2200" dirty="0" err="1" smtClean="0">
                <a:solidFill>
                  <a:srgbClr val="FF0000"/>
                </a:solidFill>
                <a:latin typeface="Arial (Body)"/>
              </a:rPr>
              <a:t>thấy</a:t>
            </a:r>
            <a:r>
              <a:rPr lang="en-US" sz="2200" dirty="0" smtClean="0">
                <a:solidFill>
                  <a:srgbClr val="FF0000"/>
                </a:solidFill>
                <a:latin typeface="Arial (Body)"/>
              </a:rPr>
              <a:t> </a:t>
            </a:r>
            <a:r>
              <a:rPr lang="en-US" sz="2200" dirty="0" err="1" smtClean="0">
                <a:solidFill>
                  <a:srgbClr val="FF0000"/>
                </a:solidFill>
                <a:latin typeface="Arial (Body)"/>
              </a:rPr>
              <a:t>các</a:t>
            </a:r>
            <a:r>
              <a:rPr lang="en-US" sz="2200" dirty="0" smtClean="0">
                <a:solidFill>
                  <a:srgbClr val="FF0000"/>
                </a:solidFill>
                <a:latin typeface="Arial (Body)"/>
              </a:rPr>
              <a:t> </a:t>
            </a:r>
            <a:r>
              <a:rPr lang="en-US" sz="2200" dirty="0" err="1" smtClean="0">
                <a:solidFill>
                  <a:srgbClr val="FF0000"/>
                </a:solidFill>
                <a:latin typeface="Arial (Body)"/>
              </a:rPr>
              <a:t>tài</a:t>
            </a:r>
            <a:r>
              <a:rPr lang="en-US" sz="2200" dirty="0" smtClean="0">
                <a:solidFill>
                  <a:srgbClr val="FF0000"/>
                </a:solidFill>
                <a:latin typeface="Arial (Body)"/>
              </a:rPr>
              <a:t> </a:t>
            </a:r>
            <a:r>
              <a:rPr lang="en-US" sz="2200" dirty="0" err="1" smtClean="0">
                <a:solidFill>
                  <a:srgbClr val="FF0000"/>
                </a:solidFill>
                <a:latin typeface="Arial (Body)"/>
              </a:rPr>
              <a:t>sản</a:t>
            </a:r>
            <a:r>
              <a:rPr lang="en-US" sz="2200" dirty="0" smtClean="0">
                <a:solidFill>
                  <a:srgbClr val="FF0000"/>
                </a:solidFill>
                <a:latin typeface="Arial (Body)"/>
              </a:rPr>
              <a:t> </a:t>
            </a:r>
            <a:r>
              <a:rPr lang="en-US" sz="2200" dirty="0" err="1" smtClean="0">
                <a:solidFill>
                  <a:srgbClr val="FF0000"/>
                </a:solidFill>
                <a:latin typeface="Arial (Body)"/>
              </a:rPr>
              <a:t>này</a:t>
            </a:r>
            <a:r>
              <a:rPr lang="en-US" sz="2200" dirty="0" smtClean="0">
                <a:solidFill>
                  <a:srgbClr val="FF0000"/>
                </a:solidFill>
                <a:latin typeface="Arial (Body)"/>
              </a:rPr>
              <a:t> </a:t>
            </a:r>
            <a:r>
              <a:rPr lang="en-US" sz="2200" dirty="0" err="1" smtClean="0">
                <a:solidFill>
                  <a:srgbClr val="FF0000"/>
                </a:solidFill>
                <a:latin typeface="Arial (Body)"/>
              </a:rPr>
              <a:t>bị</a:t>
            </a:r>
            <a:r>
              <a:rPr lang="en-US" sz="2200" dirty="0" smtClean="0">
                <a:solidFill>
                  <a:srgbClr val="FF0000"/>
                </a:solidFill>
                <a:latin typeface="Arial (Body)"/>
              </a:rPr>
              <a:t> </a:t>
            </a:r>
            <a:r>
              <a:rPr lang="en-US" sz="2200" dirty="0" err="1" smtClean="0">
                <a:solidFill>
                  <a:srgbClr val="FF0000"/>
                </a:solidFill>
                <a:latin typeface="Arial (Body)"/>
              </a:rPr>
              <a:t>tổn</a:t>
            </a:r>
            <a:r>
              <a:rPr lang="en-US" sz="2200" dirty="0" smtClean="0">
                <a:solidFill>
                  <a:srgbClr val="FF0000"/>
                </a:solidFill>
                <a:latin typeface="Arial (Body)"/>
              </a:rPr>
              <a:t> </a:t>
            </a:r>
            <a:r>
              <a:rPr lang="en-US" sz="2200" dirty="0" err="1" smtClean="0">
                <a:solidFill>
                  <a:srgbClr val="FF0000"/>
                </a:solidFill>
                <a:latin typeface="Arial (Body)"/>
              </a:rPr>
              <a:t>thất</a:t>
            </a:r>
            <a:r>
              <a:rPr lang="en-US" sz="2200" dirty="0" smtClean="0">
                <a:solidFill>
                  <a:srgbClr val="FF0000"/>
                </a:solidFill>
                <a:latin typeface="Arial (Body)"/>
              </a:rPr>
              <a:t> </a:t>
            </a:r>
            <a:r>
              <a:rPr lang="en-US" sz="2200" dirty="0" err="1" smtClean="0">
                <a:solidFill>
                  <a:srgbClr val="FF0000"/>
                </a:solidFill>
                <a:latin typeface="Arial (Body)"/>
              </a:rPr>
              <a:t>hoặc</a:t>
            </a:r>
            <a:r>
              <a:rPr lang="en-US" sz="2200" dirty="0" smtClean="0">
                <a:solidFill>
                  <a:srgbClr val="FF0000"/>
                </a:solidFill>
                <a:latin typeface="Arial (Body)"/>
              </a:rPr>
              <a:t> </a:t>
            </a:r>
            <a:r>
              <a:rPr lang="en-US" sz="2200" dirty="0" err="1" smtClean="0">
                <a:solidFill>
                  <a:srgbClr val="FF0000"/>
                </a:solidFill>
                <a:latin typeface="Arial (Body)"/>
              </a:rPr>
              <a:t>giá</a:t>
            </a:r>
            <a:r>
              <a:rPr lang="en-US" sz="2200" dirty="0" smtClean="0">
                <a:solidFill>
                  <a:srgbClr val="FF0000"/>
                </a:solidFill>
                <a:latin typeface="Arial (Body)"/>
              </a:rPr>
              <a:t> </a:t>
            </a:r>
            <a:r>
              <a:rPr lang="en-US" sz="2200" dirty="0" err="1" smtClean="0">
                <a:solidFill>
                  <a:srgbClr val="FF0000"/>
                </a:solidFill>
                <a:latin typeface="Arial (Body)"/>
              </a:rPr>
              <a:t>trị</a:t>
            </a:r>
            <a:r>
              <a:rPr lang="en-US" sz="2200" dirty="0" smtClean="0">
                <a:solidFill>
                  <a:srgbClr val="FF0000"/>
                </a:solidFill>
                <a:latin typeface="Arial (Body)"/>
              </a:rPr>
              <a:t> </a:t>
            </a:r>
            <a:r>
              <a:rPr lang="en-US" sz="2200" dirty="0" err="1" smtClean="0">
                <a:solidFill>
                  <a:srgbClr val="FF0000"/>
                </a:solidFill>
                <a:latin typeface="Arial (Body)"/>
              </a:rPr>
              <a:t>thuần</a:t>
            </a:r>
            <a:r>
              <a:rPr lang="en-US" sz="2200" dirty="0" smtClean="0">
                <a:solidFill>
                  <a:srgbClr val="FF0000"/>
                </a:solidFill>
                <a:latin typeface="Arial (Body)"/>
              </a:rPr>
              <a:t> </a:t>
            </a:r>
            <a:r>
              <a:rPr lang="en-US" sz="2200" dirty="0" err="1" smtClean="0">
                <a:solidFill>
                  <a:srgbClr val="FF0000"/>
                </a:solidFill>
                <a:latin typeface="Arial (Body)"/>
              </a:rPr>
              <a:t>có</a:t>
            </a:r>
            <a:r>
              <a:rPr lang="en-US" sz="2200" dirty="0" smtClean="0">
                <a:solidFill>
                  <a:srgbClr val="FF0000"/>
                </a:solidFill>
                <a:latin typeface="Arial (Body)"/>
              </a:rPr>
              <a:t> </a:t>
            </a:r>
            <a:r>
              <a:rPr lang="en-US" sz="2200" dirty="0" err="1" smtClean="0">
                <a:solidFill>
                  <a:srgbClr val="FF0000"/>
                </a:solidFill>
                <a:latin typeface="Arial (Body)"/>
              </a:rPr>
              <a:t>thể</a:t>
            </a:r>
            <a:r>
              <a:rPr lang="en-US" sz="2200" dirty="0" smtClean="0">
                <a:solidFill>
                  <a:srgbClr val="FF0000"/>
                </a:solidFill>
                <a:latin typeface="Arial (Body)"/>
              </a:rPr>
              <a:t> </a:t>
            </a:r>
            <a:r>
              <a:rPr lang="en-US" sz="2200" dirty="0" err="1" smtClean="0">
                <a:solidFill>
                  <a:srgbClr val="FF0000"/>
                </a:solidFill>
                <a:latin typeface="Arial (Body)"/>
              </a:rPr>
              <a:t>thực</a:t>
            </a:r>
            <a:r>
              <a:rPr lang="en-US" sz="2200" dirty="0" smtClean="0">
                <a:solidFill>
                  <a:srgbClr val="FF0000"/>
                </a:solidFill>
                <a:latin typeface="Arial (Body)"/>
              </a:rPr>
              <a:t> </a:t>
            </a:r>
            <a:r>
              <a:rPr lang="en-US" sz="2200" dirty="0" err="1" smtClean="0">
                <a:solidFill>
                  <a:srgbClr val="FF0000"/>
                </a:solidFill>
                <a:latin typeface="Arial (Body)"/>
              </a:rPr>
              <a:t>hiện</a:t>
            </a:r>
            <a:r>
              <a:rPr lang="en-US" sz="2200" dirty="0" smtClean="0">
                <a:solidFill>
                  <a:srgbClr val="FF0000"/>
                </a:solidFill>
                <a:latin typeface="Arial (Body)"/>
              </a:rPr>
              <a:t> </a:t>
            </a:r>
            <a:r>
              <a:rPr lang="en-US" sz="2200" dirty="0" err="1" smtClean="0">
                <a:solidFill>
                  <a:srgbClr val="FF0000"/>
                </a:solidFill>
                <a:latin typeface="Arial (Body)"/>
              </a:rPr>
              <a:t>được</a:t>
            </a:r>
            <a:r>
              <a:rPr lang="en-US" sz="2200" dirty="0" smtClean="0">
                <a:solidFill>
                  <a:srgbClr val="FF0000"/>
                </a:solidFill>
                <a:latin typeface="Arial (Body)"/>
              </a:rPr>
              <a:t> </a:t>
            </a:r>
            <a:r>
              <a:rPr lang="en-US" sz="2200" dirty="0" err="1" smtClean="0">
                <a:solidFill>
                  <a:srgbClr val="FF0000"/>
                </a:solidFill>
                <a:latin typeface="Arial (Body)"/>
              </a:rPr>
              <a:t>thấp</a:t>
            </a:r>
            <a:r>
              <a:rPr lang="en-US" sz="2200" dirty="0" smtClean="0">
                <a:solidFill>
                  <a:srgbClr val="FF0000"/>
                </a:solidFill>
                <a:latin typeface="Arial (Body)"/>
              </a:rPr>
              <a:t> </a:t>
            </a:r>
            <a:r>
              <a:rPr lang="en-US" sz="2200" dirty="0" err="1" smtClean="0">
                <a:solidFill>
                  <a:srgbClr val="FF0000"/>
                </a:solidFill>
                <a:latin typeface="Arial (Body)"/>
              </a:rPr>
              <a:t>hơn</a:t>
            </a:r>
            <a:r>
              <a:rPr lang="en-US" sz="2200" dirty="0" smtClean="0">
                <a:solidFill>
                  <a:srgbClr val="FF0000"/>
                </a:solidFill>
                <a:latin typeface="Arial (Body)"/>
              </a:rPr>
              <a:t> so </a:t>
            </a:r>
            <a:r>
              <a:rPr lang="en-US" sz="2200" dirty="0" err="1" smtClean="0">
                <a:solidFill>
                  <a:srgbClr val="FF0000"/>
                </a:solidFill>
                <a:latin typeface="Arial (Body)"/>
              </a:rPr>
              <a:t>với</a:t>
            </a:r>
            <a:r>
              <a:rPr lang="en-US" sz="2200" dirty="0" smtClean="0">
                <a:solidFill>
                  <a:srgbClr val="FF0000"/>
                </a:solidFill>
                <a:latin typeface="Arial (Body)"/>
              </a:rPr>
              <a:t> NBV </a:t>
            </a:r>
            <a:r>
              <a:rPr lang="en-US" sz="2200" dirty="0" err="1" smtClean="0">
                <a:solidFill>
                  <a:srgbClr val="FF0000"/>
                </a:solidFill>
                <a:latin typeface="Arial (Body)"/>
              </a:rPr>
              <a:t>của</a:t>
            </a:r>
            <a:r>
              <a:rPr lang="en-US" sz="2200" dirty="0" smtClean="0">
                <a:solidFill>
                  <a:srgbClr val="FF0000"/>
                </a:solidFill>
                <a:latin typeface="Arial (Body)"/>
              </a:rPr>
              <a:t> </a:t>
            </a:r>
            <a:r>
              <a:rPr lang="en-US" sz="2200" dirty="0" err="1" smtClean="0">
                <a:solidFill>
                  <a:srgbClr val="FF0000"/>
                </a:solidFill>
                <a:latin typeface="Arial (Body)"/>
              </a:rPr>
              <a:t>tài</a:t>
            </a:r>
            <a:r>
              <a:rPr lang="en-US" sz="2200" dirty="0" smtClean="0">
                <a:solidFill>
                  <a:srgbClr val="FF0000"/>
                </a:solidFill>
                <a:latin typeface="Arial (Body)"/>
              </a:rPr>
              <a:t> </a:t>
            </a:r>
            <a:r>
              <a:rPr lang="en-US" sz="2200" dirty="0" err="1" smtClean="0">
                <a:solidFill>
                  <a:srgbClr val="FF0000"/>
                </a:solidFill>
                <a:latin typeface="Arial (Body)"/>
              </a:rPr>
              <a:t>sản</a:t>
            </a:r>
            <a:r>
              <a:rPr lang="en-US" sz="2200" dirty="0" smtClean="0">
                <a:solidFill>
                  <a:srgbClr val="FF0000"/>
                </a:solidFill>
                <a:latin typeface="Arial (Body)"/>
              </a:rPr>
              <a:t> </a:t>
            </a:r>
            <a:r>
              <a:rPr lang="en-US" sz="2200" dirty="0" err="1" smtClean="0">
                <a:solidFill>
                  <a:srgbClr val="FF0000"/>
                </a:solidFill>
                <a:latin typeface="Arial (Body)"/>
              </a:rPr>
              <a:t>sinh</a:t>
            </a:r>
            <a:r>
              <a:rPr lang="en-US" sz="2200" dirty="0" smtClean="0">
                <a:solidFill>
                  <a:srgbClr val="FF0000"/>
                </a:solidFill>
                <a:latin typeface="Arial (Body)"/>
              </a:rPr>
              <a:t> </a:t>
            </a:r>
            <a:r>
              <a:rPr lang="en-US" sz="2200" dirty="0" err="1" smtClean="0">
                <a:solidFill>
                  <a:srgbClr val="FF0000"/>
                </a:solidFill>
                <a:latin typeface="Arial (Body)"/>
              </a:rPr>
              <a:t>học</a:t>
            </a:r>
            <a:r>
              <a:rPr lang="en-US" sz="2200" dirty="0" smtClean="0">
                <a:solidFill>
                  <a:srgbClr val="FF0000"/>
                </a:solidFill>
                <a:latin typeface="Arial (Body)"/>
              </a:rPr>
              <a:t> </a:t>
            </a:r>
            <a:r>
              <a:rPr lang="en-US" sz="2200" dirty="0" err="1" smtClean="0">
                <a:solidFill>
                  <a:srgbClr val="FF0000"/>
                </a:solidFill>
                <a:latin typeface="Arial (Body)"/>
              </a:rPr>
              <a:t>thì</a:t>
            </a:r>
            <a:r>
              <a:rPr lang="en-US" sz="2200" dirty="0" smtClean="0">
                <a:solidFill>
                  <a:srgbClr val="FF0000"/>
                </a:solidFill>
                <a:latin typeface="Arial (Body)"/>
              </a:rPr>
              <a:t> </a:t>
            </a:r>
            <a:r>
              <a:rPr lang="en-US" sz="2200" dirty="0" err="1" smtClean="0">
                <a:solidFill>
                  <a:srgbClr val="FF0000"/>
                </a:solidFill>
                <a:latin typeface="Arial (Body)"/>
              </a:rPr>
              <a:t>phải</a:t>
            </a:r>
            <a:r>
              <a:rPr lang="en-US" sz="2200" dirty="0" smtClean="0">
                <a:solidFill>
                  <a:srgbClr val="FF0000"/>
                </a:solidFill>
                <a:latin typeface="Arial (Body)"/>
              </a:rPr>
              <a:t> </a:t>
            </a:r>
            <a:r>
              <a:rPr lang="en-US" sz="2200" dirty="0" err="1" smtClean="0">
                <a:solidFill>
                  <a:srgbClr val="FF0000"/>
                </a:solidFill>
                <a:latin typeface="Arial (Body)"/>
              </a:rPr>
              <a:t>trích</a:t>
            </a:r>
            <a:r>
              <a:rPr lang="en-US" sz="2200" dirty="0" smtClean="0">
                <a:solidFill>
                  <a:srgbClr val="FF0000"/>
                </a:solidFill>
                <a:latin typeface="Arial (Body)"/>
              </a:rPr>
              <a:t> </a:t>
            </a:r>
            <a:r>
              <a:rPr lang="en-US" sz="2200" dirty="0" err="1" smtClean="0">
                <a:solidFill>
                  <a:srgbClr val="FF0000"/>
                </a:solidFill>
                <a:latin typeface="Arial (Body)"/>
              </a:rPr>
              <a:t>lập</a:t>
            </a:r>
            <a:r>
              <a:rPr lang="en-US" sz="2200" dirty="0" smtClean="0">
                <a:solidFill>
                  <a:srgbClr val="FF0000"/>
                </a:solidFill>
                <a:latin typeface="Arial (Body)"/>
              </a:rPr>
              <a:t> </a:t>
            </a:r>
            <a:r>
              <a:rPr lang="en-US" sz="2200" dirty="0" err="1" smtClean="0">
                <a:solidFill>
                  <a:srgbClr val="FF0000"/>
                </a:solidFill>
                <a:latin typeface="Arial (Body)"/>
              </a:rPr>
              <a:t>dự</a:t>
            </a:r>
            <a:r>
              <a:rPr lang="en-US" sz="2200" dirty="0" smtClean="0">
                <a:solidFill>
                  <a:srgbClr val="FF0000"/>
                </a:solidFill>
                <a:latin typeface="Arial (Body)"/>
              </a:rPr>
              <a:t> phòng </a:t>
            </a:r>
            <a:r>
              <a:rPr lang="en-US" sz="2200" dirty="0" err="1" smtClean="0">
                <a:solidFill>
                  <a:srgbClr val="FF0000"/>
                </a:solidFill>
                <a:latin typeface="Arial (Body)"/>
              </a:rPr>
              <a:t>tổn</a:t>
            </a:r>
            <a:r>
              <a:rPr lang="en-US" sz="2200" dirty="0" smtClean="0">
                <a:solidFill>
                  <a:srgbClr val="FF0000"/>
                </a:solidFill>
                <a:latin typeface="Arial (Body)"/>
              </a:rPr>
              <a:t> </a:t>
            </a:r>
            <a:r>
              <a:rPr lang="en-US" sz="2200" dirty="0" err="1" smtClean="0">
                <a:solidFill>
                  <a:srgbClr val="FF0000"/>
                </a:solidFill>
                <a:latin typeface="Arial (Body)"/>
              </a:rPr>
              <a:t>thất</a:t>
            </a:r>
            <a:r>
              <a:rPr lang="en-US" sz="2200" dirty="0" smtClean="0">
                <a:solidFill>
                  <a:srgbClr val="FF0000"/>
                </a:solidFill>
                <a:latin typeface="Arial (Body)"/>
              </a:rPr>
              <a:t> </a:t>
            </a:r>
            <a:r>
              <a:rPr lang="en-US" sz="2200" dirty="0" err="1" smtClean="0">
                <a:solidFill>
                  <a:srgbClr val="FF0000"/>
                </a:solidFill>
                <a:latin typeface="Arial (Body)"/>
              </a:rPr>
              <a:t>tài</a:t>
            </a:r>
            <a:r>
              <a:rPr lang="en-US" sz="2200" dirty="0" smtClean="0">
                <a:solidFill>
                  <a:srgbClr val="FF0000"/>
                </a:solidFill>
                <a:latin typeface="Arial (Body)"/>
              </a:rPr>
              <a:t> </a:t>
            </a:r>
            <a:r>
              <a:rPr lang="en-US" sz="2200" dirty="0" err="1" smtClean="0">
                <a:solidFill>
                  <a:srgbClr val="FF0000"/>
                </a:solidFill>
                <a:latin typeface="Arial (Body)"/>
              </a:rPr>
              <a:t>sản</a:t>
            </a:r>
            <a:r>
              <a:rPr lang="en-US" sz="2200" dirty="0" smtClean="0">
                <a:solidFill>
                  <a:srgbClr val="FF0000"/>
                </a:solidFill>
                <a:latin typeface="Arial (Body)"/>
              </a:rPr>
              <a:t> </a:t>
            </a:r>
            <a:r>
              <a:rPr lang="en-US" sz="2200" dirty="0" err="1" smtClean="0">
                <a:solidFill>
                  <a:srgbClr val="FF0000"/>
                </a:solidFill>
                <a:latin typeface="Arial (Body)"/>
              </a:rPr>
              <a:t>sinh</a:t>
            </a:r>
            <a:r>
              <a:rPr lang="en-US" sz="2200" dirty="0" smtClean="0">
                <a:solidFill>
                  <a:srgbClr val="FF0000"/>
                </a:solidFill>
                <a:latin typeface="Arial (Body)"/>
              </a:rPr>
              <a:t> </a:t>
            </a:r>
            <a:r>
              <a:rPr lang="en-US" sz="2200" dirty="0" err="1" smtClean="0">
                <a:solidFill>
                  <a:srgbClr val="FF0000"/>
                </a:solidFill>
                <a:latin typeface="Arial (Body)"/>
              </a:rPr>
              <a:t>học</a:t>
            </a:r>
            <a:r>
              <a:rPr lang="en-US" sz="2200" dirty="0" smtClean="0">
                <a:solidFill>
                  <a:srgbClr val="FF0000"/>
                </a:solidFill>
                <a:latin typeface="Arial (Body)"/>
              </a:rPr>
              <a:t>. </a:t>
            </a:r>
          </a:p>
          <a:p>
            <a:pPr marL="358775" indent="-358775" algn="just">
              <a:buFont typeface="Wingdings" pitchFamily="2" charset="2"/>
              <a:buChar char="ü"/>
            </a:pPr>
            <a:endParaRPr lang="en-US" sz="800" dirty="0" smtClean="0">
              <a:solidFill>
                <a:srgbClr val="FF0000"/>
              </a:solidFill>
              <a:latin typeface="Arial (Body)"/>
            </a:endParaRPr>
          </a:p>
          <a:p>
            <a:pPr marL="358775" indent="-358775" algn="just">
              <a:buFont typeface="Wingdings" pitchFamily="2" charset="2"/>
              <a:buChar char="ü"/>
            </a:pPr>
            <a:r>
              <a:rPr lang="en-US" sz="2200" dirty="0" err="1" smtClean="0">
                <a:solidFill>
                  <a:srgbClr val="FF0000"/>
                </a:solidFill>
                <a:latin typeface="Arial (Body)"/>
              </a:rPr>
              <a:t>Trình</a:t>
            </a:r>
            <a:r>
              <a:rPr lang="en-US" sz="2200" dirty="0" smtClean="0">
                <a:solidFill>
                  <a:srgbClr val="FF0000"/>
                </a:solidFill>
                <a:latin typeface="Arial (Body)"/>
              </a:rPr>
              <a:t> </a:t>
            </a:r>
            <a:r>
              <a:rPr lang="en-US" sz="2200" dirty="0" err="1" smtClean="0">
                <a:solidFill>
                  <a:srgbClr val="FF0000"/>
                </a:solidFill>
                <a:latin typeface="Arial (Body)"/>
              </a:rPr>
              <a:t>bày</a:t>
            </a:r>
            <a:r>
              <a:rPr lang="en-US" sz="2200" dirty="0" smtClean="0">
                <a:solidFill>
                  <a:srgbClr val="FF0000"/>
                </a:solidFill>
                <a:latin typeface="Arial (Body)"/>
              </a:rPr>
              <a:t> </a:t>
            </a:r>
            <a:r>
              <a:rPr lang="en-US" sz="2200" dirty="0" err="1" smtClean="0">
                <a:solidFill>
                  <a:srgbClr val="FF0000"/>
                </a:solidFill>
                <a:latin typeface="Arial (Body)"/>
              </a:rPr>
              <a:t>là</a:t>
            </a:r>
            <a:r>
              <a:rPr lang="en-US" sz="2200" dirty="0" smtClean="0">
                <a:solidFill>
                  <a:srgbClr val="FF0000"/>
                </a:solidFill>
                <a:latin typeface="Arial (Body)"/>
              </a:rPr>
              <a:t> </a:t>
            </a:r>
            <a:r>
              <a:rPr lang="en-US" sz="2200" dirty="0" err="1" smtClean="0">
                <a:solidFill>
                  <a:srgbClr val="FF0000"/>
                </a:solidFill>
                <a:latin typeface="Arial (Body)"/>
              </a:rPr>
              <a:t>tài</a:t>
            </a:r>
            <a:r>
              <a:rPr lang="en-US" sz="2200" dirty="0" smtClean="0">
                <a:solidFill>
                  <a:srgbClr val="FF0000"/>
                </a:solidFill>
                <a:latin typeface="Arial (Body)"/>
              </a:rPr>
              <a:t> </a:t>
            </a:r>
            <a:r>
              <a:rPr lang="en-US" sz="2200" dirty="0" err="1" smtClean="0">
                <a:solidFill>
                  <a:srgbClr val="FF0000"/>
                </a:solidFill>
                <a:latin typeface="Arial (Body)"/>
              </a:rPr>
              <a:t>sản</a:t>
            </a:r>
            <a:r>
              <a:rPr lang="en-US" sz="2200" dirty="0" smtClean="0">
                <a:solidFill>
                  <a:srgbClr val="FF0000"/>
                </a:solidFill>
                <a:latin typeface="Arial (Body)"/>
              </a:rPr>
              <a:t> </a:t>
            </a:r>
            <a:r>
              <a:rPr lang="en-US" sz="2200" dirty="0" err="1" smtClean="0">
                <a:solidFill>
                  <a:srgbClr val="FF0000"/>
                </a:solidFill>
                <a:latin typeface="Arial (Body)"/>
              </a:rPr>
              <a:t>sinh</a:t>
            </a:r>
            <a:r>
              <a:rPr lang="en-US" sz="2200" dirty="0" smtClean="0">
                <a:solidFill>
                  <a:srgbClr val="FF0000"/>
                </a:solidFill>
                <a:latin typeface="Arial (Body)"/>
              </a:rPr>
              <a:t> </a:t>
            </a:r>
            <a:r>
              <a:rPr lang="en-US" sz="2200" dirty="0" err="1" smtClean="0">
                <a:solidFill>
                  <a:srgbClr val="FF0000"/>
                </a:solidFill>
                <a:latin typeface="Arial (Body)"/>
              </a:rPr>
              <a:t>học</a:t>
            </a:r>
            <a:r>
              <a:rPr lang="en-US" sz="2200" dirty="0" smtClean="0">
                <a:solidFill>
                  <a:srgbClr val="FF0000"/>
                </a:solidFill>
                <a:latin typeface="Arial (Body)"/>
              </a:rPr>
              <a:t> </a:t>
            </a:r>
            <a:r>
              <a:rPr lang="en-US" sz="2200" dirty="0" err="1" smtClean="0">
                <a:solidFill>
                  <a:srgbClr val="FF0000"/>
                </a:solidFill>
                <a:latin typeface="Arial (Body)"/>
              </a:rPr>
              <a:t>ngắn</a:t>
            </a:r>
            <a:r>
              <a:rPr lang="en-US" sz="2200" dirty="0" smtClean="0">
                <a:solidFill>
                  <a:srgbClr val="FF0000"/>
                </a:solidFill>
                <a:latin typeface="Arial (Body)"/>
              </a:rPr>
              <a:t> </a:t>
            </a:r>
            <a:r>
              <a:rPr lang="en-US" sz="2200" dirty="0" err="1" smtClean="0">
                <a:solidFill>
                  <a:srgbClr val="FF0000"/>
                </a:solidFill>
                <a:latin typeface="Arial (Body)"/>
              </a:rPr>
              <a:t>hạn</a:t>
            </a:r>
            <a:r>
              <a:rPr lang="en-US" sz="2200" dirty="0" smtClean="0">
                <a:solidFill>
                  <a:srgbClr val="FF0000"/>
                </a:solidFill>
                <a:latin typeface="Arial (Body)"/>
              </a:rPr>
              <a:t> </a:t>
            </a:r>
            <a:r>
              <a:rPr lang="en-US" sz="2200" dirty="0" err="1" smtClean="0">
                <a:solidFill>
                  <a:srgbClr val="FF0000"/>
                </a:solidFill>
                <a:latin typeface="Arial (Body)"/>
              </a:rPr>
              <a:t>hoặc</a:t>
            </a:r>
            <a:r>
              <a:rPr lang="en-US" sz="2200" dirty="0" smtClean="0">
                <a:solidFill>
                  <a:srgbClr val="FF0000"/>
                </a:solidFill>
                <a:latin typeface="Arial (Body)"/>
              </a:rPr>
              <a:t> </a:t>
            </a:r>
            <a:r>
              <a:rPr lang="en-US" sz="2200" dirty="0" err="1" smtClean="0">
                <a:solidFill>
                  <a:srgbClr val="FF0000"/>
                </a:solidFill>
                <a:latin typeface="Arial (Body)"/>
              </a:rPr>
              <a:t>dài</a:t>
            </a:r>
            <a:r>
              <a:rPr lang="en-US" sz="2200" dirty="0" smtClean="0">
                <a:solidFill>
                  <a:srgbClr val="FF0000"/>
                </a:solidFill>
                <a:latin typeface="Arial (Body)"/>
              </a:rPr>
              <a:t> </a:t>
            </a:r>
            <a:r>
              <a:rPr lang="en-US" sz="2200" dirty="0" err="1" smtClean="0">
                <a:solidFill>
                  <a:srgbClr val="FF0000"/>
                </a:solidFill>
                <a:latin typeface="Arial (Body)"/>
              </a:rPr>
              <a:t>hạn</a:t>
            </a:r>
            <a:r>
              <a:rPr lang="en-US" sz="2200" dirty="0" smtClean="0">
                <a:solidFill>
                  <a:srgbClr val="FF0000"/>
                </a:solidFill>
                <a:latin typeface="Arial (Body)"/>
              </a:rPr>
              <a:t> </a:t>
            </a:r>
            <a:r>
              <a:rPr lang="en-US" sz="2200" dirty="0" err="1" smtClean="0">
                <a:solidFill>
                  <a:srgbClr val="FF0000"/>
                </a:solidFill>
                <a:latin typeface="Arial (Body)"/>
              </a:rPr>
              <a:t>phù</a:t>
            </a:r>
            <a:r>
              <a:rPr lang="en-US" sz="2200" dirty="0" smtClean="0">
                <a:solidFill>
                  <a:srgbClr val="FF0000"/>
                </a:solidFill>
                <a:latin typeface="Arial (Body)"/>
              </a:rPr>
              <a:t> </a:t>
            </a:r>
            <a:r>
              <a:rPr lang="en-US" sz="2200" dirty="0" err="1" smtClean="0">
                <a:solidFill>
                  <a:srgbClr val="FF0000"/>
                </a:solidFill>
                <a:latin typeface="Arial (Body)"/>
              </a:rPr>
              <a:t>hợp</a:t>
            </a:r>
            <a:r>
              <a:rPr lang="en-US" sz="2200" dirty="0" smtClean="0">
                <a:solidFill>
                  <a:srgbClr val="FF0000"/>
                </a:solidFill>
                <a:latin typeface="Arial (Body)"/>
              </a:rPr>
              <a:t> </a:t>
            </a:r>
            <a:r>
              <a:rPr lang="en-US" sz="2200" dirty="0" err="1" smtClean="0">
                <a:solidFill>
                  <a:srgbClr val="FF0000"/>
                </a:solidFill>
                <a:latin typeface="Arial (Body)"/>
              </a:rPr>
              <a:t>với</a:t>
            </a:r>
            <a:r>
              <a:rPr lang="en-US" sz="2200" dirty="0" smtClean="0">
                <a:solidFill>
                  <a:srgbClr val="FF0000"/>
                </a:solidFill>
                <a:latin typeface="Arial (Body)"/>
              </a:rPr>
              <a:t> </a:t>
            </a:r>
            <a:r>
              <a:rPr lang="en-US" sz="2200" dirty="0" err="1" smtClean="0">
                <a:solidFill>
                  <a:srgbClr val="FF0000"/>
                </a:solidFill>
                <a:latin typeface="Arial (Body)"/>
              </a:rPr>
              <a:t>tiêu</a:t>
            </a:r>
            <a:r>
              <a:rPr lang="en-US" sz="2200" dirty="0" smtClean="0">
                <a:solidFill>
                  <a:srgbClr val="FF0000"/>
                </a:solidFill>
                <a:latin typeface="Arial (Body)"/>
              </a:rPr>
              <a:t> chí </a:t>
            </a:r>
            <a:r>
              <a:rPr lang="en-US" sz="2200" dirty="0" err="1" smtClean="0">
                <a:solidFill>
                  <a:srgbClr val="FF0000"/>
                </a:solidFill>
                <a:latin typeface="Arial (Body)"/>
              </a:rPr>
              <a:t>phân</a:t>
            </a:r>
            <a:r>
              <a:rPr lang="en-US" sz="2200" dirty="0" smtClean="0">
                <a:solidFill>
                  <a:srgbClr val="FF0000"/>
                </a:solidFill>
                <a:latin typeface="Arial (Body)"/>
              </a:rPr>
              <a:t> </a:t>
            </a:r>
            <a:r>
              <a:rPr lang="en-US" sz="2200" dirty="0" err="1" smtClean="0">
                <a:solidFill>
                  <a:srgbClr val="FF0000"/>
                </a:solidFill>
                <a:latin typeface="Arial (Body)"/>
              </a:rPr>
              <a:t>loại</a:t>
            </a:r>
            <a:r>
              <a:rPr lang="en-US" sz="2200" dirty="0" smtClean="0">
                <a:solidFill>
                  <a:srgbClr val="FF0000"/>
                </a:solidFill>
                <a:latin typeface="Arial (Body)"/>
              </a:rPr>
              <a:t> </a:t>
            </a:r>
            <a:r>
              <a:rPr lang="en-US" sz="2200" dirty="0" err="1" smtClean="0">
                <a:solidFill>
                  <a:srgbClr val="FF0000"/>
                </a:solidFill>
                <a:latin typeface="Arial (Body)"/>
              </a:rPr>
              <a:t>của</a:t>
            </a:r>
            <a:r>
              <a:rPr lang="en-US" sz="2200" dirty="0" smtClean="0">
                <a:solidFill>
                  <a:srgbClr val="FF0000"/>
                </a:solidFill>
                <a:latin typeface="Arial (Body)"/>
              </a:rPr>
              <a:t> BCTC</a:t>
            </a:r>
            <a:endParaRPr lang="en-US" sz="22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119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44764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dirty="0" smtClean="0">
                <a:latin typeface="Arial (Body)"/>
              </a:rPr>
              <a:t>KẾ TOÁN CHI PHÍ SỬ DỤNG ĐẤT</a:t>
            </a:r>
          </a:p>
          <a:p>
            <a:pPr algn="just"/>
            <a:endParaRPr lang="en-US" sz="2400" dirty="0" smtClean="0">
              <a:latin typeface="Arial (Body)"/>
            </a:endParaRPr>
          </a:p>
          <a:p>
            <a:pPr algn="just"/>
            <a:r>
              <a:rPr lang="en-US" sz="2000" dirty="0" smtClean="0">
                <a:latin typeface="Arial (Body)"/>
              </a:rPr>
              <a:t>1. </a:t>
            </a:r>
            <a:r>
              <a:rPr lang="en-US" sz="2000" dirty="0" err="1" smtClean="0">
                <a:latin typeface="Arial (Body)"/>
              </a:rPr>
              <a:t>Phân</a:t>
            </a:r>
            <a:r>
              <a:rPr lang="en-US" sz="2000" dirty="0" smtClean="0">
                <a:latin typeface="Arial (Body)"/>
              </a:rPr>
              <a:t> </a:t>
            </a:r>
            <a:r>
              <a:rPr lang="en-US" sz="2000" dirty="0" err="1" smtClean="0">
                <a:latin typeface="Arial (Body)"/>
              </a:rPr>
              <a:t>loại</a:t>
            </a:r>
            <a:endParaRPr lang="en-US" sz="2000" dirty="0" smtClean="0">
              <a:latin typeface="Arial (Body)"/>
            </a:endParaRPr>
          </a:p>
          <a:p>
            <a:pPr marL="266700" indent="-266700" algn="just">
              <a:buFont typeface="Wingdings" pitchFamily="2" charset="2"/>
              <a:buChar char="ü"/>
            </a:pPr>
            <a:r>
              <a:rPr lang="en-US" dirty="0" err="1" smtClean="0">
                <a:latin typeface="Arial (Body)"/>
              </a:rPr>
              <a:t>Đất</a:t>
            </a:r>
            <a:r>
              <a:rPr lang="en-US" dirty="0" smtClean="0">
                <a:latin typeface="Arial (Body)"/>
              </a:rPr>
              <a:t> </a:t>
            </a:r>
            <a:r>
              <a:rPr lang="en-US" dirty="0" err="1" smtClean="0">
                <a:latin typeface="Arial (Body)"/>
              </a:rPr>
              <a:t>trả</a:t>
            </a:r>
            <a:r>
              <a:rPr lang="en-US" dirty="0" smtClean="0">
                <a:latin typeface="Arial (Body)"/>
              </a:rPr>
              <a:t> </a:t>
            </a:r>
            <a:r>
              <a:rPr lang="en-US" dirty="0" err="1" smtClean="0">
                <a:latin typeface="Arial (Body)"/>
              </a:rPr>
              <a:t>tiền</a:t>
            </a:r>
            <a:r>
              <a:rPr lang="en-US" dirty="0" smtClean="0">
                <a:latin typeface="Arial (Body)"/>
              </a:rPr>
              <a:t> </a:t>
            </a:r>
            <a:r>
              <a:rPr lang="en-US" dirty="0" err="1" smtClean="0">
                <a:latin typeface="Arial (Body)"/>
              </a:rPr>
              <a:t>thuê</a:t>
            </a:r>
            <a:r>
              <a:rPr lang="en-US" dirty="0" smtClean="0">
                <a:latin typeface="Arial (Body)"/>
              </a:rPr>
              <a:t> </a:t>
            </a:r>
            <a:r>
              <a:rPr lang="en-US" dirty="0" err="1" smtClean="0">
                <a:latin typeface="Arial (Body)"/>
              </a:rPr>
              <a:t>hàng</a:t>
            </a:r>
            <a:r>
              <a:rPr lang="en-US" dirty="0" smtClean="0">
                <a:latin typeface="Arial (Body)"/>
              </a:rPr>
              <a:t> </a:t>
            </a:r>
            <a:r>
              <a:rPr lang="en-US" dirty="0" err="1" smtClean="0">
                <a:latin typeface="Arial (Body)"/>
              </a:rPr>
              <a:t>năm</a:t>
            </a:r>
            <a:r>
              <a:rPr lang="en-US" dirty="0" smtClean="0">
                <a:latin typeface="Arial (Body)"/>
              </a:rPr>
              <a:t>;</a:t>
            </a:r>
          </a:p>
          <a:p>
            <a:pPr marL="266700" indent="-266700" algn="just">
              <a:buFont typeface="Wingdings" pitchFamily="2" charset="2"/>
              <a:buChar char="ü"/>
            </a:pPr>
            <a:r>
              <a:rPr lang="en-US" dirty="0" err="1" smtClean="0">
                <a:latin typeface="Arial (Body)"/>
              </a:rPr>
              <a:t>Đất</a:t>
            </a:r>
            <a:r>
              <a:rPr lang="en-US" dirty="0" smtClean="0">
                <a:latin typeface="Arial (Body)"/>
              </a:rPr>
              <a:t> </a:t>
            </a:r>
            <a:r>
              <a:rPr lang="en-US" dirty="0" err="1" smtClean="0">
                <a:latin typeface="Arial (Body)"/>
              </a:rPr>
              <a:t>trả</a:t>
            </a:r>
            <a:r>
              <a:rPr lang="en-US" dirty="0" smtClean="0">
                <a:latin typeface="Arial (Body)"/>
              </a:rPr>
              <a:t> </a:t>
            </a:r>
            <a:r>
              <a:rPr lang="en-US" dirty="0" err="1" smtClean="0">
                <a:latin typeface="Arial (Body)"/>
              </a:rPr>
              <a:t>trước</a:t>
            </a:r>
            <a:r>
              <a:rPr lang="en-US" dirty="0" smtClean="0">
                <a:latin typeface="Arial (Body)"/>
              </a:rPr>
              <a:t> </a:t>
            </a:r>
            <a:r>
              <a:rPr lang="en-US" dirty="0" err="1" smtClean="0">
                <a:latin typeface="Arial (Body)"/>
              </a:rPr>
              <a:t>tiền</a:t>
            </a:r>
            <a:r>
              <a:rPr lang="en-US" dirty="0" smtClean="0">
                <a:latin typeface="Arial (Body)"/>
              </a:rPr>
              <a:t> </a:t>
            </a:r>
            <a:r>
              <a:rPr lang="en-US" dirty="0" err="1" smtClean="0">
                <a:latin typeface="Arial (Body)"/>
              </a:rPr>
              <a:t>thuê</a:t>
            </a:r>
            <a:r>
              <a:rPr lang="en-US" dirty="0" smtClean="0">
                <a:latin typeface="Arial (Body)"/>
              </a:rPr>
              <a:t>;</a:t>
            </a:r>
          </a:p>
          <a:p>
            <a:pPr marL="266700" indent="-266700" algn="just">
              <a:buFont typeface="Wingdings" pitchFamily="2" charset="2"/>
              <a:buChar char="ü"/>
            </a:pPr>
            <a:r>
              <a:rPr lang="en-US" dirty="0" err="1" smtClean="0">
                <a:latin typeface="Arial (Body)"/>
              </a:rPr>
              <a:t>Đất</a:t>
            </a:r>
            <a:r>
              <a:rPr lang="en-US" dirty="0" smtClean="0">
                <a:latin typeface="Arial (Body)"/>
              </a:rPr>
              <a:t> </a:t>
            </a:r>
            <a:r>
              <a:rPr lang="en-US" dirty="0" err="1" smtClean="0">
                <a:latin typeface="Arial (Body)"/>
              </a:rPr>
              <a:t>sử</a:t>
            </a:r>
            <a:r>
              <a:rPr lang="en-US" dirty="0" smtClean="0">
                <a:latin typeface="Arial (Body)"/>
              </a:rPr>
              <a:t> </a:t>
            </a:r>
            <a:r>
              <a:rPr lang="en-US" dirty="0" err="1" smtClean="0">
                <a:latin typeface="Arial (Body)"/>
              </a:rPr>
              <a:t>dụng</a:t>
            </a:r>
            <a:r>
              <a:rPr lang="en-US" dirty="0" smtClean="0">
                <a:latin typeface="Arial (Body)"/>
              </a:rPr>
              <a:t> </a:t>
            </a:r>
            <a:r>
              <a:rPr lang="en-US" dirty="0" err="1" smtClean="0">
                <a:latin typeface="Arial (Body)"/>
              </a:rPr>
              <a:t>lâu</a:t>
            </a:r>
            <a:r>
              <a:rPr lang="en-US" dirty="0" smtClean="0">
                <a:latin typeface="Arial (Body)"/>
              </a:rPr>
              <a:t> </a:t>
            </a:r>
            <a:r>
              <a:rPr lang="en-US" dirty="0" err="1" smtClean="0">
                <a:latin typeface="Arial (Body)"/>
              </a:rPr>
              <a:t>dài</a:t>
            </a:r>
            <a:r>
              <a:rPr lang="en-US" dirty="0" smtClean="0">
                <a:latin typeface="Arial (Body)"/>
              </a:rPr>
              <a:t> </a:t>
            </a:r>
            <a:r>
              <a:rPr lang="en-US" dirty="0" err="1" smtClean="0">
                <a:latin typeface="Arial (Body)"/>
              </a:rPr>
              <a:t>được</a:t>
            </a:r>
            <a:r>
              <a:rPr lang="en-US" dirty="0" smtClean="0">
                <a:latin typeface="Arial (Body)"/>
              </a:rPr>
              <a:t> </a:t>
            </a:r>
            <a:r>
              <a:rPr lang="en-US" dirty="0" err="1" smtClean="0">
                <a:latin typeface="Arial (Body)"/>
              </a:rPr>
              <a:t>ghi</a:t>
            </a:r>
            <a:r>
              <a:rPr lang="en-US" dirty="0" smtClean="0">
                <a:latin typeface="Arial (Body)"/>
              </a:rPr>
              <a:t> </a:t>
            </a:r>
            <a:r>
              <a:rPr lang="en-US" dirty="0" err="1" smtClean="0">
                <a:latin typeface="Arial (Body)"/>
              </a:rPr>
              <a:t>nhận</a:t>
            </a:r>
            <a:r>
              <a:rPr lang="en-US" dirty="0" smtClean="0">
                <a:latin typeface="Arial (Body)"/>
              </a:rPr>
              <a:t> </a:t>
            </a:r>
            <a:r>
              <a:rPr lang="en-US" dirty="0" err="1" smtClean="0">
                <a:latin typeface="Arial (Body)"/>
              </a:rPr>
              <a:t>là</a:t>
            </a:r>
            <a:r>
              <a:rPr lang="en-US" dirty="0" smtClean="0">
                <a:latin typeface="Arial (Body)"/>
              </a:rPr>
              <a:t> TSCĐ </a:t>
            </a:r>
            <a:r>
              <a:rPr lang="en-US" dirty="0" err="1" smtClean="0">
                <a:latin typeface="Arial (Body)"/>
              </a:rPr>
              <a:t>vô</a:t>
            </a:r>
            <a:r>
              <a:rPr lang="en-US" dirty="0" smtClean="0">
                <a:latin typeface="Arial (Body)"/>
              </a:rPr>
              <a:t> </a:t>
            </a:r>
            <a:r>
              <a:rPr lang="en-US" dirty="0" err="1" smtClean="0">
                <a:latin typeface="Arial (Body)"/>
              </a:rPr>
              <a:t>hình</a:t>
            </a:r>
            <a:endParaRPr lang="en-US" dirty="0" smtClean="0">
              <a:latin typeface="Arial (Body)"/>
            </a:endParaRPr>
          </a:p>
          <a:p>
            <a:pPr marL="266700" indent="-266700" algn="just">
              <a:buFont typeface="Wingdings" pitchFamily="2" charset="2"/>
              <a:buChar char="ü"/>
            </a:pPr>
            <a:r>
              <a:rPr lang="en-US" dirty="0" err="1" smtClean="0">
                <a:latin typeface="Arial (Body)"/>
              </a:rPr>
              <a:t>Đất</a:t>
            </a:r>
            <a:r>
              <a:rPr lang="en-US" dirty="0" smtClean="0">
                <a:latin typeface="Arial (Body)"/>
              </a:rPr>
              <a:t> </a:t>
            </a:r>
            <a:r>
              <a:rPr lang="en-US" dirty="0" err="1" smtClean="0">
                <a:latin typeface="Arial (Body)"/>
              </a:rPr>
              <a:t>cho</a:t>
            </a:r>
            <a:r>
              <a:rPr lang="en-US" dirty="0" smtClean="0">
                <a:latin typeface="Arial (Body)"/>
              </a:rPr>
              <a:t> </a:t>
            </a:r>
            <a:r>
              <a:rPr lang="en-US" dirty="0" err="1" smtClean="0">
                <a:latin typeface="Arial (Body)"/>
              </a:rPr>
              <a:t>thuê</a:t>
            </a:r>
            <a:r>
              <a:rPr lang="en-US" dirty="0" smtClean="0">
                <a:latin typeface="Arial (Body)"/>
              </a:rPr>
              <a:t> </a:t>
            </a:r>
            <a:r>
              <a:rPr lang="en-US" sz="2000" dirty="0" err="1" smtClean="0">
                <a:latin typeface="Arial (Body)"/>
              </a:rPr>
              <a:t>được</a:t>
            </a:r>
            <a:r>
              <a:rPr lang="en-US" sz="2000" dirty="0" smtClean="0">
                <a:latin typeface="Arial (Body)"/>
              </a:rPr>
              <a:t> </a:t>
            </a:r>
            <a:r>
              <a:rPr lang="en-US" sz="2000" dirty="0" err="1" smtClean="0">
                <a:latin typeface="Arial (Body)"/>
              </a:rPr>
              <a:t>phân</a:t>
            </a:r>
            <a:r>
              <a:rPr lang="en-US" sz="2000" dirty="0" smtClean="0">
                <a:latin typeface="Arial (Body)"/>
              </a:rPr>
              <a:t> </a:t>
            </a:r>
            <a:r>
              <a:rPr lang="en-US" sz="2000" dirty="0" err="1" smtClean="0">
                <a:latin typeface="Arial (Body)"/>
              </a:rPr>
              <a:t>loại</a:t>
            </a:r>
            <a:r>
              <a:rPr lang="en-US" sz="2000" dirty="0" smtClean="0">
                <a:latin typeface="Arial (Body)"/>
              </a:rPr>
              <a:t> </a:t>
            </a:r>
            <a:r>
              <a:rPr lang="en-US" sz="2000" dirty="0" err="1" smtClean="0">
                <a:latin typeface="Arial (Body)"/>
              </a:rPr>
              <a:t>là</a:t>
            </a:r>
            <a:r>
              <a:rPr lang="en-US" sz="2000" dirty="0" smtClean="0">
                <a:latin typeface="Arial (Body)"/>
              </a:rPr>
              <a:t> </a:t>
            </a:r>
            <a:r>
              <a:rPr lang="en-US" sz="2000" dirty="0" err="1" smtClean="0">
                <a:latin typeface="Arial (Body)"/>
              </a:rPr>
              <a:t>Bất</a:t>
            </a:r>
            <a:r>
              <a:rPr lang="en-US" sz="2000" dirty="0" smtClean="0">
                <a:latin typeface="Arial (Body)"/>
              </a:rPr>
              <a:t> </a:t>
            </a:r>
            <a:r>
              <a:rPr lang="en-US" sz="2000" dirty="0" err="1" smtClean="0">
                <a:latin typeface="Arial (Body)"/>
              </a:rPr>
              <a:t>động</a:t>
            </a:r>
            <a:r>
              <a:rPr lang="en-US" sz="2000" dirty="0" smtClean="0">
                <a:latin typeface="Arial (Body)"/>
              </a:rPr>
              <a:t> </a:t>
            </a:r>
            <a:r>
              <a:rPr lang="en-US" sz="2000" dirty="0" err="1" smtClean="0">
                <a:latin typeface="Arial (Body)"/>
              </a:rPr>
              <a:t>sản</a:t>
            </a:r>
            <a:r>
              <a:rPr lang="en-US" sz="2000" dirty="0" smtClean="0">
                <a:latin typeface="Arial (Body)"/>
              </a:rPr>
              <a:t> </a:t>
            </a:r>
            <a:r>
              <a:rPr lang="en-US" sz="2000" dirty="0" err="1" smtClean="0">
                <a:latin typeface="Arial (Body)"/>
              </a:rPr>
              <a:t>đầu</a:t>
            </a:r>
            <a:r>
              <a:rPr lang="en-US" sz="2000" dirty="0" smtClean="0">
                <a:latin typeface="Arial (Body)"/>
              </a:rPr>
              <a:t> </a:t>
            </a:r>
            <a:r>
              <a:rPr lang="en-US" sz="2000" dirty="0" err="1" smtClean="0">
                <a:latin typeface="Arial (Body)"/>
              </a:rPr>
              <a:t>tư</a:t>
            </a:r>
            <a:endParaRPr lang="en-US" sz="2000" dirty="0" smtClean="0">
              <a:latin typeface="Arial (Body)"/>
            </a:endParaRPr>
          </a:p>
          <a:p>
            <a:pPr algn="just"/>
            <a:endParaRPr lang="en-US" sz="2000" dirty="0" smtClean="0">
              <a:latin typeface="Arial (Body)"/>
            </a:endParaRPr>
          </a:p>
          <a:p>
            <a:pPr algn="just"/>
            <a:r>
              <a:rPr lang="en-US" sz="2000" dirty="0" smtClean="0">
                <a:latin typeface="Arial (Body)"/>
              </a:rPr>
              <a:t>2. Nguyên </a:t>
            </a:r>
            <a:r>
              <a:rPr lang="en-US" sz="2000" dirty="0" err="1" smtClean="0">
                <a:latin typeface="Arial (Body)"/>
              </a:rPr>
              <a:t>tắc</a:t>
            </a:r>
            <a:r>
              <a:rPr lang="en-US" sz="2000" dirty="0" smtClean="0">
                <a:latin typeface="Arial (Body)"/>
              </a:rPr>
              <a:t> kế toán</a:t>
            </a:r>
          </a:p>
          <a:p>
            <a:pPr marL="266700" indent="-266700" algn="just">
              <a:buFont typeface="Wingdings" pitchFamily="2" charset="2"/>
              <a:buChar char="ü"/>
            </a:pPr>
            <a:r>
              <a:rPr lang="en-US" sz="2000" dirty="0" err="1" smtClean="0">
                <a:latin typeface="Arial (Body)"/>
              </a:rPr>
              <a:t>Đất</a:t>
            </a:r>
            <a:r>
              <a:rPr lang="en-US" sz="2000" dirty="0" smtClean="0">
                <a:latin typeface="Arial (Body)"/>
              </a:rPr>
              <a:t> </a:t>
            </a:r>
            <a:r>
              <a:rPr lang="en-US" dirty="0" err="1" smtClean="0">
                <a:latin typeface="Arial (Body)"/>
              </a:rPr>
              <a:t>sử</a:t>
            </a:r>
            <a:r>
              <a:rPr lang="en-US" dirty="0" smtClean="0">
                <a:latin typeface="Arial (Body)"/>
              </a:rPr>
              <a:t> </a:t>
            </a:r>
            <a:r>
              <a:rPr lang="en-US" dirty="0" err="1" smtClean="0">
                <a:latin typeface="Arial (Body)"/>
              </a:rPr>
              <a:t>dụng</a:t>
            </a:r>
            <a:r>
              <a:rPr lang="en-US" dirty="0" smtClean="0">
                <a:latin typeface="Arial (Body)"/>
              </a:rPr>
              <a:t> </a:t>
            </a:r>
            <a:r>
              <a:rPr lang="en-US" dirty="0" err="1" smtClean="0">
                <a:latin typeface="Arial (Body)"/>
              </a:rPr>
              <a:t>lâu</a:t>
            </a:r>
            <a:r>
              <a:rPr lang="en-US" dirty="0" smtClean="0">
                <a:latin typeface="Arial (Body)"/>
              </a:rPr>
              <a:t> </a:t>
            </a:r>
            <a:r>
              <a:rPr lang="en-US" dirty="0" err="1" smtClean="0">
                <a:latin typeface="Arial (Body)"/>
              </a:rPr>
              <a:t>dài</a:t>
            </a:r>
            <a:r>
              <a:rPr lang="en-US" dirty="0" smtClean="0">
                <a:latin typeface="Arial (Body)"/>
              </a:rPr>
              <a:t> </a:t>
            </a:r>
            <a:r>
              <a:rPr lang="en-US" dirty="0" err="1" smtClean="0">
                <a:latin typeface="Arial (Body)"/>
              </a:rPr>
              <a:t>thì</a:t>
            </a:r>
            <a:r>
              <a:rPr lang="en-US" dirty="0" smtClean="0">
                <a:latin typeface="Arial (Body)"/>
              </a:rPr>
              <a:t> </a:t>
            </a:r>
            <a:r>
              <a:rPr lang="en-US" dirty="0" err="1" smtClean="0">
                <a:latin typeface="Arial (Body)"/>
              </a:rPr>
              <a:t>không</a:t>
            </a:r>
            <a:r>
              <a:rPr lang="en-US" dirty="0" smtClean="0">
                <a:latin typeface="Arial (Body)"/>
              </a:rPr>
              <a:t> </a:t>
            </a:r>
            <a:r>
              <a:rPr lang="en-US" dirty="0" err="1" smtClean="0">
                <a:latin typeface="Arial (Body)"/>
              </a:rPr>
              <a:t>khấu</a:t>
            </a:r>
            <a:r>
              <a:rPr lang="en-US" dirty="0" smtClean="0">
                <a:latin typeface="Arial (Body)"/>
              </a:rPr>
              <a:t> </a:t>
            </a:r>
            <a:r>
              <a:rPr lang="en-US" dirty="0" err="1" smtClean="0">
                <a:latin typeface="Arial (Body)"/>
              </a:rPr>
              <a:t>hao</a:t>
            </a:r>
            <a:r>
              <a:rPr lang="en-US" dirty="0" smtClean="0">
                <a:latin typeface="Arial (Body)"/>
              </a:rPr>
              <a:t>;</a:t>
            </a:r>
          </a:p>
          <a:p>
            <a:pPr marL="266700" indent="-266700" algn="just">
              <a:buFont typeface="Wingdings" pitchFamily="2" charset="2"/>
              <a:buChar char="ü"/>
            </a:pPr>
            <a:r>
              <a:rPr lang="en-US" dirty="0" err="1" smtClean="0">
                <a:latin typeface="Arial (Body)"/>
              </a:rPr>
              <a:t>Đất</a:t>
            </a:r>
            <a:r>
              <a:rPr lang="en-US" dirty="0" smtClean="0">
                <a:latin typeface="Arial (Body)"/>
              </a:rPr>
              <a:t> </a:t>
            </a:r>
            <a:r>
              <a:rPr lang="en-US" dirty="0" err="1" smtClean="0">
                <a:latin typeface="Arial (Body)"/>
              </a:rPr>
              <a:t>có</a:t>
            </a:r>
            <a:r>
              <a:rPr lang="en-US" dirty="0" smtClean="0">
                <a:latin typeface="Arial (Body)"/>
              </a:rPr>
              <a:t> </a:t>
            </a:r>
            <a:r>
              <a:rPr lang="en-US" dirty="0" err="1" smtClean="0">
                <a:latin typeface="Arial (Body)"/>
              </a:rPr>
              <a:t>thời</a:t>
            </a:r>
            <a:r>
              <a:rPr lang="en-US" dirty="0" smtClean="0">
                <a:latin typeface="Arial (Body)"/>
              </a:rPr>
              <a:t> </a:t>
            </a:r>
            <a:r>
              <a:rPr lang="en-US" dirty="0" err="1" smtClean="0">
                <a:latin typeface="Arial (Body)"/>
              </a:rPr>
              <a:t>hạn</a:t>
            </a:r>
            <a:r>
              <a:rPr lang="en-US" dirty="0" smtClean="0">
                <a:latin typeface="Arial (Body)"/>
              </a:rPr>
              <a:t> </a:t>
            </a:r>
            <a:r>
              <a:rPr lang="en-US" dirty="0" err="1" smtClean="0">
                <a:latin typeface="Arial (Body)"/>
              </a:rPr>
              <a:t>thì</a:t>
            </a:r>
            <a:r>
              <a:rPr lang="en-US" dirty="0" smtClean="0">
                <a:latin typeface="Arial (Body)"/>
              </a:rPr>
              <a:t> </a:t>
            </a:r>
            <a:r>
              <a:rPr lang="en-US" dirty="0" err="1" smtClean="0">
                <a:latin typeface="Arial (Body)"/>
              </a:rPr>
              <a:t>phải</a:t>
            </a:r>
            <a:r>
              <a:rPr lang="en-US" dirty="0" smtClean="0">
                <a:latin typeface="Arial (Body)"/>
              </a:rPr>
              <a:t> </a:t>
            </a:r>
            <a:r>
              <a:rPr lang="en-US" dirty="0" err="1" smtClean="0">
                <a:latin typeface="Arial (Body)"/>
              </a:rPr>
              <a:t>tính</a:t>
            </a:r>
            <a:r>
              <a:rPr lang="en-US" dirty="0" smtClean="0">
                <a:latin typeface="Arial (Body)"/>
              </a:rPr>
              <a:t> chi </a:t>
            </a:r>
            <a:r>
              <a:rPr lang="en-US" dirty="0" err="1" smtClean="0">
                <a:latin typeface="Arial (Body)"/>
              </a:rPr>
              <a:t>phí</a:t>
            </a:r>
            <a:r>
              <a:rPr lang="en-US" dirty="0" smtClean="0">
                <a:latin typeface="Arial (Body)"/>
              </a:rPr>
              <a:t> </a:t>
            </a:r>
            <a:r>
              <a:rPr lang="en-US" dirty="0" err="1" smtClean="0">
                <a:latin typeface="Arial (Body)"/>
              </a:rPr>
              <a:t>hàng</a:t>
            </a:r>
            <a:r>
              <a:rPr lang="en-US" dirty="0" smtClean="0">
                <a:latin typeface="Arial (Body)"/>
              </a:rPr>
              <a:t> </a:t>
            </a:r>
            <a:r>
              <a:rPr lang="en-US" dirty="0" err="1" smtClean="0">
                <a:latin typeface="Arial (Body)"/>
              </a:rPr>
              <a:t>năm</a:t>
            </a:r>
            <a:r>
              <a:rPr lang="en-US" dirty="0" smtClean="0">
                <a:latin typeface="Arial (Body)"/>
              </a:rPr>
              <a:t> </a:t>
            </a:r>
            <a:r>
              <a:rPr lang="en-US" dirty="0" err="1" smtClean="0">
                <a:latin typeface="Arial (Body)"/>
              </a:rPr>
              <a:t>hoặc</a:t>
            </a:r>
            <a:r>
              <a:rPr lang="en-US" dirty="0" smtClean="0">
                <a:latin typeface="Arial (Body)"/>
              </a:rPr>
              <a:t> </a:t>
            </a:r>
            <a:r>
              <a:rPr lang="en-US" dirty="0" err="1" smtClean="0">
                <a:latin typeface="Arial (Body)"/>
              </a:rPr>
              <a:t>khấu</a:t>
            </a:r>
            <a:r>
              <a:rPr lang="en-US" dirty="0" smtClean="0">
                <a:latin typeface="Arial (Body)"/>
              </a:rPr>
              <a:t> </a:t>
            </a:r>
            <a:r>
              <a:rPr lang="en-US" dirty="0" err="1" smtClean="0">
                <a:latin typeface="Arial (Body)"/>
              </a:rPr>
              <a:t>hao</a:t>
            </a:r>
            <a:r>
              <a:rPr lang="en-US" dirty="0" smtClean="0">
                <a:latin typeface="Arial (Body)"/>
              </a:rPr>
              <a:t>/</a:t>
            </a:r>
            <a:r>
              <a:rPr lang="en-US" dirty="0" err="1" smtClean="0">
                <a:latin typeface="Arial (Body)"/>
              </a:rPr>
              <a:t>phân</a:t>
            </a:r>
            <a:r>
              <a:rPr lang="en-US" dirty="0" smtClean="0">
                <a:latin typeface="Arial (Body)"/>
              </a:rPr>
              <a:t> </a:t>
            </a:r>
            <a:r>
              <a:rPr lang="en-US" dirty="0" err="1" smtClean="0">
                <a:latin typeface="Arial (Body)"/>
              </a:rPr>
              <a:t>bổ</a:t>
            </a:r>
            <a:r>
              <a:rPr lang="en-US" dirty="0" smtClean="0">
                <a:latin typeface="Arial (Body)"/>
              </a:rPr>
              <a:t> </a:t>
            </a:r>
            <a:r>
              <a:rPr lang="en-US" dirty="0" err="1" smtClean="0">
                <a:latin typeface="Arial (Body)"/>
              </a:rPr>
              <a:t>dần</a:t>
            </a:r>
            <a:r>
              <a:rPr lang="en-US" dirty="0" smtClean="0">
                <a:latin typeface="Arial (Body)"/>
              </a:rPr>
              <a:t> </a:t>
            </a:r>
            <a:r>
              <a:rPr lang="en-US" dirty="0" err="1" smtClean="0">
                <a:latin typeface="Arial (Body)"/>
              </a:rPr>
              <a:t>vào</a:t>
            </a:r>
            <a:r>
              <a:rPr lang="en-US" dirty="0" smtClean="0">
                <a:latin typeface="Arial (Body)"/>
              </a:rPr>
              <a:t> chi </a:t>
            </a:r>
            <a:r>
              <a:rPr lang="en-US" dirty="0" err="1" smtClean="0">
                <a:latin typeface="Arial (Body)"/>
              </a:rPr>
              <a:t>phí</a:t>
            </a:r>
            <a:r>
              <a:rPr lang="en-US" dirty="0" smtClean="0">
                <a:latin typeface="Arial (Body)"/>
              </a:rPr>
              <a:t> SXKD </a:t>
            </a:r>
            <a:r>
              <a:rPr lang="en-US" dirty="0" err="1" smtClean="0">
                <a:latin typeface="Arial (Body)"/>
              </a:rPr>
              <a:t>phù</a:t>
            </a:r>
            <a:r>
              <a:rPr lang="en-US" dirty="0" smtClean="0">
                <a:latin typeface="Arial (Body)"/>
              </a:rPr>
              <a:t> </a:t>
            </a:r>
            <a:r>
              <a:rPr lang="en-US" dirty="0" err="1" smtClean="0">
                <a:latin typeface="Arial (Body)"/>
              </a:rPr>
              <a:t>hợp</a:t>
            </a:r>
            <a:r>
              <a:rPr lang="en-US" dirty="0" smtClean="0">
                <a:latin typeface="Arial (Body)"/>
              </a:rPr>
              <a:t> </a:t>
            </a:r>
            <a:r>
              <a:rPr lang="en-US" dirty="0" err="1" smtClean="0">
                <a:latin typeface="Arial (Body)"/>
              </a:rPr>
              <a:t>với</a:t>
            </a:r>
            <a:r>
              <a:rPr lang="en-US" dirty="0" smtClean="0">
                <a:latin typeface="Arial (Body)"/>
              </a:rPr>
              <a:t> </a:t>
            </a:r>
            <a:r>
              <a:rPr lang="en-US" dirty="0" err="1" smtClean="0">
                <a:latin typeface="Arial (Body)"/>
              </a:rPr>
              <a:t>mục</a:t>
            </a:r>
            <a:r>
              <a:rPr lang="en-US" dirty="0" smtClean="0">
                <a:latin typeface="Arial (Body)"/>
              </a:rPr>
              <a:t> </a:t>
            </a:r>
            <a:r>
              <a:rPr lang="en-US" dirty="0" err="1" smtClean="0">
                <a:latin typeface="Arial (Body)"/>
              </a:rPr>
              <a:t>đích</a:t>
            </a:r>
            <a:r>
              <a:rPr lang="en-US" dirty="0" smtClean="0">
                <a:latin typeface="Arial (Body)"/>
              </a:rPr>
              <a:t> </a:t>
            </a:r>
            <a:r>
              <a:rPr lang="en-US" dirty="0" err="1" smtClean="0">
                <a:latin typeface="Arial (Body)"/>
              </a:rPr>
              <a:t>sử</a:t>
            </a:r>
            <a:r>
              <a:rPr lang="en-US" dirty="0" smtClean="0">
                <a:latin typeface="Arial (Body)"/>
              </a:rPr>
              <a:t> </a:t>
            </a:r>
            <a:r>
              <a:rPr lang="en-US" dirty="0" err="1" smtClean="0">
                <a:latin typeface="Arial (Body)"/>
              </a:rPr>
              <a:t>dụng</a:t>
            </a:r>
            <a:r>
              <a:rPr lang="en-US" dirty="0" smtClean="0">
                <a:latin typeface="Arial (Body)"/>
              </a:rPr>
              <a:t> </a:t>
            </a:r>
            <a:r>
              <a:rPr lang="en-US" dirty="0" err="1" smtClean="0">
                <a:latin typeface="Arial (Body)"/>
              </a:rPr>
              <a:t>đất</a:t>
            </a:r>
            <a:r>
              <a:rPr lang="en-US" dirty="0" smtClean="0">
                <a:latin typeface="Arial (Body)"/>
              </a:rPr>
              <a:t>;</a:t>
            </a:r>
          </a:p>
          <a:p>
            <a:pPr marL="266700" indent="-266700" algn="just">
              <a:buFont typeface="Wingdings" pitchFamily="2" charset="2"/>
              <a:buChar char="ü"/>
            </a:pPr>
            <a:r>
              <a:rPr lang="en-US" dirty="0" smtClean="0">
                <a:latin typeface="Arial (Body)"/>
              </a:rPr>
              <a:t>Chi </a:t>
            </a:r>
            <a:r>
              <a:rPr lang="en-US" dirty="0" err="1" smtClean="0">
                <a:latin typeface="Arial (Body)"/>
              </a:rPr>
              <a:t>phí</a:t>
            </a:r>
            <a:r>
              <a:rPr lang="en-US" dirty="0" smtClean="0">
                <a:latin typeface="Arial (Body)"/>
              </a:rPr>
              <a:t> </a:t>
            </a:r>
            <a:r>
              <a:rPr lang="en-US" dirty="0" err="1" smtClean="0">
                <a:latin typeface="Arial (Body)"/>
              </a:rPr>
              <a:t>sử</a:t>
            </a:r>
            <a:r>
              <a:rPr lang="en-US" dirty="0" smtClean="0">
                <a:latin typeface="Arial (Body)"/>
              </a:rPr>
              <a:t> </a:t>
            </a:r>
            <a:r>
              <a:rPr lang="en-US" dirty="0" err="1" smtClean="0">
                <a:latin typeface="Arial (Body)"/>
              </a:rPr>
              <a:t>dụng</a:t>
            </a:r>
            <a:r>
              <a:rPr lang="en-US" dirty="0" smtClean="0">
                <a:latin typeface="Arial (Body)"/>
              </a:rPr>
              <a:t> </a:t>
            </a:r>
            <a:r>
              <a:rPr lang="en-US" dirty="0" err="1" smtClean="0">
                <a:latin typeface="Arial (Body)"/>
              </a:rPr>
              <a:t>đất</a:t>
            </a:r>
            <a:r>
              <a:rPr lang="en-US" dirty="0" smtClean="0">
                <a:latin typeface="Arial (Body)"/>
              </a:rPr>
              <a:t> </a:t>
            </a:r>
            <a:r>
              <a:rPr lang="en-US" dirty="0" err="1" smtClean="0">
                <a:latin typeface="Arial (Body)"/>
              </a:rPr>
              <a:t>trong</a:t>
            </a:r>
            <a:r>
              <a:rPr lang="en-US" dirty="0" smtClean="0">
                <a:latin typeface="Arial (Body)"/>
              </a:rPr>
              <a:t> </a:t>
            </a:r>
            <a:r>
              <a:rPr lang="en-US" dirty="0" err="1" smtClean="0">
                <a:latin typeface="Arial (Body)"/>
              </a:rPr>
              <a:t>giai</a:t>
            </a:r>
            <a:r>
              <a:rPr lang="en-US" dirty="0" smtClean="0">
                <a:latin typeface="Arial (Body)"/>
              </a:rPr>
              <a:t> </a:t>
            </a:r>
            <a:r>
              <a:rPr lang="en-US" dirty="0" err="1" smtClean="0">
                <a:latin typeface="Arial (Body)"/>
              </a:rPr>
              <a:t>đoạn</a:t>
            </a:r>
            <a:r>
              <a:rPr lang="en-US" dirty="0" smtClean="0">
                <a:latin typeface="Arial (Body)"/>
              </a:rPr>
              <a:t> XDCB </a:t>
            </a:r>
            <a:r>
              <a:rPr lang="en-US" dirty="0" err="1" smtClean="0">
                <a:latin typeface="Arial (Body)"/>
              </a:rPr>
              <a:t>nếu</a:t>
            </a:r>
            <a:r>
              <a:rPr lang="en-US" dirty="0" smtClean="0">
                <a:latin typeface="Arial (Body)"/>
              </a:rPr>
              <a:t> liên </a:t>
            </a:r>
            <a:r>
              <a:rPr lang="en-US" dirty="0" err="1" smtClean="0">
                <a:latin typeface="Arial (Body)"/>
              </a:rPr>
              <a:t>quan</a:t>
            </a:r>
            <a:r>
              <a:rPr lang="en-US" dirty="0" smtClean="0">
                <a:latin typeface="Arial (Body)"/>
              </a:rPr>
              <a:t> </a:t>
            </a:r>
            <a:r>
              <a:rPr lang="en-US" dirty="0" err="1" smtClean="0">
                <a:latin typeface="Arial (Body)"/>
              </a:rPr>
              <a:t>trực</a:t>
            </a:r>
            <a:r>
              <a:rPr lang="en-US" dirty="0" smtClean="0">
                <a:latin typeface="Arial (Body)"/>
              </a:rPr>
              <a:t> </a:t>
            </a:r>
            <a:r>
              <a:rPr lang="en-US" dirty="0" err="1" smtClean="0">
                <a:latin typeface="Arial (Body)"/>
              </a:rPr>
              <a:t>tiếp</a:t>
            </a:r>
            <a:r>
              <a:rPr lang="en-US" dirty="0" smtClean="0">
                <a:latin typeface="Arial (Body)"/>
              </a:rPr>
              <a:t> </a:t>
            </a:r>
            <a:r>
              <a:rPr lang="en-US" dirty="0" err="1" smtClean="0">
                <a:latin typeface="Arial (Body)"/>
              </a:rPr>
              <a:t>đến</a:t>
            </a:r>
            <a:r>
              <a:rPr lang="en-US" dirty="0" smtClean="0">
                <a:latin typeface="Arial (Body)"/>
              </a:rPr>
              <a:t> </a:t>
            </a:r>
            <a:r>
              <a:rPr lang="en-US" dirty="0" err="1" smtClean="0">
                <a:latin typeface="Arial (Body)"/>
              </a:rPr>
              <a:t>tài</a:t>
            </a:r>
            <a:r>
              <a:rPr lang="en-US" dirty="0" smtClean="0">
                <a:latin typeface="Arial (Body)"/>
              </a:rPr>
              <a:t> </a:t>
            </a:r>
            <a:r>
              <a:rPr lang="en-US" dirty="0" err="1" smtClean="0">
                <a:latin typeface="Arial (Body)"/>
              </a:rPr>
              <a:t>sản</a:t>
            </a:r>
            <a:r>
              <a:rPr lang="en-US" dirty="0" smtClean="0">
                <a:latin typeface="Arial (Body)"/>
              </a:rPr>
              <a:t> </a:t>
            </a:r>
            <a:r>
              <a:rPr lang="en-US" dirty="0" err="1" smtClean="0">
                <a:latin typeface="Arial (Body)"/>
              </a:rPr>
              <a:t>trên</a:t>
            </a:r>
            <a:r>
              <a:rPr lang="en-US" dirty="0" smtClean="0">
                <a:latin typeface="Arial (Body)"/>
              </a:rPr>
              <a:t> </a:t>
            </a:r>
            <a:r>
              <a:rPr lang="en-US" dirty="0" err="1" smtClean="0">
                <a:latin typeface="Arial (Body)"/>
              </a:rPr>
              <a:t>đất</a:t>
            </a:r>
            <a:r>
              <a:rPr lang="en-US" dirty="0" smtClean="0">
                <a:latin typeface="Arial (Body)"/>
              </a:rPr>
              <a:t> </a:t>
            </a:r>
            <a:r>
              <a:rPr lang="en-US" dirty="0" err="1" smtClean="0">
                <a:latin typeface="Arial (Body)"/>
              </a:rPr>
              <a:t>thì</a:t>
            </a:r>
            <a:r>
              <a:rPr lang="en-US" dirty="0" smtClean="0">
                <a:latin typeface="Arial (Body)"/>
              </a:rPr>
              <a:t> </a:t>
            </a:r>
            <a:r>
              <a:rPr lang="en-US" dirty="0" err="1" smtClean="0">
                <a:latin typeface="Arial (Body)"/>
              </a:rPr>
              <a:t>có</a:t>
            </a:r>
            <a:r>
              <a:rPr lang="en-US" dirty="0" smtClean="0">
                <a:latin typeface="Arial (Body)"/>
              </a:rPr>
              <a:t> </a:t>
            </a:r>
            <a:r>
              <a:rPr lang="en-US" dirty="0" err="1" smtClean="0">
                <a:latin typeface="Arial (Body)"/>
              </a:rPr>
              <a:t>thể</a:t>
            </a:r>
            <a:r>
              <a:rPr lang="en-US" dirty="0" smtClean="0">
                <a:latin typeface="Arial (Body)"/>
              </a:rPr>
              <a:t> </a:t>
            </a:r>
            <a:r>
              <a:rPr lang="en-US" dirty="0" err="1" smtClean="0">
                <a:latin typeface="Arial (Body)"/>
              </a:rPr>
              <a:t>vốn</a:t>
            </a:r>
            <a:r>
              <a:rPr lang="en-US" dirty="0" smtClean="0">
                <a:latin typeface="Arial (Body)"/>
              </a:rPr>
              <a:t> </a:t>
            </a:r>
            <a:r>
              <a:rPr lang="en-US" dirty="0" err="1" smtClean="0">
                <a:latin typeface="Arial (Body)"/>
              </a:rPr>
              <a:t>hóa</a:t>
            </a:r>
            <a:r>
              <a:rPr lang="en-US" dirty="0" smtClean="0">
                <a:latin typeface="Arial (Body)"/>
              </a:rPr>
              <a:t> </a:t>
            </a:r>
            <a:r>
              <a:rPr lang="en-US" dirty="0" err="1" smtClean="0">
                <a:latin typeface="Arial (Body)"/>
              </a:rPr>
              <a:t>như</a:t>
            </a:r>
            <a:r>
              <a:rPr lang="en-US" dirty="0" smtClean="0">
                <a:latin typeface="Arial (Body)"/>
              </a:rPr>
              <a:t> chi </a:t>
            </a:r>
            <a:r>
              <a:rPr lang="en-US" dirty="0" err="1" smtClean="0">
                <a:latin typeface="Arial (Body)"/>
              </a:rPr>
              <a:t>phí</a:t>
            </a:r>
            <a:r>
              <a:rPr lang="en-US" dirty="0" smtClean="0">
                <a:latin typeface="Arial (Body)"/>
              </a:rPr>
              <a:t> </a:t>
            </a:r>
            <a:r>
              <a:rPr lang="en-US" dirty="0" err="1" smtClean="0">
                <a:latin typeface="Arial (Body)"/>
              </a:rPr>
              <a:t>lãi</a:t>
            </a:r>
            <a:r>
              <a:rPr lang="en-US" dirty="0" smtClean="0">
                <a:latin typeface="Arial (Body)"/>
              </a:rPr>
              <a:t> </a:t>
            </a:r>
            <a:r>
              <a:rPr lang="en-US" dirty="0" err="1" smtClean="0">
                <a:latin typeface="Arial (Body)"/>
              </a:rPr>
              <a:t>vay</a:t>
            </a:r>
            <a:r>
              <a:rPr lang="en-US" dirty="0" smtClean="0">
                <a:latin typeface="Arial (Body)"/>
              </a:rPr>
              <a:t>;</a:t>
            </a:r>
          </a:p>
          <a:p>
            <a:pPr marL="266700" indent="-266700" algn="just">
              <a:buFont typeface="Wingdings" pitchFamily="2" charset="2"/>
              <a:buChar char="ü"/>
            </a:pPr>
            <a:r>
              <a:rPr lang="en-US" dirty="0" smtClean="0">
                <a:latin typeface="Arial (Body)"/>
              </a:rPr>
              <a:t>Chi </a:t>
            </a:r>
            <a:r>
              <a:rPr lang="en-US" dirty="0" err="1" smtClean="0">
                <a:latin typeface="Arial (Body)"/>
              </a:rPr>
              <a:t>phí</a:t>
            </a:r>
            <a:r>
              <a:rPr lang="en-US" dirty="0" smtClean="0">
                <a:latin typeface="Arial (Body)"/>
              </a:rPr>
              <a:t> </a:t>
            </a:r>
            <a:r>
              <a:rPr lang="en-US" dirty="0" err="1" smtClean="0">
                <a:latin typeface="Arial (Body)"/>
              </a:rPr>
              <a:t>sử</a:t>
            </a:r>
            <a:r>
              <a:rPr lang="en-US" dirty="0" smtClean="0">
                <a:latin typeface="Arial (Body)"/>
              </a:rPr>
              <a:t> </a:t>
            </a:r>
            <a:r>
              <a:rPr lang="en-US" dirty="0" err="1" smtClean="0">
                <a:latin typeface="Arial (Body)"/>
              </a:rPr>
              <a:t>dụng</a:t>
            </a:r>
            <a:r>
              <a:rPr lang="en-US" dirty="0" smtClean="0">
                <a:latin typeface="Arial (Body)"/>
              </a:rPr>
              <a:t> </a:t>
            </a:r>
            <a:r>
              <a:rPr lang="en-US" dirty="0" err="1" smtClean="0">
                <a:latin typeface="Arial (Body)"/>
              </a:rPr>
              <a:t>đất</a:t>
            </a:r>
            <a:r>
              <a:rPr lang="en-US" dirty="0" smtClean="0">
                <a:latin typeface="Arial (Body)"/>
              </a:rPr>
              <a:t> liên </a:t>
            </a:r>
            <a:r>
              <a:rPr lang="en-US" dirty="0" err="1" smtClean="0">
                <a:latin typeface="Arial (Body)"/>
              </a:rPr>
              <a:t>quan</a:t>
            </a:r>
            <a:r>
              <a:rPr lang="en-US" dirty="0" smtClean="0">
                <a:latin typeface="Arial (Body)"/>
              </a:rPr>
              <a:t> </a:t>
            </a:r>
            <a:r>
              <a:rPr lang="en-US" dirty="0" err="1" smtClean="0">
                <a:latin typeface="Arial (Body)"/>
              </a:rPr>
              <a:t>đến</a:t>
            </a:r>
            <a:r>
              <a:rPr lang="en-US" dirty="0" smtClean="0">
                <a:latin typeface="Arial (Body)"/>
              </a:rPr>
              <a:t> </a:t>
            </a:r>
            <a:r>
              <a:rPr lang="en-US" dirty="0" err="1" smtClean="0">
                <a:latin typeface="Arial (Body)"/>
              </a:rPr>
              <a:t>hàng</a:t>
            </a:r>
            <a:r>
              <a:rPr lang="en-US" dirty="0" smtClean="0">
                <a:latin typeface="Arial (Body)"/>
              </a:rPr>
              <a:t> </a:t>
            </a:r>
            <a:r>
              <a:rPr lang="en-US" dirty="0" err="1" smtClean="0">
                <a:latin typeface="Arial (Body)"/>
              </a:rPr>
              <a:t>hóa</a:t>
            </a:r>
            <a:r>
              <a:rPr lang="en-US" dirty="0" smtClean="0">
                <a:latin typeface="Arial (Body)"/>
              </a:rPr>
              <a:t> BĐS </a:t>
            </a:r>
            <a:r>
              <a:rPr lang="en-US" dirty="0" err="1" smtClean="0">
                <a:latin typeface="Arial (Body)"/>
              </a:rPr>
              <a:t>thì</a:t>
            </a:r>
            <a:r>
              <a:rPr lang="en-US" dirty="0" smtClean="0">
                <a:latin typeface="Arial (Body)"/>
              </a:rPr>
              <a:t> </a:t>
            </a:r>
            <a:r>
              <a:rPr lang="en-US" dirty="0" err="1" smtClean="0">
                <a:latin typeface="Arial (Body)"/>
              </a:rPr>
              <a:t>tính</a:t>
            </a:r>
            <a:r>
              <a:rPr lang="en-US" dirty="0" smtClean="0">
                <a:latin typeface="Arial (Body)"/>
              </a:rPr>
              <a:t> </a:t>
            </a:r>
            <a:r>
              <a:rPr lang="en-US" dirty="0" err="1" smtClean="0">
                <a:latin typeface="Arial (Body)"/>
              </a:rPr>
              <a:t>vào</a:t>
            </a:r>
            <a:r>
              <a:rPr lang="en-US" dirty="0" smtClean="0">
                <a:latin typeface="Arial (Body)"/>
              </a:rPr>
              <a:t> </a:t>
            </a:r>
            <a:r>
              <a:rPr lang="en-US" dirty="0" err="1" smtClean="0">
                <a:latin typeface="Arial (Body)"/>
              </a:rPr>
              <a:t>giá</a:t>
            </a:r>
            <a:r>
              <a:rPr lang="en-US" dirty="0" smtClean="0">
                <a:latin typeface="Arial (Body)"/>
              </a:rPr>
              <a:t> </a:t>
            </a:r>
            <a:r>
              <a:rPr lang="en-US" dirty="0" err="1" smtClean="0">
                <a:latin typeface="Arial (Body)"/>
              </a:rPr>
              <a:t>vốn</a:t>
            </a:r>
            <a:r>
              <a:rPr lang="en-US" dirty="0" smtClean="0">
                <a:latin typeface="Arial (Body)"/>
              </a:rPr>
              <a:t> </a:t>
            </a:r>
            <a:r>
              <a:rPr lang="en-US" dirty="0" err="1" smtClean="0">
                <a:latin typeface="Arial (Body)"/>
              </a:rPr>
              <a:t>khi</a:t>
            </a:r>
            <a:r>
              <a:rPr lang="en-US" dirty="0" smtClean="0">
                <a:latin typeface="Arial (Body)"/>
              </a:rPr>
              <a:t> </a:t>
            </a:r>
            <a:r>
              <a:rPr lang="en-US" dirty="0" err="1" smtClean="0">
                <a:latin typeface="Arial (Body)"/>
              </a:rPr>
              <a:t>bán</a:t>
            </a:r>
            <a:r>
              <a:rPr lang="en-US" dirty="0" smtClean="0">
                <a:latin typeface="Arial (Body)"/>
              </a:rPr>
              <a:t>;</a:t>
            </a:r>
          </a:p>
          <a:p>
            <a:pPr marL="266700" indent="-266700" algn="just">
              <a:buFont typeface="Wingdings" pitchFamily="2" charset="2"/>
              <a:buChar char="ü"/>
            </a:pPr>
            <a:r>
              <a:rPr lang="en-US" dirty="0" smtClean="0">
                <a:latin typeface="Arial (Body)"/>
              </a:rPr>
              <a:t>Chi </a:t>
            </a:r>
            <a:r>
              <a:rPr lang="en-US" dirty="0" err="1" smtClean="0">
                <a:latin typeface="Arial (Body)"/>
              </a:rPr>
              <a:t>phí</a:t>
            </a:r>
            <a:r>
              <a:rPr lang="en-US" dirty="0" smtClean="0">
                <a:latin typeface="Arial (Body)"/>
              </a:rPr>
              <a:t> </a:t>
            </a:r>
            <a:r>
              <a:rPr lang="en-US" dirty="0" err="1" smtClean="0">
                <a:latin typeface="Arial (Body)"/>
              </a:rPr>
              <a:t>giải</a:t>
            </a:r>
            <a:r>
              <a:rPr lang="en-US" dirty="0" smtClean="0">
                <a:latin typeface="Arial (Body)"/>
              </a:rPr>
              <a:t> </a:t>
            </a:r>
            <a:r>
              <a:rPr lang="en-US" dirty="0" err="1" smtClean="0">
                <a:latin typeface="Arial (Body)"/>
              </a:rPr>
              <a:t>phóng</a:t>
            </a:r>
            <a:r>
              <a:rPr lang="en-US" dirty="0" smtClean="0">
                <a:latin typeface="Arial (Body)"/>
              </a:rPr>
              <a:t> </a:t>
            </a:r>
            <a:r>
              <a:rPr lang="en-US" dirty="0" err="1" smtClean="0">
                <a:latin typeface="Arial (Body)"/>
              </a:rPr>
              <a:t>mặt</a:t>
            </a:r>
            <a:r>
              <a:rPr lang="en-US" dirty="0" smtClean="0">
                <a:latin typeface="Arial (Body)"/>
              </a:rPr>
              <a:t> </a:t>
            </a:r>
            <a:r>
              <a:rPr lang="en-US" dirty="0" err="1" smtClean="0">
                <a:latin typeface="Arial (Body)"/>
              </a:rPr>
              <a:t>bằng</a:t>
            </a:r>
            <a:r>
              <a:rPr lang="en-US" dirty="0" smtClean="0">
                <a:latin typeface="Arial (Body)"/>
              </a:rPr>
              <a:t> </a:t>
            </a:r>
            <a:r>
              <a:rPr lang="en-US" dirty="0" err="1" smtClean="0">
                <a:latin typeface="Arial (Body)"/>
              </a:rPr>
              <a:t>tính</a:t>
            </a:r>
            <a:r>
              <a:rPr lang="en-US" dirty="0" smtClean="0">
                <a:latin typeface="Arial (Body)"/>
              </a:rPr>
              <a:t> </a:t>
            </a:r>
            <a:r>
              <a:rPr lang="en-US" dirty="0" err="1" smtClean="0">
                <a:latin typeface="Arial (Body)"/>
              </a:rPr>
              <a:t>vào</a:t>
            </a:r>
            <a:r>
              <a:rPr lang="en-US" dirty="0" smtClean="0">
                <a:latin typeface="Arial (Body)"/>
              </a:rPr>
              <a:t> </a:t>
            </a:r>
            <a:r>
              <a:rPr lang="en-US" dirty="0" err="1" smtClean="0">
                <a:latin typeface="Arial (Body)"/>
              </a:rPr>
              <a:t>giá</a:t>
            </a:r>
            <a:r>
              <a:rPr lang="en-US" dirty="0" smtClean="0">
                <a:latin typeface="Arial (Body)"/>
              </a:rPr>
              <a:t> </a:t>
            </a:r>
            <a:r>
              <a:rPr lang="en-US" dirty="0" err="1" smtClean="0">
                <a:latin typeface="Arial (Body)"/>
              </a:rPr>
              <a:t>trị</a:t>
            </a:r>
            <a:r>
              <a:rPr lang="en-US" dirty="0" smtClean="0">
                <a:latin typeface="Arial (Body)"/>
              </a:rPr>
              <a:t> </a:t>
            </a:r>
            <a:r>
              <a:rPr lang="en-US" dirty="0" err="1" smtClean="0">
                <a:latin typeface="Arial (Body)"/>
              </a:rPr>
              <a:t>đất</a:t>
            </a:r>
            <a:r>
              <a:rPr lang="en-US" dirty="0" smtClean="0">
                <a:latin typeface="Arial (Body)"/>
              </a:rPr>
              <a:t>;</a:t>
            </a:r>
          </a:p>
          <a:p>
            <a:pPr marL="266700" indent="-266700" algn="just">
              <a:buFont typeface="Wingdings" pitchFamily="2" charset="2"/>
              <a:buChar char="ü"/>
            </a:pPr>
            <a:r>
              <a:rPr lang="en-US" dirty="0" smtClean="0">
                <a:latin typeface="Arial (Body)"/>
              </a:rPr>
              <a:t>Chi </a:t>
            </a:r>
            <a:r>
              <a:rPr lang="en-US" dirty="0" err="1" smtClean="0">
                <a:latin typeface="Arial (Body)"/>
              </a:rPr>
              <a:t>phí</a:t>
            </a:r>
            <a:r>
              <a:rPr lang="en-US" dirty="0" smtClean="0">
                <a:latin typeface="Arial (Body)"/>
              </a:rPr>
              <a:t> san </a:t>
            </a:r>
            <a:r>
              <a:rPr lang="en-US" dirty="0" err="1" smtClean="0">
                <a:latin typeface="Arial (Body)"/>
              </a:rPr>
              <a:t>lấp</a:t>
            </a:r>
            <a:r>
              <a:rPr lang="en-US" dirty="0" smtClean="0">
                <a:latin typeface="Arial (Body)"/>
              </a:rPr>
              <a:t> </a:t>
            </a:r>
            <a:r>
              <a:rPr lang="en-US" dirty="0" err="1" smtClean="0">
                <a:latin typeface="Arial (Body)"/>
              </a:rPr>
              <a:t>mặt</a:t>
            </a:r>
            <a:r>
              <a:rPr lang="en-US" dirty="0" smtClean="0">
                <a:latin typeface="Arial (Body)"/>
              </a:rPr>
              <a:t> </a:t>
            </a:r>
            <a:r>
              <a:rPr lang="en-US" dirty="0" err="1" smtClean="0">
                <a:latin typeface="Arial (Body)"/>
              </a:rPr>
              <a:t>bằng</a:t>
            </a:r>
            <a:r>
              <a:rPr lang="en-US" dirty="0" smtClean="0">
                <a:latin typeface="Arial (Body)"/>
              </a:rPr>
              <a:t>: </a:t>
            </a:r>
            <a:r>
              <a:rPr lang="en-US" dirty="0" err="1" smtClean="0">
                <a:latin typeface="Arial (Body)"/>
              </a:rPr>
              <a:t>Tùy</a:t>
            </a:r>
            <a:r>
              <a:rPr lang="en-US" dirty="0" smtClean="0">
                <a:latin typeface="Arial (Body)"/>
              </a:rPr>
              <a:t> </a:t>
            </a:r>
            <a:r>
              <a:rPr lang="en-US" dirty="0" err="1" smtClean="0">
                <a:latin typeface="Arial (Body)"/>
              </a:rPr>
              <a:t>thuộc</a:t>
            </a:r>
            <a:r>
              <a:rPr lang="en-US" dirty="0" smtClean="0">
                <a:latin typeface="Arial (Body)"/>
              </a:rPr>
              <a:t> </a:t>
            </a:r>
            <a:r>
              <a:rPr lang="en-US" dirty="0" err="1" smtClean="0">
                <a:latin typeface="Arial (Body)"/>
              </a:rPr>
              <a:t>từng</a:t>
            </a:r>
            <a:r>
              <a:rPr lang="en-US" dirty="0" smtClean="0">
                <a:latin typeface="Arial (Body)"/>
              </a:rPr>
              <a:t> </a:t>
            </a:r>
            <a:r>
              <a:rPr lang="en-US" dirty="0" err="1" smtClean="0">
                <a:latin typeface="Arial (Body)"/>
              </a:rPr>
              <a:t>trường</a:t>
            </a:r>
            <a:r>
              <a:rPr lang="en-US" dirty="0" smtClean="0">
                <a:latin typeface="Arial (Body)"/>
              </a:rPr>
              <a:t> </a:t>
            </a:r>
            <a:r>
              <a:rPr lang="en-US" dirty="0" err="1" smtClean="0">
                <a:latin typeface="Arial (Body)"/>
              </a:rPr>
              <a:t>hợp</a:t>
            </a:r>
            <a:r>
              <a:rPr lang="en-US" dirty="0" smtClean="0">
                <a:latin typeface="Arial (Body)"/>
              </a:rPr>
              <a:t> </a:t>
            </a:r>
            <a:r>
              <a:rPr lang="en-US" dirty="0" err="1" smtClean="0">
                <a:latin typeface="Arial (Body)"/>
              </a:rPr>
              <a:t>để</a:t>
            </a:r>
            <a:r>
              <a:rPr lang="en-US" dirty="0" smtClean="0">
                <a:latin typeface="Arial (Body)"/>
              </a:rPr>
              <a:t> kế toán </a:t>
            </a:r>
            <a:r>
              <a:rPr lang="en-US" dirty="0" err="1" smtClean="0">
                <a:latin typeface="Arial (Body)"/>
              </a:rPr>
              <a:t>vào</a:t>
            </a:r>
            <a:r>
              <a:rPr lang="en-US" dirty="0" smtClean="0">
                <a:latin typeface="Arial (Body)"/>
              </a:rPr>
              <a:t> </a:t>
            </a:r>
            <a:r>
              <a:rPr lang="en-US" dirty="0" err="1" smtClean="0">
                <a:latin typeface="Arial (Body)"/>
              </a:rPr>
              <a:t>giá</a:t>
            </a:r>
            <a:r>
              <a:rPr lang="en-US" dirty="0" smtClean="0">
                <a:latin typeface="Arial (Body)"/>
              </a:rPr>
              <a:t> </a:t>
            </a:r>
            <a:r>
              <a:rPr lang="en-US" dirty="0" err="1" smtClean="0">
                <a:latin typeface="Arial (Body)"/>
              </a:rPr>
              <a:t>trị</a:t>
            </a:r>
            <a:r>
              <a:rPr lang="en-US" dirty="0" smtClean="0">
                <a:latin typeface="Arial (Body)"/>
              </a:rPr>
              <a:t> </a:t>
            </a:r>
            <a:r>
              <a:rPr lang="en-US" dirty="0" err="1" smtClean="0">
                <a:latin typeface="Arial (Body)"/>
              </a:rPr>
              <a:t>đất</a:t>
            </a:r>
            <a:r>
              <a:rPr lang="en-US" dirty="0" smtClean="0">
                <a:latin typeface="Arial (Body)"/>
              </a:rPr>
              <a:t> </a:t>
            </a:r>
            <a:r>
              <a:rPr lang="en-US" dirty="0" err="1" smtClean="0">
                <a:latin typeface="Arial (Body)"/>
              </a:rPr>
              <a:t>hoặc</a:t>
            </a:r>
            <a:r>
              <a:rPr lang="en-US" dirty="0" smtClean="0">
                <a:latin typeface="Arial (Body)"/>
              </a:rPr>
              <a:t> </a:t>
            </a:r>
            <a:r>
              <a:rPr lang="en-US" dirty="0" err="1" smtClean="0">
                <a:latin typeface="Arial (Body)"/>
              </a:rPr>
              <a:t>tài</a:t>
            </a:r>
            <a:r>
              <a:rPr lang="en-US" dirty="0" smtClean="0">
                <a:latin typeface="Arial (Body)"/>
              </a:rPr>
              <a:t> </a:t>
            </a:r>
            <a:r>
              <a:rPr lang="en-US" sz="2000" dirty="0" err="1" smtClean="0">
                <a:latin typeface="Arial (Body)"/>
              </a:rPr>
              <a:t>sản</a:t>
            </a:r>
            <a:r>
              <a:rPr lang="en-US" sz="2000" dirty="0" smtClean="0">
                <a:latin typeface="Arial (Body)"/>
              </a:rPr>
              <a:t> </a:t>
            </a:r>
            <a:r>
              <a:rPr lang="en-US" sz="2000" dirty="0" err="1" smtClean="0">
                <a:latin typeface="Arial (Body)"/>
              </a:rPr>
              <a:t>trên</a:t>
            </a:r>
            <a:r>
              <a:rPr lang="en-US" sz="2000" dirty="0" smtClean="0">
                <a:latin typeface="Arial (Body)"/>
              </a:rPr>
              <a:t> </a:t>
            </a:r>
            <a:r>
              <a:rPr lang="en-US" sz="2000" dirty="0" err="1" smtClean="0">
                <a:latin typeface="Arial (Body)"/>
              </a:rPr>
              <a:t>đất</a:t>
            </a:r>
            <a:r>
              <a:rPr lang="en-US" sz="2000" dirty="0" smtClean="0">
                <a:latin typeface="Arial (Body)"/>
              </a:rPr>
              <a:t> </a:t>
            </a:r>
            <a:r>
              <a:rPr lang="en-US" sz="2000" dirty="0" err="1" smtClean="0">
                <a:latin typeface="Arial (Body)"/>
              </a:rPr>
              <a:t>một</a:t>
            </a:r>
            <a:r>
              <a:rPr lang="en-US" sz="2000" dirty="0" smtClean="0">
                <a:latin typeface="Arial (Body)"/>
              </a:rPr>
              <a:t> </a:t>
            </a:r>
            <a:r>
              <a:rPr lang="en-US" sz="2000" dirty="0" err="1" smtClean="0">
                <a:latin typeface="Arial (Body)"/>
              </a:rPr>
              <a:t>cách</a:t>
            </a:r>
            <a:r>
              <a:rPr lang="en-US" sz="2000" dirty="0" smtClean="0">
                <a:latin typeface="Arial (Body)"/>
              </a:rPr>
              <a:t> </a:t>
            </a:r>
            <a:r>
              <a:rPr lang="en-US" sz="2000" dirty="0" err="1" smtClean="0">
                <a:latin typeface="Arial (Body)"/>
              </a:rPr>
              <a:t>phù</a:t>
            </a:r>
            <a:r>
              <a:rPr lang="en-US" sz="2000" dirty="0" smtClean="0">
                <a:latin typeface="Arial (Body)"/>
              </a:rPr>
              <a:t> </a:t>
            </a:r>
            <a:r>
              <a:rPr lang="en-US" sz="2000" dirty="0" err="1" smtClean="0">
                <a:latin typeface="Arial (Body)"/>
              </a:rPr>
              <a:t>hợp</a:t>
            </a:r>
            <a:r>
              <a:rPr lang="en-US" sz="2000" dirty="0" smtClean="0">
                <a:latin typeface="Arial (Body)"/>
              </a:rPr>
              <a:t> </a:t>
            </a:r>
            <a:r>
              <a:rPr lang="en-US" sz="2000" dirty="0" err="1" smtClean="0">
                <a:latin typeface="Arial (Body)"/>
              </a:rPr>
              <a:t>bản</a:t>
            </a:r>
            <a:r>
              <a:rPr lang="en-US" sz="2000" dirty="0" smtClean="0">
                <a:latin typeface="Arial (Body)"/>
              </a:rPr>
              <a:t> </a:t>
            </a:r>
            <a:r>
              <a:rPr lang="en-US" sz="2000" dirty="0" err="1" smtClean="0">
                <a:latin typeface="Arial (Body)"/>
              </a:rPr>
              <a:t>chất</a:t>
            </a:r>
            <a:endParaRPr lang="en-US" sz="20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3"/>
          <p:cNvSpPr>
            <a:spLocks noGrp="1" noChangeArrowheads="1"/>
          </p:cNvSpPr>
          <p:nvPr>
            <p:ph type="body" idx="1"/>
          </p:nvPr>
        </p:nvSpPr>
        <p:spPr>
          <a:xfrm>
            <a:off x="395536" y="908720"/>
            <a:ext cx="8458200" cy="5760640"/>
          </a:xfrm>
        </p:spPr>
        <p:txBody>
          <a:bodyPr>
            <a:normAutofit fontScale="47500" lnSpcReduction="20000"/>
          </a:bodyPr>
          <a:lstStyle/>
          <a:p>
            <a:pPr marL="0" indent="0" algn="just" eaLnBrk="1" hangingPunct="1">
              <a:lnSpc>
                <a:spcPct val="95000"/>
              </a:lnSpc>
            </a:pPr>
            <a:endParaRPr lang="en-US" sz="2800" b="1" dirty="0" smtClean="0">
              <a:latin typeface="Arial" pitchFamily="34" charset="0"/>
            </a:endParaRPr>
          </a:p>
          <a:p>
            <a:pPr marL="0" indent="0" algn="just" eaLnBrk="1" hangingPunct="1">
              <a:lnSpc>
                <a:spcPct val="95000"/>
              </a:lnSpc>
              <a:buNone/>
            </a:pPr>
            <a:endParaRPr lang="en-US" sz="2000" b="1" dirty="0" smtClean="0">
              <a:latin typeface="Arial" pitchFamily="34" charset="0"/>
            </a:endParaRPr>
          </a:p>
          <a:p>
            <a:pPr marL="0" indent="0" algn="just" eaLnBrk="1" hangingPunct="1">
              <a:lnSpc>
                <a:spcPct val="170000"/>
              </a:lnSpc>
              <a:buNone/>
            </a:pPr>
            <a:r>
              <a:rPr lang="en-US" sz="4200" b="1" dirty="0" smtClean="0">
                <a:latin typeface="Arial" pitchFamily="34" charset="0"/>
                <a:cs typeface="Arial" pitchFamily="34" charset="0"/>
              </a:rPr>
              <a:t>Câu </a:t>
            </a:r>
            <a:r>
              <a:rPr lang="en-US" sz="4200" b="1" dirty="0" err="1" smtClean="0">
                <a:latin typeface="Arial" pitchFamily="34" charset="0"/>
                <a:cs typeface="Arial" pitchFamily="34" charset="0"/>
              </a:rPr>
              <a:t>hỏi</a:t>
            </a:r>
            <a:r>
              <a:rPr lang="en-US" sz="4200" b="1" dirty="0" smtClean="0">
                <a:latin typeface="Arial" pitchFamily="34" charset="0"/>
                <a:cs typeface="Arial" pitchFamily="34" charset="0"/>
              </a:rPr>
              <a:t>: </a:t>
            </a:r>
            <a:r>
              <a:rPr lang="en-US" sz="4200" dirty="0" err="1" smtClean="0">
                <a:latin typeface="Arial" pitchFamily="34" charset="0"/>
                <a:cs typeface="Arial" pitchFamily="34" charset="0"/>
              </a:rPr>
              <a:t>Khoản</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trả</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trước</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tiền</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thuê</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đất</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sau</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ngày</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luật</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đất</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đai</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có</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hiệu</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lực</a:t>
            </a:r>
            <a:r>
              <a:rPr lang="en-US" sz="4200" dirty="0" smtClean="0">
                <a:latin typeface="Arial" pitchFamily="34" charset="0"/>
                <a:cs typeface="Arial" pitchFamily="34" charset="0"/>
              </a:rPr>
              <a:t> và </a:t>
            </a:r>
            <a:r>
              <a:rPr lang="en-US" sz="4200" dirty="0" err="1" smtClean="0">
                <a:latin typeface="Arial" pitchFamily="34" charset="0"/>
                <a:cs typeface="Arial" pitchFamily="34" charset="0"/>
              </a:rPr>
              <a:t>có</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sổ</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đỏ</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nếu</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không</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được</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ghi</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nhận</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là</a:t>
            </a:r>
            <a:r>
              <a:rPr lang="en-US" sz="4200" dirty="0" smtClean="0">
                <a:latin typeface="Arial" pitchFamily="34" charset="0"/>
                <a:cs typeface="Arial" pitchFamily="34" charset="0"/>
              </a:rPr>
              <a:t> TSCĐ </a:t>
            </a:r>
            <a:r>
              <a:rPr lang="en-US" sz="4200" dirty="0" err="1" smtClean="0">
                <a:latin typeface="Arial" pitchFamily="34" charset="0"/>
                <a:cs typeface="Arial" pitchFamily="34" charset="0"/>
              </a:rPr>
              <a:t>vô</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hình</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thì</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xử</a:t>
            </a:r>
            <a:r>
              <a:rPr lang="en-US" sz="4200" dirty="0" smtClean="0">
                <a:latin typeface="Arial" pitchFamily="34" charset="0"/>
                <a:cs typeface="Arial" pitchFamily="34" charset="0"/>
              </a:rPr>
              <a:t> lý </a:t>
            </a:r>
            <a:r>
              <a:rPr lang="en-US" sz="4200" dirty="0" err="1" smtClean="0">
                <a:latin typeface="Arial" pitchFamily="34" charset="0"/>
                <a:cs typeface="Arial" pitchFamily="34" charset="0"/>
              </a:rPr>
              <a:t>như</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thế</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nào</a:t>
            </a:r>
            <a:r>
              <a:rPr lang="en-US" sz="4200" dirty="0" smtClean="0">
                <a:latin typeface="Arial" pitchFamily="34" charset="0"/>
                <a:cs typeface="Arial" pitchFamily="34" charset="0"/>
              </a:rPr>
              <a:t>?</a:t>
            </a:r>
          </a:p>
          <a:p>
            <a:pPr marL="0" indent="0" algn="just" eaLnBrk="1" hangingPunct="1">
              <a:lnSpc>
                <a:spcPct val="170000"/>
              </a:lnSpc>
              <a:buNone/>
            </a:pPr>
            <a:r>
              <a:rPr lang="nl-NL" sz="4200" dirty="0" smtClean="0">
                <a:latin typeface="Arial" pitchFamily="34" charset="0"/>
                <a:cs typeface="Arial" pitchFamily="34" charset="0"/>
              </a:rPr>
              <a:t>Trả lời: Theo quy định của Thông tư 45 tiền thuê đất đối với đất thuê trả tiền một lần cho cả thời gian thuê được ghi nhận là TSCĐ vô hình khi thỏa mãn 2 điều kiện: </a:t>
            </a:r>
          </a:p>
          <a:p>
            <a:pPr marL="571500" indent="-571500" algn="just" eaLnBrk="1" hangingPunct="1">
              <a:lnSpc>
                <a:spcPct val="170000"/>
              </a:lnSpc>
              <a:buAutoNum type="romanLcParenR"/>
            </a:pPr>
            <a:r>
              <a:rPr lang="nl-NL" sz="4200" dirty="0" smtClean="0">
                <a:latin typeface="Arial" pitchFamily="34" charset="0"/>
                <a:cs typeface="Arial" pitchFamily="34" charset="0"/>
              </a:rPr>
              <a:t>Thuê trước ngày có hiệu lực thi hành của Luật Đất đai 2003 và </a:t>
            </a:r>
          </a:p>
          <a:p>
            <a:pPr marL="571500" indent="-571500" algn="just" eaLnBrk="1" hangingPunct="1">
              <a:lnSpc>
                <a:spcPct val="170000"/>
              </a:lnSpc>
              <a:buAutoNum type="romanLcParenR"/>
            </a:pPr>
            <a:r>
              <a:rPr lang="nl-NL" sz="4200" dirty="0" smtClean="0">
                <a:latin typeface="Arial" pitchFamily="34" charset="0"/>
                <a:cs typeface="Arial" pitchFamily="34" charset="0"/>
              </a:rPr>
              <a:t>Có Giấy chứng nhận quyền sử dụng đất.</a:t>
            </a:r>
          </a:p>
          <a:p>
            <a:pPr marL="0" indent="0" algn="just" eaLnBrk="1" hangingPunct="1">
              <a:lnSpc>
                <a:spcPct val="170000"/>
              </a:lnSpc>
              <a:buNone/>
            </a:pPr>
            <a:r>
              <a:rPr lang="nl-NL" sz="4200" dirty="0" smtClean="0">
                <a:latin typeface="Arial" pitchFamily="34" charset="0"/>
                <a:cs typeface="Arial" pitchFamily="34" charset="0"/>
              </a:rPr>
              <a:t>Như vậy tất cả các trường hợp trả trước tiền thuê đất sau ngày luật đất đai có hiệu lực đều phải ghi nhận là chi phí trả trước, không phân biệt có sổ đỏ hay không</a:t>
            </a:r>
          </a:p>
        </p:txBody>
      </p:sp>
      <p:sp>
        <p:nvSpPr>
          <p:cNvPr id="6" name="Rectangle 2"/>
          <p:cNvSpPr>
            <a:spLocks noGrp="1" noChangeArrowheads="1"/>
          </p:cNvSpPr>
          <p:nvPr>
            <p:ph type="title"/>
          </p:nvPr>
        </p:nvSpPr>
        <p:spPr>
          <a:xfrm>
            <a:off x="2209800" y="228600"/>
            <a:ext cx="6248400" cy="457200"/>
          </a:xfrm>
        </p:spPr>
        <p:txBody>
          <a:bodyPr/>
          <a:lstStyle/>
          <a:p>
            <a:pPr eaLnBrk="1" hangingPunct="1">
              <a:defRPr/>
            </a:pPr>
            <a:r>
              <a:rPr lang="en-US" sz="1600" b="1" dirty="0" smtClean="0">
                <a:latin typeface="Arial" charset="0"/>
              </a:rPr>
              <a:t>KẾ TOÁN TÀI SẢN CỐ ĐỊNH VÔ HÌNH</a:t>
            </a:r>
            <a:endParaRPr lang="en-US" sz="2000" b="1" i="1" dirty="0" smtClean="0">
              <a:latin typeface="Times New Roman" pitchFamily="18" charset="0"/>
            </a:endParaRPr>
          </a:p>
        </p:txBody>
      </p:sp>
      <p:sp>
        <p:nvSpPr>
          <p:cNvPr id="198660"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198662"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7"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3"/>
          <p:cNvSpPr>
            <a:spLocks noGrp="1" noChangeArrowheads="1"/>
          </p:cNvSpPr>
          <p:nvPr>
            <p:ph type="body" idx="1"/>
          </p:nvPr>
        </p:nvSpPr>
        <p:spPr>
          <a:xfrm>
            <a:off x="381000" y="1143000"/>
            <a:ext cx="8458200" cy="5410200"/>
          </a:xfrm>
        </p:spPr>
        <p:txBody>
          <a:bodyPr>
            <a:normAutofit lnSpcReduction="10000"/>
          </a:bodyPr>
          <a:lstStyle/>
          <a:p>
            <a:pPr marL="0" indent="0" algn="just" eaLnBrk="1" hangingPunct="1"/>
            <a:endParaRPr lang="nl-NL" sz="2600" b="1" dirty="0" smtClean="0">
              <a:latin typeface="Arial" pitchFamily="34" charset="0"/>
            </a:endParaRPr>
          </a:p>
          <a:p>
            <a:pPr marL="0" indent="0" algn="just" eaLnBrk="1" hangingPunct="1">
              <a:buNone/>
            </a:pPr>
            <a:r>
              <a:rPr lang="nl-NL" sz="2600" b="1" dirty="0" smtClean="0">
                <a:latin typeface="Arial" pitchFamily="34" charset="0"/>
              </a:rPr>
              <a:t>Câu hỏi:  Dòng tiền </a:t>
            </a:r>
            <a:r>
              <a:rPr lang="vi-VN" sz="2600" b="1" dirty="0" smtClean="0">
                <a:latin typeface="Arial" pitchFamily="34" charset="0"/>
              </a:rPr>
              <a:t>đối </a:t>
            </a:r>
            <a:r>
              <a:rPr lang="en-US" sz="2600" b="1" dirty="0" smtClean="0">
                <a:latin typeface="Arial" pitchFamily="34" charset="0"/>
              </a:rPr>
              <a:t>v</a:t>
            </a:r>
            <a:r>
              <a:rPr lang="vi-VN" sz="2600" b="1" dirty="0" smtClean="0">
                <a:latin typeface="Arial" pitchFamily="34" charset="0"/>
              </a:rPr>
              <a:t>ớ</a:t>
            </a:r>
            <a:r>
              <a:rPr lang="en-US" sz="2600" b="1" dirty="0" err="1" smtClean="0">
                <a:latin typeface="Arial" pitchFamily="34" charset="0"/>
              </a:rPr>
              <a:t>i</a:t>
            </a:r>
            <a:r>
              <a:rPr lang="en-US" sz="2600" b="1" dirty="0" smtClean="0">
                <a:latin typeface="Arial" pitchFamily="34" charset="0"/>
              </a:rPr>
              <a:t> </a:t>
            </a:r>
            <a:r>
              <a:rPr lang="en-US" sz="2600" b="1" dirty="0" err="1" smtClean="0">
                <a:latin typeface="Arial" pitchFamily="34" charset="0"/>
              </a:rPr>
              <a:t>tiền</a:t>
            </a:r>
            <a:r>
              <a:rPr lang="en-US" sz="2600" b="1" dirty="0" smtClean="0">
                <a:latin typeface="Arial" pitchFamily="34" charset="0"/>
              </a:rPr>
              <a:t> </a:t>
            </a:r>
            <a:r>
              <a:rPr lang="en-US" sz="2600" b="1" dirty="0" err="1" smtClean="0">
                <a:latin typeface="Arial" pitchFamily="34" charset="0"/>
              </a:rPr>
              <a:t>thuê</a:t>
            </a:r>
            <a:r>
              <a:rPr lang="en-US" sz="2600" b="1" dirty="0" smtClean="0">
                <a:latin typeface="Arial" pitchFamily="34" charset="0"/>
              </a:rPr>
              <a:t> </a:t>
            </a:r>
            <a:r>
              <a:rPr lang="vi-VN" sz="2600" b="1" dirty="0" smtClean="0">
                <a:latin typeface="Arial" pitchFamily="34" charset="0"/>
              </a:rPr>
              <a:t>đấ</a:t>
            </a:r>
            <a:r>
              <a:rPr lang="en-US" sz="2600" b="1" dirty="0" smtClean="0">
                <a:latin typeface="Arial" pitchFamily="34" charset="0"/>
              </a:rPr>
              <a:t>t </a:t>
            </a:r>
            <a:r>
              <a:rPr lang="en-US" sz="2600" b="1" dirty="0" err="1" smtClean="0">
                <a:latin typeface="Arial" pitchFamily="34" charset="0"/>
              </a:rPr>
              <a:t>trả</a:t>
            </a:r>
            <a:r>
              <a:rPr lang="en-US" sz="2600" b="1" dirty="0" smtClean="0">
                <a:latin typeface="Arial" pitchFamily="34" charset="0"/>
              </a:rPr>
              <a:t> </a:t>
            </a:r>
            <a:r>
              <a:rPr lang="en-US" sz="2600" b="1" dirty="0" err="1" smtClean="0">
                <a:latin typeface="Arial" pitchFamily="34" charset="0"/>
              </a:rPr>
              <a:t>tr</a:t>
            </a:r>
            <a:r>
              <a:rPr lang="vi-VN" sz="2600" b="1" dirty="0" smtClean="0">
                <a:latin typeface="Arial" pitchFamily="34" charset="0"/>
              </a:rPr>
              <a:t>ướ</a:t>
            </a:r>
            <a:r>
              <a:rPr lang="en-US" sz="2600" b="1" dirty="0" smtClean="0">
                <a:latin typeface="Arial" pitchFamily="34" charset="0"/>
              </a:rPr>
              <a:t>c 1 </a:t>
            </a:r>
            <a:r>
              <a:rPr lang="en-US" sz="2600" b="1" dirty="0" err="1" smtClean="0">
                <a:latin typeface="Arial" pitchFamily="34" charset="0"/>
              </a:rPr>
              <a:t>lần</a:t>
            </a:r>
            <a:r>
              <a:rPr lang="en-US" sz="2600" b="1" dirty="0" smtClean="0">
                <a:latin typeface="Arial" pitchFamily="34" charset="0"/>
              </a:rPr>
              <a:t> </a:t>
            </a:r>
            <a:r>
              <a:rPr lang="vi-VN" sz="2600" b="1" dirty="0" smtClean="0">
                <a:latin typeface="Arial" pitchFamily="34" charset="0"/>
              </a:rPr>
              <a:t>được </a:t>
            </a:r>
            <a:r>
              <a:rPr lang="en-US" sz="2600" b="1" dirty="0" err="1" smtClean="0">
                <a:latin typeface="Arial" pitchFamily="34" charset="0"/>
              </a:rPr>
              <a:t>trình</a:t>
            </a:r>
            <a:r>
              <a:rPr lang="en-US" sz="2600" b="1" dirty="0" smtClean="0">
                <a:latin typeface="Arial" pitchFamily="34" charset="0"/>
              </a:rPr>
              <a:t>  </a:t>
            </a:r>
            <a:r>
              <a:rPr lang="en-US" sz="2600" b="1" dirty="0" err="1" smtClean="0">
                <a:latin typeface="Arial" pitchFamily="34" charset="0"/>
              </a:rPr>
              <a:t>bày</a:t>
            </a:r>
            <a:r>
              <a:rPr lang="en-US" sz="2600" b="1" dirty="0" smtClean="0">
                <a:latin typeface="Arial" pitchFamily="34" charset="0"/>
              </a:rPr>
              <a:t> </a:t>
            </a:r>
            <a:r>
              <a:rPr lang="en-US" sz="2600" b="1" dirty="0" err="1" smtClean="0">
                <a:latin typeface="Arial" pitchFamily="34" charset="0"/>
              </a:rPr>
              <a:t>nh</a:t>
            </a:r>
            <a:r>
              <a:rPr lang="vi-VN" sz="2600" b="1" dirty="0" smtClean="0">
                <a:latin typeface="Arial" pitchFamily="34" charset="0"/>
              </a:rPr>
              <a:t>ư </a:t>
            </a:r>
            <a:r>
              <a:rPr lang="en-US" sz="2600" b="1" dirty="0" err="1" smtClean="0">
                <a:latin typeface="Arial" pitchFamily="34" charset="0"/>
              </a:rPr>
              <a:t>thế</a:t>
            </a:r>
            <a:r>
              <a:rPr lang="en-US" sz="2600" b="1" dirty="0" smtClean="0">
                <a:latin typeface="Arial" pitchFamily="34" charset="0"/>
              </a:rPr>
              <a:t>  </a:t>
            </a:r>
            <a:r>
              <a:rPr lang="en-US" sz="2600" b="1" dirty="0" err="1" smtClean="0">
                <a:latin typeface="Arial" pitchFamily="34" charset="0"/>
              </a:rPr>
              <a:t>nào</a:t>
            </a:r>
            <a:r>
              <a:rPr lang="en-US" sz="2600" b="1" dirty="0" smtClean="0">
                <a:latin typeface="Arial" pitchFamily="34" charset="0"/>
              </a:rPr>
              <a:t>?</a:t>
            </a:r>
          </a:p>
          <a:p>
            <a:pPr marL="0" indent="0" algn="just" eaLnBrk="1" hangingPunct="1"/>
            <a:endParaRPr lang="en-US" sz="2600" dirty="0" smtClean="0">
              <a:latin typeface="Arial" pitchFamily="34" charset="0"/>
            </a:endParaRPr>
          </a:p>
          <a:p>
            <a:pPr marL="0" indent="0" algn="just" eaLnBrk="1" hangingPunct="1">
              <a:buNone/>
            </a:pPr>
            <a:r>
              <a:rPr lang="nl-NL" sz="2600" dirty="0" smtClean="0">
                <a:latin typeface="Arial" pitchFamily="34" charset="0"/>
              </a:rPr>
              <a:t>Trả lời: Khoản trả trước một lần tiền thuê đất mặc dù không </a:t>
            </a:r>
            <a:r>
              <a:rPr lang="vi-VN" sz="2600" dirty="0" smtClean="0">
                <a:latin typeface="Arial" pitchFamily="34" charset="0"/>
              </a:rPr>
              <a:t>được</a:t>
            </a:r>
            <a:r>
              <a:rPr lang="en-US" sz="2600" dirty="0" smtClean="0">
                <a:latin typeface="Arial" pitchFamily="34" charset="0"/>
              </a:rPr>
              <a:t> </a:t>
            </a:r>
            <a:r>
              <a:rPr lang="en-US" sz="2600" dirty="0" err="1" smtClean="0">
                <a:latin typeface="Arial" pitchFamily="34" charset="0"/>
              </a:rPr>
              <a:t>ghi</a:t>
            </a:r>
            <a:r>
              <a:rPr lang="en-US" sz="2600" dirty="0" smtClean="0">
                <a:latin typeface="Arial" pitchFamily="34" charset="0"/>
              </a:rPr>
              <a:t> </a:t>
            </a:r>
            <a:r>
              <a:rPr lang="en-US" sz="2600" dirty="0" err="1" smtClean="0">
                <a:latin typeface="Arial" pitchFamily="34" charset="0"/>
              </a:rPr>
              <a:t>nhận</a:t>
            </a:r>
            <a:r>
              <a:rPr lang="en-US" sz="2600" dirty="0" smtClean="0">
                <a:latin typeface="Arial" pitchFamily="34" charset="0"/>
              </a:rPr>
              <a:t> </a:t>
            </a:r>
            <a:r>
              <a:rPr lang="en-US" sz="2600" dirty="0" err="1" smtClean="0">
                <a:latin typeface="Arial" pitchFamily="34" charset="0"/>
              </a:rPr>
              <a:t>là</a:t>
            </a:r>
            <a:r>
              <a:rPr lang="en-US" sz="2600" dirty="0" smtClean="0">
                <a:latin typeface="Arial" pitchFamily="34" charset="0"/>
              </a:rPr>
              <a:t> TSCĐ </a:t>
            </a:r>
            <a:r>
              <a:rPr lang="en-US" sz="2600" dirty="0" err="1" smtClean="0">
                <a:latin typeface="Arial" pitchFamily="34" charset="0"/>
              </a:rPr>
              <a:t>vô</a:t>
            </a:r>
            <a:r>
              <a:rPr lang="en-US" sz="2600" dirty="0" smtClean="0">
                <a:latin typeface="Arial" pitchFamily="34" charset="0"/>
              </a:rPr>
              <a:t> </a:t>
            </a:r>
            <a:r>
              <a:rPr lang="en-US" sz="2600" dirty="0" err="1" smtClean="0">
                <a:latin typeface="Arial" pitchFamily="34" charset="0"/>
              </a:rPr>
              <a:t>hình</a:t>
            </a:r>
            <a:r>
              <a:rPr lang="en-US" sz="2600" dirty="0" smtClean="0">
                <a:latin typeface="Arial" pitchFamily="34" charset="0"/>
              </a:rPr>
              <a:t> </a:t>
            </a:r>
            <a:r>
              <a:rPr lang="en-US" sz="2600" dirty="0" err="1" smtClean="0">
                <a:latin typeface="Arial" pitchFamily="34" charset="0"/>
              </a:rPr>
              <a:t>nh</a:t>
            </a:r>
            <a:r>
              <a:rPr lang="vi-VN" sz="2600" dirty="0" smtClean="0">
                <a:latin typeface="Arial" pitchFamily="34" charset="0"/>
              </a:rPr>
              <a:t>ư</a:t>
            </a:r>
            <a:r>
              <a:rPr lang="en-US" sz="2600" dirty="0" err="1" smtClean="0">
                <a:latin typeface="Arial" pitchFamily="34" charset="0"/>
              </a:rPr>
              <a:t>ng</a:t>
            </a:r>
            <a:r>
              <a:rPr lang="en-US" sz="2600" dirty="0" smtClean="0">
                <a:latin typeface="Arial" pitchFamily="34" charset="0"/>
              </a:rPr>
              <a:t> x</a:t>
            </a:r>
            <a:r>
              <a:rPr lang="nl-NL" sz="2600" dirty="0" smtClean="0">
                <a:latin typeface="Arial" pitchFamily="34" charset="0"/>
              </a:rPr>
              <a:t>ét về bản chất, dòng tiền trả trước một lần tiền thuê đất hay dòng tiền phát sinh từ việc mua quyền sử dụng đất có thời hạn đều là dòng tiền hoạt động đầu tư. Do đó, chỉ tiêu “tăng, giảm chi phí trả trước” thuộc dòng tiền hoạt </a:t>
            </a:r>
            <a:r>
              <a:rPr lang="vi-VN" sz="2600" dirty="0" smtClean="0">
                <a:latin typeface="Arial" pitchFamily="34" charset="0"/>
              </a:rPr>
              <a:t>động</a:t>
            </a:r>
            <a:r>
              <a:rPr lang="en-US" sz="2600" dirty="0" smtClean="0">
                <a:latin typeface="Arial" pitchFamily="34" charset="0"/>
              </a:rPr>
              <a:t> </a:t>
            </a:r>
            <a:r>
              <a:rPr lang="en-US" sz="2600" dirty="0" err="1" smtClean="0">
                <a:latin typeface="Arial" pitchFamily="34" charset="0"/>
              </a:rPr>
              <a:t>kinh</a:t>
            </a:r>
            <a:r>
              <a:rPr lang="en-US" sz="2600" dirty="0" smtClean="0">
                <a:latin typeface="Arial" pitchFamily="34" charset="0"/>
              </a:rPr>
              <a:t> </a:t>
            </a:r>
            <a:r>
              <a:rPr lang="en-US" sz="2600" dirty="0" err="1" smtClean="0">
                <a:latin typeface="Arial" pitchFamily="34" charset="0"/>
              </a:rPr>
              <a:t>doanh</a:t>
            </a:r>
            <a:r>
              <a:rPr lang="en-US" sz="2600" dirty="0" smtClean="0">
                <a:latin typeface="Arial" pitchFamily="34" charset="0"/>
              </a:rPr>
              <a:t> </a:t>
            </a:r>
            <a:r>
              <a:rPr lang="nl-NL" sz="2600" dirty="0" smtClean="0">
                <a:latin typeface="Arial" pitchFamily="34" charset="0"/>
              </a:rPr>
              <a:t>không bao gồm chênh lệch giữa số dư cuối kỳ với số dư đầu kỳ của tiền thuê đất trả trước một lần (</a:t>
            </a:r>
            <a:r>
              <a:rPr lang="vi-VN" sz="2600" dirty="0" smtClean="0">
                <a:latin typeface="Arial" pitchFamily="34" charset="0"/>
              </a:rPr>
              <a:t>đã</a:t>
            </a:r>
            <a:r>
              <a:rPr lang="en-US" sz="2600" dirty="0" smtClean="0">
                <a:latin typeface="Arial" pitchFamily="34" charset="0"/>
              </a:rPr>
              <a:t> </a:t>
            </a:r>
            <a:r>
              <a:rPr lang="vi-VN" sz="2600" dirty="0" smtClean="0">
                <a:latin typeface="Arial" pitchFamily="34" charset="0"/>
              </a:rPr>
              <a:t>được</a:t>
            </a:r>
            <a:r>
              <a:rPr lang="en-US" sz="2600" dirty="0" smtClean="0">
                <a:latin typeface="Arial" pitchFamily="34" charset="0"/>
              </a:rPr>
              <a:t> </a:t>
            </a:r>
            <a:r>
              <a:rPr lang="en-US" sz="2600" dirty="0" err="1" smtClean="0">
                <a:latin typeface="Arial" pitchFamily="34" charset="0"/>
              </a:rPr>
              <a:t>ghi</a:t>
            </a:r>
            <a:r>
              <a:rPr lang="en-US" sz="2600" dirty="0" smtClean="0">
                <a:latin typeface="Arial" pitchFamily="34" charset="0"/>
              </a:rPr>
              <a:t> </a:t>
            </a:r>
            <a:r>
              <a:rPr lang="en-US" sz="2600" dirty="0" err="1" smtClean="0">
                <a:latin typeface="Arial" pitchFamily="34" charset="0"/>
              </a:rPr>
              <a:t>nhận</a:t>
            </a:r>
            <a:r>
              <a:rPr lang="en-US" sz="2600" dirty="0" smtClean="0">
                <a:latin typeface="Arial" pitchFamily="34" charset="0"/>
              </a:rPr>
              <a:t> </a:t>
            </a:r>
            <a:r>
              <a:rPr lang="en-US" sz="2600" dirty="0" err="1" smtClean="0">
                <a:latin typeface="Arial" pitchFamily="34" charset="0"/>
              </a:rPr>
              <a:t>là</a:t>
            </a:r>
            <a:r>
              <a:rPr lang="en-US" sz="2600" dirty="0" smtClean="0">
                <a:latin typeface="Arial" pitchFamily="34" charset="0"/>
              </a:rPr>
              <a:t> </a:t>
            </a:r>
            <a:r>
              <a:rPr lang="en-US" sz="2600" dirty="0" err="1" smtClean="0">
                <a:latin typeface="Arial" pitchFamily="34" charset="0"/>
              </a:rPr>
              <a:t>hoạt</a:t>
            </a:r>
            <a:r>
              <a:rPr lang="en-US" sz="2600" dirty="0" smtClean="0">
                <a:latin typeface="Arial" pitchFamily="34" charset="0"/>
              </a:rPr>
              <a:t> </a:t>
            </a:r>
            <a:r>
              <a:rPr lang="vi-VN" sz="2600" dirty="0" smtClean="0">
                <a:latin typeface="Arial" pitchFamily="34" charset="0"/>
              </a:rPr>
              <a:t>động</a:t>
            </a:r>
            <a:r>
              <a:rPr lang="en-US" sz="2600" dirty="0" smtClean="0">
                <a:latin typeface="Arial" pitchFamily="34" charset="0"/>
              </a:rPr>
              <a:t> </a:t>
            </a:r>
            <a:r>
              <a:rPr lang="vi-VN" sz="2600" dirty="0" smtClean="0">
                <a:latin typeface="Arial" pitchFamily="34" charset="0"/>
              </a:rPr>
              <a:t>đầu</a:t>
            </a:r>
            <a:r>
              <a:rPr lang="en-US" sz="2600" dirty="0" smtClean="0">
                <a:latin typeface="Arial" pitchFamily="34" charset="0"/>
              </a:rPr>
              <a:t> t</a:t>
            </a:r>
            <a:r>
              <a:rPr lang="vi-VN" sz="2600" dirty="0" smtClean="0">
                <a:latin typeface="Arial" pitchFamily="34" charset="0"/>
              </a:rPr>
              <a:t>ư</a:t>
            </a:r>
            <a:r>
              <a:rPr lang="en-US" sz="2600" dirty="0" smtClean="0">
                <a:latin typeface="Arial" pitchFamily="34" charset="0"/>
              </a:rPr>
              <a:t>)</a:t>
            </a:r>
            <a:endParaRPr lang="nl-NL" sz="2600" dirty="0" smtClean="0">
              <a:latin typeface="Arial" pitchFamily="34" charset="0"/>
            </a:endParaRPr>
          </a:p>
        </p:txBody>
      </p:sp>
      <p:sp>
        <p:nvSpPr>
          <p:cNvPr id="6" name="Rectangle 2"/>
          <p:cNvSpPr>
            <a:spLocks noGrp="1" noChangeArrowheads="1"/>
          </p:cNvSpPr>
          <p:nvPr>
            <p:ph type="title"/>
          </p:nvPr>
        </p:nvSpPr>
        <p:spPr>
          <a:xfrm>
            <a:off x="2209800" y="228600"/>
            <a:ext cx="6248400" cy="457200"/>
          </a:xfrm>
        </p:spPr>
        <p:txBody>
          <a:bodyPr/>
          <a:lstStyle/>
          <a:p>
            <a:pPr eaLnBrk="1" hangingPunct="1">
              <a:defRPr/>
            </a:pPr>
            <a:r>
              <a:rPr lang="en-US" sz="1600" b="1" dirty="0" smtClean="0">
                <a:latin typeface="Arial" charset="0"/>
              </a:rPr>
              <a:t>KẾ TOÁN TÀI SẢN CỐ ĐỊNH VÔ HÌNH</a:t>
            </a:r>
            <a:endParaRPr lang="en-US" sz="2000" b="1" i="1" dirty="0" smtClean="0">
              <a:latin typeface="Times New Roman" pitchFamily="18" charset="0"/>
            </a:endParaRPr>
          </a:p>
        </p:txBody>
      </p:sp>
      <p:sp>
        <p:nvSpPr>
          <p:cNvPr id="199684"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sp>
        <p:nvSpPr>
          <p:cNvPr id="8"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b="1"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VnHelvetInsH" pitchFamily="34" charset="0"/>
                <a:ea typeface="+mj-ea"/>
                <a:cs typeface="+mj-cs"/>
              </a:rPr>
              <a:t>MINISTRY OF FINANCE</a:t>
            </a:r>
          </a:p>
        </p:txBody>
      </p:sp>
      <p:pic>
        <p:nvPicPr>
          <p:cNvPr id="199686"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3"/>
          <p:cNvSpPr>
            <a:spLocks noGrp="1" noChangeArrowheads="1"/>
          </p:cNvSpPr>
          <p:nvPr>
            <p:ph type="body" idx="1"/>
          </p:nvPr>
        </p:nvSpPr>
        <p:spPr>
          <a:xfrm>
            <a:off x="381000" y="1143000"/>
            <a:ext cx="8458200" cy="5382344"/>
          </a:xfrm>
        </p:spPr>
        <p:txBody>
          <a:bodyPr>
            <a:normAutofit fontScale="85000" lnSpcReduction="20000"/>
          </a:bodyPr>
          <a:lstStyle/>
          <a:p>
            <a:pPr marL="0" indent="0" algn="just" eaLnBrk="1" hangingPunct="1">
              <a:buNone/>
            </a:pPr>
            <a:endParaRPr lang="en-US" sz="2400" b="1" dirty="0" smtClean="0">
              <a:latin typeface="Arial" pitchFamily="34" charset="0"/>
            </a:endParaRPr>
          </a:p>
          <a:p>
            <a:pPr marL="0" indent="0" algn="just" eaLnBrk="1" hangingPunct="1">
              <a:lnSpc>
                <a:spcPct val="160000"/>
              </a:lnSpc>
              <a:buNone/>
            </a:pPr>
            <a:r>
              <a:rPr lang="en-US" sz="2400" b="1" dirty="0" smtClean="0">
                <a:latin typeface="Arial" pitchFamily="34" charset="0"/>
              </a:rPr>
              <a:t>Câu </a:t>
            </a:r>
            <a:r>
              <a:rPr lang="en-US" sz="2400" b="1" dirty="0" err="1" smtClean="0">
                <a:latin typeface="Arial" pitchFamily="34" charset="0"/>
              </a:rPr>
              <a:t>hỏi</a:t>
            </a:r>
            <a:r>
              <a:rPr lang="en-US" sz="2400" dirty="0" smtClean="0">
                <a:latin typeface="Arial" pitchFamily="34" charset="0"/>
              </a:rPr>
              <a:t>: </a:t>
            </a:r>
            <a:r>
              <a:rPr lang="en-US" sz="2400" dirty="0" err="1" smtClean="0">
                <a:latin typeface="Arial" pitchFamily="34" charset="0"/>
              </a:rPr>
              <a:t>Doanh</a:t>
            </a:r>
            <a:r>
              <a:rPr lang="en-US" sz="2400" dirty="0" smtClean="0">
                <a:latin typeface="Arial" pitchFamily="34" charset="0"/>
              </a:rPr>
              <a:t> </a:t>
            </a:r>
            <a:r>
              <a:rPr lang="en-US" sz="2400" dirty="0" err="1" smtClean="0">
                <a:latin typeface="Arial" pitchFamily="34" charset="0"/>
              </a:rPr>
              <a:t>nghiệp</a:t>
            </a:r>
            <a:r>
              <a:rPr lang="en-US" sz="2400" dirty="0" smtClean="0">
                <a:latin typeface="Arial" pitchFamily="34" charset="0"/>
              </a:rPr>
              <a:t> </a:t>
            </a:r>
            <a:r>
              <a:rPr lang="en-US" sz="2400" dirty="0" err="1" smtClean="0">
                <a:latin typeface="Arial" pitchFamily="34" charset="0"/>
              </a:rPr>
              <a:t>năm</a:t>
            </a:r>
            <a:r>
              <a:rPr lang="en-US" sz="2400" dirty="0" smtClean="0">
                <a:latin typeface="Arial" pitchFamily="34" charset="0"/>
              </a:rPr>
              <a:t> nay </a:t>
            </a:r>
            <a:r>
              <a:rPr lang="en-US" sz="2400" dirty="0" err="1" smtClean="0">
                <a:latin typeface="Arial" pitchFamily="34" charset="0"/>
              </a:rPr>
              <a:t>phải</a:t>
            </a:r>
            <a:r>
              <a:rPr lang="en-US" sz="2400" dirty="0" smtClean="0">
                <a:latin typeface="Arial" pitchFamily="34" charset="0"/>
              </a:rPr>
              <a:t> </a:t>
            </a:r>
            <a:r>
              <a:rPr lang="en-US" sz="2400" dirty="0" err="1" smtClean="0">
                <a:latin typeface="Arial" pitchFamily="34" charset="0"/>
              </a:rPr>
              <a:t>nộp</a:t>
            </a:r>
            <a:r>
              <a:rPr lang="en-US" sz="2400" dirty="0" smtClean="0">
                <a:latin typeface="Arial" pitchFamily="34" charset="0"/>
              </a:rPr>
              <a:t> </a:t>
            </a:r>
            <a:r>
              <a:rPr lang="en-US" sz="2400" dirty="0" err="1" smtClean="0">
                <a:latin typeface="Arial" pitchFamily="34" charset="0"/>
              </a:rPr>
              <a:t>bổ</a:t>
            </a:r>
            <a:r>
              <a:rPr lang="en-US" sz="2400" dirty="0" smtClean="0">
                <a:latin typeface="Arial" pitchFamily="34" charset="0"/>
              </a:rPr>
              <a:t> sung </a:t>
            </a:r>
            <a:r>
              <a:rPr lang="en-US" sz="2400" dirty="0" err="1" smtClean="0">
                <a:latin typeface="Arial" pitchFamily="34" charset="0"/>
              </a:rPr>
              <a:t>tiền</a:t>
            </a:r>
            <a:r>
              <a:rPr lang="en-US" sz="2400" dirty="0" smtClean="0">
                <a:latin typeface="Arial" pitchFamily="34" charset="0"/>
              </a:rPr>
              <a:t> </a:t>
            </a:r>
            <a:r>
              <a:rPr lang="en-US" sz="2400" dirty="0" err="1" smtClean="0">
                <a:latin typeface="Arial" pitchFamily="34" charset="0"/>
              </a:rPr>
              <a:t>thuê</a:t>
            </a:r>
            <a:r>
              <a:rPr lang="en-US" sz="2400" dirty="0" smtClean="0">
                <a:latin typeface="Arial" pitchFamily="34" charset="0"/>
              </a:rPr>
              <a:t> </a:t>
            </a:r>
            <a:r>
              <a:rPr lang="en-US" sz="2400" dirty="0" err="1" smtClean="0">
                <a:latin typeface="Arial" pitchFamily="34" charset="0"/>
              </a:rPr>
              <a:t>đất</a:t>
            </a:r>
            <a:r>
              <a:rPr lang="en-US" sz="2400" dirty="0" smtClean="0">
                <a:latin typeface="Arial" pitchFamily="34" charset="0"/>
              </a:rPr>
              <a:t> </a:t>
            </a:r>
            <a:r>
              <a:rPr lang="en-US" sz="2400" dirty="0" err="1" smtClean="0">
                <a:latin typeface="Arial" pitchFamily="34" charset="0"/>
              </a:rPr>
              <a:t>của</a:t>
            </a:r>
            <a:r>
              <a:rPr lang="en-US" sz="2400" dirty="0" smtClean="0">
                <a:latin typeface="Arial" pitchFamily="34" charset="0"/>
              </a:rPr>
              <a:t> </a:t>
            </a:r>
            <a:r>
              <a:rPr lang="en-US" sz="2400" dirty="0" err="1" smtClean="0">
                <a:latin typeface="Arial" pitchFamily="34" charset="0"/>
              </a:rPr>
              <a:t>một</a:t>
            </a:r>
            <a:r>
              <a:rPr lang="en-US" sz="2400" dirty="0" smtClean="0">
                <a:latin typeface="Arial" pitchFamily="34" charset="0"/>
              </a:rPr>
              <a:t> </a:t>
            </a:r>
            <a:r>
              <a:rPr lang="en-US" sz="2400" dirty="0" err="1" smtClean="0">
                <a:latin typeface="Arial" pitchFamily="34" charset="0"/>
              </a:rPr>
              <a:t>vài</a:t>
            </a:r>
            <a:r>
              <a:rPr lang="en-US" sz="2400" dirty="0" smtClean="0">
                <a:latin typeface="Arial" pitchFamily="34" charset="0"/>
              </a:rPr>
              <a:t> </a:t>
            </a:r>
            <a:r>
              <a:rPr lang="en-US" sz="2400" dirty="0" err="1" smtClean="0">
                <a:latin typeface="Arial" pitchFamily="34" charset="0"/>
              </a:rPr>
              <a:t>năm</a:t>
            </a:r>
            <a:r>
              <a:rPr lang="en-US" sz="2400" dirty="0" smtClean="0">
                <a:latin typeface="Arial" pitchFamily="34" charset="0"/>
              </a:rPr>
              <a:t> </a:t>
            </a:r>
            <a:r>
              <a:rPr lang="en-US" sz="2400" dirty="0" err="1" smtClean="0">
                <a:latin typeface="Arial" pitchFamily="34" charset="0"/>
              </a:rPr>
              <a:t>trước</a:t>
            </a:r>
            <a:r>
              <a:rPr lang="en-US" sz="2400" dirty="0" smtClean="0">
                <a:latin typeface="Arial" pitchFamily="34" charset="0"/>
              </a:rPr>
              <a:t> </a:t>
            </a:r>
            <a:r>
              <a:rPr lang="en-US" sz="2400" dirty="0" err="1" smtClean="0">
                <a:latin typeface="Arial" pitchFamily="34" charset="0"/>
              </a:rPr>
              <a:t>theo</a:t>
            </a:r>
            <a:r>
              <a:rPr lang="en-US" sz="2400" dirty="0" smtClean="0">
                <a:latin typeface="Arial" pitchFamily="34" charset="0"/>
              </a:rPr>
              <a:t> </a:t>
            </a:r>
            <a:r>
              <a:rPr lang="en-US" sz="2400" dirty="0" err="1" smtClean="0">
                <a:latin typeface="Arial" pitchFamily="34" charset="0"/>
              </a:rPr>
              <a:t>quyết</a:t>
            </a:r>
            <a:r>
              <a:rPr lang="en-US" sz="2400" dirty="0" smtClean="0">
                <a:latin typeface="Arial" pitchFamily="34" charset="0"/>
              </a:rPr>
              <a:t> </a:t>
            </a:r>
            <a:r>
              <a:rPr lang="en-US" sz="2400" dirty="0" err="1" smtClean="0">
                <a:latin typeface="Arial" pitchFamily="34" charset="0"/>
              </a:rPr>
              <a:t>định</a:t>
            </a:r>
            <a:r>
              <a:rPr lang="en-US" sz="2400" dirty="0" smtClean="0">
                <a:latin typeface="Arial" pitchFamily="34" charset="0"/>
              </a:rPr>
              <a:t> </a:t>
            </a:r>
            <a:r>
              <a:rPr lang="en-US" sz="2400" dirty="0" err="1" smtClean="0">
                <a:latin typeface="Arial" pitchFamily="34" charset="0"/>
              </a:rPr>
              <a:t>của</a:t>
            </a:r>
            <a:r>
              <a:rPr lang="en-US" sz="2400" dirty="0" smtClean="0">
                <a:latin typeface="Arial" pitchFamily="34" charset="0"/>
              </a:rPr>
              <a:t> </a:t>
            </a:r>
            <a:r>
              <a:rPr lang="en-US" sz="2400" dirty="0" err="1" smtClean="0">
                <a:latin typeface="Arial" pitchFamily="34" charset="0"/>
              </a:rPr>
              <a:t>cơ</a:t>
            </a:r>
            <a:r>
              <a:rPr lang="en-US" sz="2400" dirty="0" smtClean="0">
                <a:latin typeface="Arial" pitchFamily="34" charset="0"/>
              </a:rPr>
              <a:t> </a:t>
            </a:r>
            <a:r>
              <a:rPr lang="en-US" sz="2400" dirty="0" err="1" smtClean="0">
                <a:latin typeface="Arial" pitchFamily="34" charset="0"/>
              </a:rPr>
              <a:t>quan</a:t>
            </a:r>
            <a:r>
              <a:rPr lang="en-US" sz="2400" dirty="0" smtClean="0">
                <a:latin typeface="Arial" pitchFamily="34" charset="0"/>
              </a:rPr>
              <a:t> </a:t>
            </a:r>
            <a:r>
              <a:rPr lang="en-US" sz="2400" dirty="0" err="1" smtClean="0">
                <a:latin typeface="Arial" pitchFamily="34" charset="0"/>
              </a:rPr>
              <a:t>có</a:t>
            </a:r>
            <a:r>
              <a:rPr lang="en-US" sz="2400" dirty="0" smtClean="0">
                <a:latin typeface="Arial" pitchFamily="34" charset="0"/>
              </a:rPr>
              <a:t> </a:t>
            </a:r>
            <a:r>
              <a:rPr lang="en-US" sz="2400" dirty="0" err="1" smtClean="0">
                <a:latin typeface="Arial" pitchFamily="34" charset="0"/>
              </a:rPr>
              <a:t>thẩm</a:t>
            </a:r>
            <a:r>
              <a:rPr lang="en-US" sz="2400" dirty="0" smtClean="0">
                <a:latin typeface="Arial" pitchFamily="34" charset="0"/>
              </a:rPr>
              <a:t> </a:t>
            </a:r>
            <a:r>
              <a:rPr lang="en-US" sz="2400" dirty="0" err="1" smtClean="0">
                <a:latin typeface="Arial" pitchFamily="34" charset="0"/>
              </a:rPr>
              <a:t>quyền</a:t>
            </a:r>
            <a:r>
              <a:rPr lang="en-US" sz="2400" dirty="0" smtClean="0">
                <a:latin typeface="Arial" pitchFamily="34" charset="0"/>
              </a:rPr>
              <a:t> do </a:t>
            </a:r>
            <a:r>
              <a:rPr lang="en-US" sz="2400" dirty="0" err="1" smtClean="0">
                <a:latin typeface="Arial" pitchFamily="34" charset="0"/>
              </a:rPr>
              <a:t>giá</a:t>
            </a:r>
            <a:r>
              <a:rPr lang="en-US" sz="2400" dirty="0" smtClean="0">
                <a:latin typeface="Arial" pitchFamily="34" charset="0"/>
              </a:rPr>
              <a:t> </a:t>
            </a:r>
            <a:r>
              <a:rPr lang="en-US" sz="2400" dirty="0" err="1" smtClean="0">
                <a:latin typeface="Arial" pitchFamily="34" charset="0"/>
              </a:rPr>
              <a:t>đất</a:t>
            </a:r>
            <a:r>
              <a:rPr lang="en-US" sz="2400" dirty="0" smtClean="0">
                <a:latin typeface="Arial" pitchFamily="34" charset="0"/>
              </a:rPr>
              <a:t> </a:t>
            </a:r>
            <a:r>
              <a:rPr lang="en-US" sz="2400" dirty="0" err="1" smtClean="0">
                <a:latin typeface="Arial" pitchFamily="34" charset="0"/>
              </a:rPr>
              <a:t>thay</a:t>
            </a:r>
            <a:r>
              <a:rPr lang="en-US" sz="2400" dirty="0" smtClean="0">
                <a:latin typeface="Arial" pitchFamily="34" charset="0"/>
              </a:rPr>
              <a:t> </a:t>
            </a:r>
            <a:r>
              <a:rPr lang="en-US" sz="2400" dirty="0" err="1" smtClean="0">
                <a:latin typeface="Arial" pitchFamily="34" charset="0"/>
              </a:rPr>
              <a:t>đổi</a:t>
            </a:r>
            <a:r>
              <a:rPr lang="en-US" sz="2400" dirty="0" smtClean="0">
                <a:latin typeface="Arial" pitchFamily="34" charset="0"/>
              </a:rPr>
              <a:t> </a:t>
            </a:r>
            <a:r>
              <a:rPr lang="en-US" sz="2400" dirty="0" err="1" smtClean="0">
                <a:latin typeface="Arial" pitchFamily="34" charset="0"/>
              </a:rPr>
              <a:t>chứ</a:t>
            </a:r>
            <a:r>
              <a:rPr lang="en-US" sz="2400" dirty="0" smtClean="0">
                <a:latin typeface="Arial" pitchFamily="34" charset="0"/>
              </a:rPr>
              <a:t> </a:t>
            </a:r>
            <a:r>
              <a:rPr lang="en-US" sz="2400" dirty="0" err="1" smtClean="0">
                <a:latin typeface="Arial" pitchFamily="34" charset="0"/>
              </a:rPr>
              <a:t>không</a:t>
            </a:r>
            <a:r>
              <a:rPr lang="en-US" sz="2400" dirty="0" smtClean="0">
                <a:latin typeface="Arial" pitchFamily="34" charset="0"/>
              </a:rPr>
              <a:t> </a:t>
            </a:r>
            <a:r>
              <a:rPr lang="en-US" sz="2400" dirty="0" err="1" smtClean="0">
                <a:latin typeface="Arial" pitchFamily="34" charset="0"/>
              </a:rPr>
              <a:t>phải</a:t>
            </a:r>
            <a:r>
              <a:rPr lang="en-US" sz="2400" dirty="0" smtClean="0">
                <a:latin typeface="Arial" pitchFamily="34" charset="0"/>
              </a:rPr>
              <a:t> do </a:t>
            </a:r>
            <a:r>
              <a:rPr lang="en-US" sz="2400" dirty="0" err="1" smtClean="0">
                <a:latin typeface="Arial" pitchFamily="34" charset="0"/>
              </a:rPr>
              <a:t>sai</a:t>
            </a:r>
            <a:r>
              <a:rPr lang="en-US" sz="2400" dirty="0" smtClean="0">
                <a:latin typeface="Arial" pitchFamily="34" charset="0"/>
              </a:rPr>
              <a:t> </a:t>
            </a:r>
            <a:r>
              <a:rPr lang="en-US" sz="2400" dirty="0" err="1" smtClean="0">
                <a:latin typeface="Arial" pitchFamily="34" charset="0"/>
              </a:rPr>
              <a:t>sót</a:t>
            </a:r>
            <a:r>
              <a:rPr lang="en-US" sz="2400" dirty="0" smtClean="0">
                <a:latin typeface="Arial" pitchFamily="34" charset="0"/>
              </a:rPr>
              <a:t>. </a:t>
            </a:r>
            <a:r>
              <a:rPr lang="en-US" sz="2400" dirty="0" err="1" smtClean="0">
                <a:latin typeface="Arial" pitchFamily="34" charset="0"/>
              </a:rPr>
              <a:t>Vậy</a:t>
            </a:r>
            <a:r>
              <a:rPr lang="en-US" sz="2400" dirty="0" smtClean="0">
                <a:latin typeface="Arial" pitchFamily="34" charset="0"/>
              </a:rPr>
              <a:t> </a:t>
            </a:r>
            <a:r>
              <a:rPr lang="en-US" sz="2400" dirty="0" err="1" smtClean="0">
                <a:latin typeface="Arial" pitchFamily="34" charset="0"/>
              </a:rPr>
              <a:t>số</a:t>
            </a:r>
            <a:r>
              <a:rPr lang="en-US" sz="2400" dirty="0" smtClean="0">
                <a:latin typeface="Arial" pitchFamily="34" charset="0"/>
              </a:rPr>
              <a:t> </a:t>
            </a:r>
            <a:r>
              <a:rPr lang="en-US" sz="2400" dirty="0" err="1" smtClean="0">
                <a:latin typeface="Arial" pitchFamily="34" charset="0"/>
              </a:rPr>
              <a:t>tiền</a:t>
            </a:r>
            <a:r>
              <a:rPr lang="en-US" sz="2400" dirty="0" smtClean="0">
                <a:latin typeface="Arial" pitchFamily="34" charset="0"/>
              </a:rPr>
              <a:t> </a:t>
            </a:r>
            <a:r>
              <a:rPr lang="en-US" sz="2400" dirty="0" err="1" smtClean="0">
                <a:latin typeface="Arial" pitchFamily="34" charset="0"/>
              </a:rPr>
              <a:t>nộp</a:t>
            </a:r>
            <a:r>
              <a:rPr lang="en-US" sz="2400" dirty="0" smtClean="0">
                <a:latin typeface="Arial" pitchFamily="34" charset="0"/>
              </a:rPr>
              <a:t> </a:t>
            </a:r>
            <a:r>
              <a:rPr lang="en-US" sz="2400" dirty="0" err="1" smtClean="0">
                <a:latin typeface="Arial" pitchFamily="34" charset="0"/>
              </a:rPr>
              <a:t>này</a:t>
            </a:r>
            <a:r>
              <a:rPr lang="en-US" sz="2400" dirty="0" smtClean="0">
                <a:latin typeface="Arial" pitchFamily="34" charset="0"/>
              </a:rPr>
              <a:t> </a:t>
            </a:r>
            <a:r>
              <a:rPr lang="en-US" sz="2400" dirty="0" err="1" smtClean="0">
                <a:latin typeface="Arial" pitchFamily="34" charset="0"/>
              </a:rPr>
              <a:t>có</a:t>
            </a:r>
            <a:r>
              <a:rPr lang="en-US" sz="2400" dirty="0" smtClean="0">
                <a:latin typeface="Arial" pitchFamily="34" charset="0"/>
              </a:rPr>
              <a:t> </a:t>
            </a:r>
            <a:r>
              <a:rPr lang="en-US" sz="2400" dirty="0" err="1" smtClean="0">
                <a:latin typeface="Arial" pitchFamily="34" charset="0"/>
              </a:rPr>
              <a:t>được</a:t>
            </a:r>
            <a:r>
              <a:rPr lang="en-US" sz="2400" dirty="0" smtClean="0">
                <a:latin typeface="Arial" pitchFamily="34" charset="0"/>
              </a:rPr>
              <a:t> </a:t>
            </a:r>
            <a:r>
              <a:rPr lang="en-US" sz="2400" dirty="0" err="1" smtClean="0">
                <a:latin typeface="Arial" pitchFamily="34" charset="0"/>
              </a:rPr>
              <a:t>phân</a:t>
            </a:r>
            <a:r>
              <a:rPr lang="en-US" sz="2400" dirty="0" smtClean="0">
                <a:latin typeface="Arial" pitchFamily="34" charset="0"/>
              </a:rPr>
              <a:t> </a:t>
            </a:r>
            <a:r>
              <a:rPr lang="en-US" sz="2400" dirty="0" err="1" smtClean="0">
                <a:latin typeface="Arial" pitchFamily="34" charset="0"/>
              </a:rPr>
              <a:t>bổ</a:t>
            </a:r>
            <a:r>
              <a:rPr lang="en-US" sz="2400" dirty="0" smtClean="0">
                <a:latin typeface="Arial" pitchFamily="34" charset="0"/>
              </a:rPr>
              <a:t> </a:t>
            </a:r>
            <a:r>
              <a:rPr lang="en-US" sz="2400" dirty="0" err="1" smtClean="0">
                <a:latin typeface="Arial" pitchFamily="34" charset="0"/>
              </a:rPr>
              <a:t>dần</a:t>
            </a:r>
            <a:r>
              <a:rPr lang="en-US" sz="2400" dirty="0" smtClean="0">
                <a:latin typeface="Arial" pitchFamily="34" charset="0"/>
              </a:rPr>
              <a:t> </a:t>
            </a:r>
            <a:r>
              <a:rPr lang="en-US" sz="2400" dirty="0" err="1" smtClean="0">
                <a:latin typeface="Arial" pitchFamily="34" charset="0"/>
              </a:rPr>
              <a:t>vào</a:t>
            </a:r>
            <a:r>
              <a:rPr lang="en-US" sz="2400" dirty="0" smtClean="0">
                <a:latin typeface="Arial" pitchFamily="34" charset="0"/>
              </a:rPr>
              <a:t> chi </a:t>
            </a:r>
            <a:r>
              <a:rPr lang="en-US" sz="2400" dirty="0" err="1" smtClean="0">
                <a:latin typeface="Arial" pitchFamily="34" charset="0"/>
              </a:rPr>
              <a:t>phí</a:t>
            </a:r>
            <a:r>
              <a:rPr lang="en-US" sz="2400" dirty="0" smtClean="0">
                <a:latin typeface="Arial" pitchFamily="34" charset="0"/>
              </a:rPr>
              <a:t> </a:t>
            </a:r>
            <a:r>
              <a:rPr lang="en-US" sz="2400" dirty="0" err="1" smtClean="0">
                <a:latin typeface="Arial" pitchFamily="34" charset="0"/>
              </a:rPr>
              <a:t>không</a:t>
            </a:r>
            <a:r>
              <a:rPr lang="en-US" sz="2400" dirty="0" smtClean="0">
                <a:latin typeface="Arial" pitchFamily="34" charset="0"/>
              </a:rPr>
              <a:t> </a:t>
            </a:r>
            <a:r>
              <a:rPr lang="en-US" sz="2400" dirty="0" err="1" smtClean="0">
                <a:latin typeface="Arial" pitchFamily="34" charset="0"/>
              </a:rPr>
              <a:t>thông</a:t>
            </a:r>
            <a:r>
              <a:rPr lang="en-US" sz="2400" dirty="0" smtClean="0">
                <a:latin typeface="Arial" pitchFamily="34" charset="0"/>
              </a:rPr>
              <a:t> qua TK 242?</a:t>
            </a:r>
          </a:p>
          <a:p>
            <a:pPr marL="0" indent="0" algn="just" eaLnBrk="1" hangingPunct="1">
              <a:lnSpc>
                <a:spcPct val="160000"/>
              </a:lnSpc>
            </a:pPr>
            <a:endParaRPr lang="nl-NL" sz="2400" dirty="0" smtClean="0">
              <a:latin typeface="Arial" pitchFamily="34" charset="0"/>
            </a:endParaRPr>
          </a:p>
          <a:p>
            <a:pPr marL="0" indent="0" algn="just" eaLnBrk="1" hangingPunct="1">
              <a:lnSpc>
                <a:spcPct val="160000"/>
              </a:lnSpc>
              <a:buNone/>
            </a:pPr>
            <a:r>
              <a:rPr lang="nl-NL" sz="2400" dirty="0" smtClean="0">
                <a:latin typeface="Arial" pitchFamily="34" charset="0"/>
              </a:rPr>
              <a:t>Trả lời: Khoản tiền đất phải nộp cho các năm trước trong trường hợp này phải ghi nhận ngay là chi phí của BCKQHĐKD của kỳ phát sinh, không được ghi nhận là chi phí trả trước vì bản chất khoản này không phải  là chi phí trả trước mà là một khoản tổn thất của doanh nghiệp. Khoản tổn thất là rủi ro từ hoạt động kinh doanh của doanh nghiệp nên không được ghi nhận là một tài sản trên TK 242</a:t>
            </a:r>
            <a:endParaRPr lang="en-US" sz="2400" dirty="0" smtClean="0">
              <a:latin typeface="Arial" pitchFamily="34" charset="0"/>
            </a:endParaRPr>
          </a:p>
        </p:txBody>
      </p:sp>
      <p:sp>
        <p:nvSpPr>
          <p:cNvPr id="6" name="Rectangle 2"/>
          <p:cNvSpPr>
            <a:spLocks noGrp="1" noChangeArrowheads="1"/>
          </p:cNvSpPr>
          <p:nvPr>
            <p:ph type="title"/>
          </p:nvPr>
        </p:nvSpPr>
        <p:spPr>
          <a:xfrm>
            <a:off x="2209800" y="228600"/>
            <a:ext cx="6248400" cy="457200"/>
          </a:xfrm>
        </p:spPr>
        <p:txBody>
          <a:bodyPr/>
          <a:lstStyle/>
          <a:p>
            <a:pPr eaLnBrk="1" hangingPunct="1">
              <a:defRPr/>
            </a:pPr>
            <a:r>
              <a:rPr lang="en-US" sz="1600" b="1" dirty="0" smtClean="0">
                <a:latin typeface="Arial" charset="0"/>
              </a:rPr>
              <a:t>KẾ TOÁN TÀI SẢN CỐ ĐỊNH VÔ HÌNH</a:t>
            </a:r>
            <a:endParaRPr lang="en-US" sz="2000" b="1" i="1" dirty="0" smtClean="0">
              <a:latin typeface="Times New Roman" pitchFamily="18" charset="0"/>
            </a:endParaRPr>
          </a:p>
        </p:txBody>
      </p:sp>
      <p:sp>
        <p:nvSpPr>
          <p:cNvPr id="200708" name="Line 4"/>
          <p:cNvSpPr>
            <a:spLocks noChangeShapeType="1"/>
          </p:cNvSpPr>
          <p:nvPr/>
        </p:nvSpPr>
        <p:spPr bwMode="auto">
          <a:xfrm>
            <a:off x="2057400" y="609600"/>
            <a:ext cx="6553200" cy="0"/>
          </a:xfrm>
          <a:prstGeom prst="line">
            <a:avLst/>
          </a:prstGeom>
          <a:noFill/>
          <a:ln w="9525">
            <a:solidFill>
              <a:schemeClr val="tx1"/>
            </a:solidFill>
            <a:round/>
            <a:headEnd/>
            <a:tailEnd/>
          </a:ln>
        </p:spPr>
        <p:txBody>
          <a:bodyPr wrap="none"/>
          <a:lstStyle/>
          <a:p>
            <a:endParaRPr lang="en-US"/>
          </a:p>
        </p:txBody>
      </p:sp>
      <p:pic>
        <p:nvPicPr>
          <p:cNvPr id="200710" name="Picture 3"/>
          <p:cNvPicPr>
            <a:picLocks noChangeAspect="1" noChangeArrowheads="1"/>
          </p:cNvPicPr>
          <p:nvPr/>
        </p:nvPicPr>
        <p:blipFill>
          <a:blip r:embed="rId3" cstate="print"/>
          <a:srcRect/>
          <a:stretch>
            <a:fillRect/>
          </a:stretch>
        </p:blipFill>
        <p:spPr bwMode="auto">
          <a:xfrm>
            <a:off x="609600" y="0"/>
            <a:ext cx="762000" cy="685800"/>
          </a:xfrm>
          <a:prstGeom prst="rect">
            <a:avLst/>
          </a:prstGeom>
          <a:noFill/>
          <a:ln w="9525">
            <a:noFill/>
            <a:miter lim="800000"/>
            <a:headEnd/>
            <a:tailEnd/>
          </a:ln>
        </p:spPr>
      </p:pic>
      <p:sp>
        <p:nvSpPr>
          <p:cNvPr id="7"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123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17064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800" b="1" dirty="0" smtClean="0">
                <a:solidFill>
                  <a:srgbClr val="FF0000"/>
                </a:solidFill>
              </a:rPr>
              <a:t>KẾ TOÁN DỰ PHÒNG TỔN THẤT TÀI SẢN</a:t>
            </a:r>
            <a:endParaRPr lang="en-US" sz="2800" dirty="0" smtClean="0">
              <a:solidFill>
                <a:srgbClr val="FF0000"/>
              </a:solidFill>
            </a:endParaRPr>
          </a:p>
          <a:p>
            <a:endParaRPr lang="en-US" sz="2000" dirty="0" smtClean="0"/>
          </a:p>
          <a:p>
            <a:pPr marL="457200" indent="-457200">
              <a:buAutoNum type="arabicPeriod"/>
            </a:pPr>
            <a:r>
              <a:rPr lang="en-US" sz="2000" dirty="0" err="1" smtClean="0">
                <a:latin typeface="Arial (Body)"/>
              </a:rPr>
              <a:t>Các</a:t>
            </a:r>
            <a:r>
              <a:rPr lang="en-US" sz="2000" dirty="0" smtClean="0">
                <a:latin typeface="Arial (Body)"/>
              </a:rPr>
              <a:t> </a:t>
            </a:r>
            <a:r>
              <a:rPr lang="en-US" sz="2000" dirty="0" err="1" smtClean="0">
                <a:latin typeface="Arial (Body)"/>
              </a:rPr>
              <a:t>loại</a:t>
            </a:r>
            <a:r>
              <a:rPr lang="en-US" sz="2000" dirty="0" smtClean="0">
                <a:latin typeface="Arial (Body)"/>
              </a:rPr>
              <a:t> </a:t>
            </a:r>
            <a:r>
              <a:rPr lang="en-US" sz="2000" dirty="0" err="1" smtClean="0">
                <a:latin typeface="Arial (Body)"/>
              </a:rPr>
              <a:t>dự</a:t>
            </a:r>
            <a:r>
              <a:rPr lang="en-US" sz="2000" dirty="0" smtClean="0">
                <a:latin typeface="Arial (Body)"/>
              </a:rPr>
              <a:t> phòng </a:t>
            </a:r>
            <a:r>
              <a:rPr lang="en-US" sz="2000" dirty="0" err="1" smtClean="0">
                <a:latin typeface="Arial (Body)"/>
              </a:rPr>
              <a:t>tổn</a:t>
            </a:r>
            <a:r>
              <a:rPr lang="en-US" sz="2000" dirty="0" smtClean="0">
                <a:latin typeface="Arial (Body)"/>
              </a:rPr>
              <a:t> </a:t>
            </a:r>
            <a:r>
              <a:rPr lang="en-US" sz="2000" dirty="0" err="1" smtClean="0">
                <a:latin typeface="Arial (Body)"/>
              </a:rPr>
              <a:t>thất</a:t>
            </a:r>
            <a:r>
              <a:rPr lang="en-US" sz="2000" dirty="0" smtClean="0">
                <a:latin typeface="Arial (Body)"/>
              </a:rPr>
              <a:t> </a:t>
            </a:r>
            <a:r>
              <a:rPr lang="en-US" sz="2000" dirty="0" err="1" smtClean="0">
                <a:latin typeface="Arial (Body)"/>
              </a:rPr>
              <a:t>tài</a:t>
            </a:r>
            <a:r>
              <a:rPr lang="en-US" sz="2000" dirty="0" smtClean="0">
                <a:latin typeface="Arial (Body)"/>
              </a:rPr>
              <a:t> </a:t>
            </a:r>
            <a:r>
              <a:rPr lang="en-US" sz="2000" dirty="0" err="1" smtClean="0">
                <a:latin typeface="Arial (Body)"/>
              </a:rPr>
              <a:t>sản</a:t>
            </a:r>
            <a:endParaRPr lang="en-US" sz="2000" dirty="0" smtClean="0">
              <a:latin typeface="Arial (Body)"/>
            </a:endParaRPr>
          </a:p>
          <a:p>
            <a:pPr marL="457200" indent="-457200"/>
            <a:endParaRPr lang="en-US" sz="2000" dirty="0" smtClean="0">
              <a:latin typeface="Arial (Body)"/>
            </a:endParaRPr>
          </a:p>
          <a:p>
            <a:pPr marL="457200" indent="-457200"/>
            <a:endParaRPr lang="en-US" sz="800" dirty="0" smtClean="0"/>
          </a:p>
          <a:p>
            <a:pPr algn="just"/>
            <a:r>
              <a:rPr lang="nl-NL" dirty="0" smtClean="0">
                <a:latin typeface="Arial (Body)"/>
              </a:rPr>
              <a:t>a) Dự phòng giảm giá chứng khoán kinh doanh: Là dự phòng do giảm giá các loại chứng khoán nắm giữ vì mục đích kinh doanh;</a:t>
            </a:r>
            <a:endParaRPr lang="en-US" dirty="0" smtClean="0">
              <a:latin typeface="Arial (Body)"/>
            </a:endParaRPr>
          </a:p>
          <a:p>
            <a:pPr algn="just"/>
            <a:r>
              <a:rPr lang="nl-NL" dirty="0" smtClean="0">
                <a:latin typeface="Arial (Body)"/>
              </a:rPr>
              <a:t>b) Dự phòng tổn thất đầu tư vào đơn vị khác: Là khoản dự phòng khi doanh nghiệp nhận vốn góp đầu tư bị lỗ hoặc khoản đầu tư vào đơn vị khác bị suy giảm giá trị dẫn đến nhà đầu tư có khả năng bị mất vốn hoặc </a:t>
            </a:r>
            <a:r>
              <a:rPr lang="nl-NL" dirty="0" smtClean="0">
                <a:solidFill>
                  <a:srgbClr val="FF0000"/>
                </a:solidFill>
                <a:latin typeface="Arial (Body)"/>
              </a:rPr>
              <a:t>khi có bằng chứng cho thấy một</a:t>
            </a:r>
            <a:r>
              <a:rPr lang="vi-VN" dirty="0" smtClean="0">
                <a:solidFill>
                  <a:srgbClr val="FF0000"/>
                </a:solidFill>
                <a:latin typeface="Arial (Body)"/>
              </a:rPr>
              <a:t> phần hoặc toàn bộ </a:t>
            </a:r>
            <a:r>
              <a:rPr lang="nl-NL" dirty="0" smtClean="0">
                <a:solidFill>
                  <a:srgbClr val="FF0000"/>
                </a:solidFill>
                <a:latin typeface="Arial (Body)"/>
              </a:rPr>
              <a:t>khoản đầu tư nắm giữ đến ngày đáo hạn của doanh nghiệp có</a:t>
            </a:r>
            <a:r>
              <a:rPr lang="vi-VN" dirty="0" smtClean="0">
                <a:solidFill>
                  <a:srgbClr val="FF0000"/>
                </a:solidFill>
                <a:latin typeface="Arial (Body)"/>
              </a:rPr>
              <a:t> khả năng </a:t>
            </a:r>
            <a:r>
              <a:rPr lang="nl-NL" dirty="0" smtClean="0">
                <a:solidFill>
                  <a:srgbClr val="FF0000"/>
                </a:solidFill>
                <a:latin typeface="Arial (Body)"/>
              </a:rPr>
              <a:t>không thu hồi được.</a:t>
            </a:r>
          </a:p>
          <a:p>
            <a:pPr algn="just"/>
            <a:r>
              <a:rPr lang="nl-NL" dirty="0" smtClean="0">
                <a:latin typeface="Arial (Body)"/>
              </a:rPr>
              <a:t>c) Dự phòng nợ phải thu khó đòi: Là khoản dự phòng giá trị các khoản nợ phải thu khó hoặc không có khả năng thu hồi </a:t>
            </a:r>
            <a:r>
              <a:rPr lang="vi-VN" dirty="0" smtClean="0">
                <a:latin typeface="Arial (Body)"/>
              </a:rPr>
              <a:t>một phần hoặc toàn bộ khoản phải thu</a:t>
            </a:r>
            <a:r>
              <a:rPr lang="nl-NL" dirty="0" smtClean="0">
                <a:latin typeface="Arial (Body)"/>
              </a:rPr>
              <a:t>.</a:t>
            </a:r>
            <a:endParaRPr lang="en-US" dirty="0" smtClean="0">
              <a:latin typeface="Arial (Body)"/>
            </a:endParaRPr>
          </a:p>
          <a:p>
            <a:pPr algn="just"/>
            <a:r>
              <a:rPr lang="nl-NL" dirty="0" smtClean="0">
                <a:latin typeface="Arial (Body)"/>
              </a:rPr>
              <a:t>d) Dự phòng giảm giá hàng tồn kho: Là khoản dự phòng khi giá trị thuần có thể thực hiện được thấp hơn so với giá gốc của hàng tồn kho.</a:t>
            </a:r>
            <a:endParaRPr lang="en-US" dirty="0" smtClean="0">
              <a:latin typeface="Arial (Body)"/>
            </a:endParaRPr>
          </a:p>
          <a:p>
            <a:pPr algn="just"/>
            <a:r>
              <a:rPr lang="nl-NL" dirty="0" smtClean="0">
                <a:solidFill>
                  <a:srgbClr val="FF0000"/>
                </a:solidFill>
                <a:latin typeface="Arial (Body)"/>
              </a:rPr>
              <a:t>đ) Dự phòng tổn thất tài sản sinh học: Là khoản dự phòng khi giá trị thuần có thể</a:t>
            </a:r>
            <a:r>
              <a:rPr lang="vi-VN" dirty="0" smtClean="0">
                <a:solidFill>
                  <a:srgbClr val="FF0000"/>
                </a:solidFill>
                <a:latin typeface="Arial (Body)"/>
              </a:rPr>
              <a:t> thực hiện được</a:t>
            </a:r>
            <a:r>
              <a:rPr lang="nl-NL" dirty="0" smtClean="0">
                <a:solidFill>
                  <a:srgbClr val="FF0000"/>
                </a:solidFill>
                <a:latin typeface="Arial (Body)"/>
              </a:rPr>
              <a:t> thấp hơn giá gốc của tài sản sinh học. </a:t>
            </a:r>
            <a:endParaRPr lang="en-US" dirty="0" smtClean="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124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470898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nl-NL" sz="2000" dirty="0" smtClean="0">
              <a:latin typeface="Arial (Body)"/>
            </a:endParaRPr>
          </a:p>
          <a:p>
            <a:pPr algn="just"/>
            <a:r>
              <a:rPr lang="nl-NL" sz="2000" dirty="0" smtClean="0">
                <a:latin typeface="Arial (Body)"/>
              </a:rPr>
              <a:t>2. Việc trích lập và hoàn nhập các khoản dự phòng tổn thất tài sản đều được thực hiện ở thời điểm lập Báo cáo tài chính theo nguyên tắc:</a:t>
            </a:r>
          </a:p>
          <a:p>
            <a:pPr marL="173038" indent="-173038" algn="just">
              <a:buFont typeface="Wingdings" pitchFamily="2" charset="2"/>
              <a:buChar char="ü"/>
            </a:pPr>
            <a:r>
              <a:rPr lang="nl-NL" sz="2000" dirty="0" smtClean="0">
                <a:latin typeface="Arial (Body)"/>
              </a:rPr>
              <a:t>Nếu số phải trích lập năm nay &gt; số đã trích lập từ năm trước: trích lập bổ sung;</a:t>
            </a:r>
          </a:p>
          <a:p>
            <a:pPr marL="173038" indent="-173038" algn="just">
              <a:buFont typeface="Wingdings" pitchFamily="2" charset="2"/>
              <a:buChar char="ü"/>
            </a:pPr>
            <a:r>
              <a:rPr lang="nl-NL" sz="2000" dirty="0" smtClean="0">
                <a:latin typeface="Arial (Body)"/>
              </a:rPr>
              <a:t>Nếu số phải trích lập năm nay &lt; số đã trích lập từ năm trước: Hoàn nhập;</a:t>
            </a:r>
          </a:p>
          <a:p>
            <a:pPr algn="just"/>
            <a:endParaRPr lang="en-US" sz="2000" dirty="0" smtClean="0">
              <a:latin typeface="Arial (Body)"/>
            </a:endParaRPr>
          </a:p>
          <a:p>
            <a:pPr algn="just"/>
            <a:r>
              <a:rPr lang="nl-NL" sz="2000" dirty="0" smtClean="0">
                <a:latin typeface="Arial (Body)"/>
              </a:rPr>
              <a:t>3. Căn cứ trích lập dự phòng giảm giá chứng khoán kinh doanh</a:t>
            </a:r>
            <a:endParaRPr lang="en-US" sz="2000" dirty="0" smtClean="0">
              <a:latin typeface="Arial (Body)"/>
            </a:endParaRPr>
          </a:p>
          <a:p>
            <a:pPr marL="173038" indent="-173038" algn="just">
              <a:buFont typeface="Wingdings" pitchFamily="2" charset="2"/>
              <a:buChar char="ü"/>
            </a:pPr>
            <a:r>
              <a:rPr lang="nl-NL" sz="2000" dirty="0" smtClean="0">
                <a:latin typeface="Arial (Body)"/>
              </a:rPr>
              <a:t> Đối với các chứng khoán niêm yết hoặc chứng khoán chưa niêm yết nhưng FV được xác định tin cậy, việc lập dự phòng được căn cứ vào FV của chứng khoán;</a:t>
            </a:r>
            <a:endParaRPr lang="en-US" sz="2000" dirty="0" smtClean="0">
              <a:latin typeface="Arial (Body)"/>
            </a:endParaRPr>
          </a:p>
          <a:p>
            <a:pPr marL="173038" indent="-173038" algn="just">
              <a:buFont typeface="Wingdings" pitchFamily="2" charset="2"/>
              <a:buChar char="ü"/>
            </a:pPr>
            <a:r>
              <a:rPr lang="nl-NL" sz="2000" dirty="0" smtClean="0">
                <a:latin typeface="Arial (Body)"/>
              </a:rPr>
              <a:t> Đối với chứng khoán kinh doanh không xác định được FV, việc lập dự phòng được thực hiện căn cứ vào khoản lỗ của bên được đầu tư.</a:t>
            </a:r>
          </a:p>
          <a:p>
            <a:pPr algn="just">
              <a:buFontTx/>
              <a:buChar char="-"/>
            </a:pPr>
            <a:endParaRPr lang="nl-NL" sz="2000"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125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buFontTx/>
              <a:buChar char="-"/>
            </a:pPr>
            <a:endParaRPr lang="nl-NL" sz="2000" dirty="0" smtClean="0">
              <a:latin typeface="Arial (Body)"/>
            </a:endParaRPr>
          </a:p>
          <a:p>
            <a:pPr algn="just"/>
            <a:r>
              <a:rPr lang="nl-NL" sz="2000" dirty="0" smtClean="0">
                <a:latin typeface="Arial (Body)"/>
              </a:rPr>
              <a:t>4. Căn cứ trích lập dự phòng tổn thất đầu tư vào đơn vị khác</a:t>
            </a:r>
          </a:p>
          <a:p>
            <a:pPr algn="just"/>
            <a:endParaRPr lang="en-US" sz="2000" dirty="0" smtClean="0">
              <a:latin typeface="Arial (Body)"/>
            </a:endParaRPr>
          </a:p>
          <a:p>
            <a:pPr marL="266700" indent="-266700" algn="just">
              <a:buAutoNum type="alphaLcParenR"/>
            </a:pPr>
            <a:r>
              <a:rPr lang="nl-NL" sz="2000" dirty="0" smtClean="0">
                <a:latin typeface="Arial (Body)"/>
              </a:rPr>
              <a:t>Đối với các đơn vị được đầu tư là công ty mẹ, căn cứ để trích lập dự phòng BCTC hợp nhất. Đối với các đơn vị được đầu tư là doanh nghiệp độc lập, căn cứ để trích lập dự phòng BCTC riêng</a:t>
            </a:r>
            <a:r>
              <a:rPr lang="en-US" sz="2000" dirty="0" smtClean="0">
                <a:latin typeface="Arial (Body)"/>
              </a:rPr>
              <a:t>.</a:t>
            </a:r>
          </a:p>
          <a:p>
            <a:pPr marL="266700" indent="-266700" algn="just">
              <a:buAutoNum type="alphaLcParenR"/>
            </a:pPr>
            <a:r>
              <a:rPr lang="nl-NL" sz="2000" dirty="0" smtClean="0">
                <a:latin typeface="Arial (Body)"/>
              </a:rPr>
              <a:t>Đối với khoản đầu tư vào công ty liên doanh, liên kết: Chỉ trích lập dự phòng do công ty liên doanh, liên kết bị lỗ nếu BCTC không áp dụng phương pháp vốn chủ.</a:t>
            </a:r>
            <a:endParaRPr lang="en-US" sz="2000" dirty="0" smtClean="0">
              <a:latin typeface="Arial (Body)"/>
            </a:endParaRPr>
          </a:p>
          <a:p>
            <a:pPr algn="just"/>
            <a:r>
              <a:rPr lang="nl-NL" sz="2000" dirty="0" smtClean="0">
                <a:latin typeface="Arial (Body)"/>
              </a:rPr>
              <a:t>c. Đối với khoản đầu tư mà nhà đầu tư nắm giữ lâu dài khác: </a:t>
            </a:r>
          </a:p>
          <a:p>
            <a:pPr marL="457200" indent="-457200" algn="just">
              <a:buFont typeface="Wingdings" pitchFamily="2" charset="2"/>
              <a:buChar char="ü"/>
            </a:pPr>
            <a:r>
              <a:rPr lang="nl-NL" sz="2000" dirty="0" smtClean="0">
                <a:latin typeface="Arial (Body)"/>
              </a:rPr>
              <a:t>Các khoản đầu tư có FV được xác định tin cậy, việc lập dự phòng dựa trên FV;</a:t>
            </a:r>
            <a:endParaRPr lang="en-US" sz="2000" dirty="0" smtClean="0">
              <a:latin typeface="Arial (Body)"/>
            </a:endParaRPr>
          </a:p>
          <a:p>
            <a:pPr marL="457200" indent="-457200" algn="just">
              <a:buFont typeface="Wingdings" pitchFamily="2" charset="2"/>
              <a:buChar char="ü"/>
            </a:pPr>
            <a:r>
              <a:rPr lang="nl-NL" sz="2000" dirty="0" smtClean="0">
                <a:latin typeface="Arial (Body)"/>
              </a:rPr>
              <a:t>Các khoản đầu tư không xác định được FV, việc lập dự phòng căn cứ vào khoản lỗ của bên được đầu tư.</a:t>
            </a:r>
            <a:endParaRPr lang="en-US" sz="2000" dirty="0" smtClean="0">
              <a:latin typeface="Arial (Body)"/>
            </a:endParaRPr>
          </a:p>
          <a:p>
            <a:pPr marL="266700" indent="-266700" algn="just"/>
            <a:r>
              <a:rPr lang="nl-NL" sz="2000" dirty="0" smtClean="0">
                <a:latin typeface="Arial (Body)"/>
              </a:rPr>
              <a:t>d. </a:t>
            </a:r>
            <a:r>
              <a:rPr lang="nl-NL" sz="2000" dirty="0" smtClean="0">
                <a:solidFill>
                  <a:srgbClr val="FF0000"/>
                </a:solidFill>
                <a:latin typeface="Arial (Body)"/>
              </a:rPr>
              <a:t>Đối với khoản đầu tư nắm giữ đến ngày đáo hạn: Việc lập</a:t>
            </a:r>
            <a:r>
              <a:rPr lang="vi-VN" sz="2000" dirty="0" smtClean="0">
                <a:solidFill>
                  <a:srgbClr val="FF0000"/>
                </a:solidFill>
                <a:latin typeface="Arial (Body)"/>
              </a:rPr>
              <a:t> dự phòng </a:t>
            </a:r>
            <a:r>
              <a:rPr lang="nl-NL" sz="2000" dirty="0" smtClean="0">
                <a:solidFill>
                  <a:srgbClr val="FF0000"/>
                </a:solidFill>
                <a:latin typeface="Arial (Body)"/>
              </a:rPr>
              <a:t>được thực hiện </a:t>
            </a:r>
            <a:r>
              <a:rPr lang="vi-VN" sz="2000" dirty="0" smtClean="0">
                <a:solidFill>
                  <a:srgbClr val="FF0000"/>
                </a:solidFill>
                <a:latin typeface="Arial (Body)"/>
              </a:rPr>
              <a:t>k</a:t>
            </a:r>
            <a:r>
              <a:rPr lang="nl-NL" sz="2000" dirty="0" smtClean="0">
                <a:solidFill>
                  <a:srgbClr val="FF0000"/>
                </a:solidFill>
                <a:latin typeface="Arial (Body)"/>
              </a:rPr>
              <a:t>hi có bằng chứng cho thấy một phần hoặc toàn bộ khoản đầu tư</a:t>
            </a:r>
            <a:r>
              <a:rPr lang="vi-VN" sz="2000" dirty="0" smtClean="0">
                <a:solidFill>
                  <a:srgbClr val="FF0000"/>
                </a:solidFill>
                <a:latin typeface="Arial (Body)"/>
              </a:rPr>
              <a:t> </a:t>
            </a:r>
            <a:r>
              <a:rPr lang="nl-NL" sz="2000" dirty="0" smtClean="0">
                <a:solidFill>
                  <a:srgbClr val="FF0000"/>
                </a:solidFill>
                <a:latin typeface="Arial (Body)"/>
              </a:rPr>
              <a:t>không thu hồi được. </a:t>
            </a:r>
            <a:endParaRPr lang="en-US" sz="20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126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0167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buFontTx/>
              <a:buChar char="-"/>
            </a:pPr>
            <a:endParaRPr lang="nl-NL" sz="2000" dirty="0" smtClean="0">
              <a:latin typeface="Arial (Body)"/>
            </a:endParaRPr>
          </a:p>
          <a:p>
            <a:pPr algn="just"/>
            <a:r>
              <a:rPr lang="nl-NL" sz="2000" dirty="0" smtClean="0">
                <a:latin typeface="Arial (Body)"/>
              </a:rPr>
              <a:t>5. Căn cứ trích lập dự phòng nợ phải thu khó đòi</a:t>
            </a:r>
          </a:p>
          <a:p>
            <a:pPr algn="just"/>
            <a:endParaRPr lang="en-US" sz="2000" dirty="0" smtClean="0">
              <a:latin typeface="Arial (Body)"/>
            </a:endParaRPr>
          </a:p>
          <a:p>
            <a:pPr marL="358775" indent="-358775" algn="just"/>
            <a:r>
              <a:rPr lang="nl-NL" sz="2000" dirty="0" smtClean="0">
                <a:latin typeface="Arial (Body)"/>
              </a:rPr>
              <a:t>(1) Phải trích lập dự phòng phải thu khó đòi khi có khoản nợ phải thu đã quá hạn thanh toán hoặc chưa đến hạn thanh toán nhưng có bằng chứng cho thấy một phần hoặc toàn bộ khoản nợ phải thu ước tính có thể bị tổn thất do đối tượng nợ mất tích, trốn nợ hoặc khó hoặc mất khả năng thanh toán. </a:t>
            </a:r>
            <a:endParaRPr lang="en-US" sz="2000" dirty="0" smtClean="0">
              <a:latin typeface="Arial (Body)"/>
            </a:endParaRPr>
          </a:p>
          <a:p>
            <a:pPr marL="358775" indent="-358775" algn="just"/>
            <a:r>
              <a:rPr lang="nl-NL" sz="2000" dirty="0" smtClean="0">
                <a:latin typeface="Arial (Body)"/>
              </a:rPr>
              <a:t>(2) Việc xác định thời gian quá hạn của khoản nợ phải thu được căn cứ vào thời gian trả nợ gốc, không tính đến việc gia hạn nợ giữa các bên;</a:t>
            </a:r>
          </a:p>
          <a:p>
            <a:pPr algn="just"/>
            <a:endParaRPr lang="en-US" sz="2000" dirty="0" smtClean="0">
              <a:latin typeface="Arial (Body)"/>
            </a:endParaRPr>
          </a:p>
          <a:p>
            <a:pPr algn="just"/>
            <a:r>
              <a:rPr lang="en-US" sz="2000" dirty="0" smtClean="0">
                <a:latin typeface="Arial (Body)"/>
              </a:rPr>
              <a:t>(3</a:t>
            </a:r>
            <a:r>
              <a:rPr lang="vi-VN" sz="2000" dirty="0" smtClean="0">
                <a:latin typeface="Arial (Body)"/>
              </a:rPr>
              <a:t>) Mức trích lập dự phòng các khoản nợ phải thu khó đòi</a:t>
            </a:r>
            <a:endParaRPr lang="en-US" sz="2000" dirty="0" smtClean="0">
              <a:latin typeface="Arial (Body)"/>
            </a:endParaRPr>
          </a:p>
          <a:p>
            <a:pPr marL="358775" indent="-358775" algn="just">
              <a:buFont typeface="Wingdings" pitchFamily="2" charset="2"/>
              <a:buChar char="ü"/>
            </a:pPr>
            <a:r>
              <a:rPr lang="vi-VN" sz="2000" dirty="0" smtClean="0">
                <a:latin typeface="Arial (Body)"/>
              </a:rPr>
              <a:t>30% giá trị </a:t>
            </a:r>
            <a:r>
              <a:rPr lang="en-US" sz="2000" dirty="0" err="1" smtClean="0">
                <a:latin typeface="Arial (Body)"/>
              </a:rPr>
              <a:t>nếu</a:t>
            </a:r>
            <a:r>
              <a:rPr lang="vi-VN" sz="2000" dirty="0" smtClean="0">
                <a:latin typeface="Arial (Body)"/>
              </a:rPr>
              <a:t> quá hạn từ 6 tháng đến dưới 1 năm.</a:t>
            </a:r>
            <a:endParaRPr lang="en-US" sz="2000" dirty="0" smtClean="0">
              <a:latin typeface="Arial (Body)"/>
            </a:endParaRPr>
          </a:p>
          <a:p>
            <a:pPr marL="358775" indent="-358775" algn="just">
              <a:buFont typeface="Wingdings" pitchFamily="2" charset="2"/>
              <a:buChar char="ü"/>
            </a:pPr>
            <a:r>
              <a:rPr lang="vi-VN" sz="2000" dirty="0" smtClean="0">
                <a:latin typeface="Arial (Body)"/>
              </a:rPr>
              <a:t>50% giá trị </a:t>
            </a:r>
            <a:r>
              <a:rPr lang="en-US" sz="2000" dirty="0" err="1" smtClean="0">
                <a:latin typeface="Arial (Body)"/>
              </a:rPr>
              <a:t>nếu</a:t>
            </a:r>
            <a:r>
              <a:rPr lang="vi-VN" sz="2000" dirty="0" smtClean="0">
                <a:latin typeface="Arial (Body)"/>
              </a:rPr>
              <a:t> quá hạn từ 1 năm đến dưới 2 năm.</a:t>
            </a:r>
            <a:endParaRPr lang="en-US" sz="2000" dirty="0" smtClean="0">
              <a:latin typeface="Arial (Body)"/>
            </a:endParaRPr>
          </a:p>
          <a:p>
            <a:pPr marL="358775" indent="-358775" algn="just">
              <a:buFont typeface="Wingdings" pitchFamily="2" charset="2"/>
              <a:buChar char="ü"/>
            </a:pPr>
            <a:r>
              <a:rPr lang="vi-VN" sz="2000" dirty="0" smtClean="0">
                <a:latin typeface="Arial (Body)"/>
              </a:rPr>
              <a:t>70% giá trị </a:t>
            </a:r>
            <a:r>
              <a:rPr lang="en-US" sz="2000" dirty="0" err="1" smtClean="0">
                <a:latin typeface="Arial (Body)"/>
              </a:rPr>
              <a:t>nếu</a:t>
            </a:r>
            <a:r>
              <a:rPr lang="vi-VN" sz="2000" dirty="0" smtClean="0">
                <a:latin typeface="Arial (Body)"/>
              </a:rPr>
              <a:t> quá hạn từ 2 năm đến dưới 3 năm.</a:t>
            </a:r>
            <a:endParaRPr lang="en-US" sz="2000" dirty="0" smtClean="0">
              <a:latin typeface="Arial (Body)"/>
            </a:endParaRPr>
          </a:p>
          <a:p>
            <a:pPr marL="358775" indent="-358775" algn="just">
              <a:buFont typeface="Wingdings" pitchFamily="2" charset="2"/>
              <a:buChar char="ü"/>
            </a:pPr>
            <a:r>
              <a:rPr lang="vi-VN" sz="2000" dirty="0" smtClean="0">
                <a:latin typeface="Arial (Body)"/>
              </a:rPr>
              <a:t>100% giá trị đối với khoản nợ phải thu từ 3 năm trở lên.</a:t>
            </a:r>
            <a:endParaRPr lang="en-US" sz="20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127</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5531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58775" indent="-358775" algn="just"/>
            <a:r>
              <a:rPr lang="en-US" dirty="0" smtClean="0">
                <a:solidFill>
                  <a:srgbClr val="FF0000"/>
                </a:solidFill>
                <a:latin typeface="Arial (Body)"/>
              </a:rPr>
              <a:t>(4) </a:t>
            </a:r>
            <a:r>
              <a:rPr lang="vi-VN" dirty="0" smtClean="0">
                <a:solidFill>
                  <a:srgbClr val="FF0000"/>
                </a:solidFill>
                <a:latin typeface="Arial (Body)"/>
              </a:rPr>
              <a:t>Đối với doanh nghiệp kinh doanh dịch vụ viễn thông</a:t>
            </a:r>
            <a:r>
              <a:rPr lang="en-US" dirty="0" smtClean="0">
                <a:solidFill>
                  <a:srgbClr val="FF0000"/>
                </a:solidFill>
                <a:latin typeface="Arial (Body)"/>
              </a:rPr>
              <a:t>,</a:t>
            </a:r>
            <a:r>
              <a:rPr lang="vi-VN" dirty="0" smtClean="0">
                <a:solidFill>
                  <a:srgbClr val="FF0000"/>
                </a:solidFill>
                <a:latin typeface="Arial (Body)"/>
              </a:rPr>
              <a:t> kinh doanh bán lẻ, khoản nợ phải thu cước dịch vụ viễn thông, công nghệ thông tin, truyền hình trả sau và khoản nợ phải thu do bán lẻ hàng hóa theo hình thức trả chậm/trả góp </a:t>
            </a:r>
            <a:r>
              <a:rPr lang="en-US" dirty="0" err="1" smtClean="0">
                <a:solidFill>
                  <a:srgbClr val="FF0000"/>
                </a:solidFill>
                <a:latin typeface="Arial (Body)"/>
              </a:rPr>
              <a:t>cho</a:t>
            </a:r>
            <a:r>
              <a:rPr lang="vi-VN" dirty="0" smtClean="0">
                <a:solidFill>
                  <a:srgbClr val="FF0000"/>
                </a:solidFill>
                <a:latin typeface="Arial (Body)"/>
              </a:rPr>
              <a:t> các đối tượng nợ là cá nhân đã quá hạn thanh toán</a:t>
            </a:r>
            <a:r>
              <a:rPr lang="en-US" dirty="0" smtClean="0">
                <a:solidFill>
                  <a:srgbClr val="FF0000"/>
                </a:solidFill>
                <a:latin typeface="Arial (Body)"/>
              </a:rPr>
              <a:t> </a:t>
            </a:r>
            <a:r>
              <a:rPr lang="en-US" dirty="0" err="1" smtClean="0">
                <a:solidFill>
                  <a:srgbClr val="FF0000"/>
                </a:solidFill>
                <a:latin typeface="Arial (Body)"/>
              </a:rPr>
              <a:t>thì</a:t>
            </a:r>
            <a:r>
              <a:rPr lang="vi-VN" dirty="0" smtClean="0">
                <a:solidFill>
                  <a:srgbClr val="FF0000"/>
                </a:solidFill>
                <a:latin typeface="Arial (Body)"/>
              </a:rPr>
              <a:t> mức trích lập dự phòng như sau:</a:t>
            </a:r>
            <a:endParaRPr lang="en-US"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latin typeface="Arial (Body)"/>
              </a:rPr>
              <a:t>30% giá trị </a:t>
            </a:r>
            <a:r>
              <a:rPr lang="en-US" dirty="0" err="1" smtClean="0">
                <a:solidFill>
                  <a:srgbClr val="FF0000"/>
                </a:solidFill>
                <a:latin typeface="Arial (Body)"/>
              </a:rPr>
              <a:t>nếu</a:t>
            </a:r>
            <a:r>
              <a:rPr lang="vi-VN" dirty="0" smtClean="0">
                <a:solidFill>
                  <a:srgbClr val="FF0000"/>
                </a:solidFill>
                <a:latin typeface="Arial (Body)"/>
              </a:rPr>
              <a:t> quá hạn từ 3 tháng đến dưới 6 tháng.</a:t>
            </a:r>
            <a:endParaRPr lang="en-US"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latin typeface="Arial (Body)"/>
              </a:rPr>
              <a:t>50% giá trị </a:t>
            </a:r>
            <a:r>
              <a:rPr lang="en-US" dirty="0" err="1" smtClean="0">
                <a:solidFill>
                  <a:srgbClr val="FF0000"/>
                </a:solidFill>
                <a:latin typeface="Arial (Body)"/>
              </a:rPr>
              <a:t>nếu</a:t>
            </a:r>
            <a:r>
              <a:rPr lang="vi-VN" dirty="0" smtClean="0">
                <a:solidFill>
                  <a:srgbClr val="FF0000"/>
                </a:solidFill>
                <a:latin typeface="Arial (Body)"/>
              </a:rPr>
              <a:t> quá hạn từ 6 tháng đến dưới 9 tháng.</a:t>
            </a:r>
            <a:endParaRPr lang="en-US"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latin typeface="Arial (Body)"/>
              </a:rPr>
              <a:t>70% giá trị </a:t>
            </a:r>
            <a:r>
              <a:rPr lang="en-US" dirty="0" err="1" smtClean="0">
                <a:solidFill>
                  <a:srgbClr val="FF0000"/>
                </a:solidFill>
                <a:latin typeface="Arial (Body)"/>
              </a:rPr>
              <a:t>nếu</a:t>
            </a:r>
            <a:r>
              <a:rPr lang="vi-VN" dirty="0" smtClean="0">
                <a:solidFill>
                  <a:srgbClr val="FF0000"/>
                </a:solidFill>
                <a:latin typeface="Arial (Body)"/>
              </a:rPr>
              <a:t> quá hạn từ 9 tháng đến dưới 12 tháng.</a:t>
            </a:r>
            <a:endParaRPr lang="en-US"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latin typeface="Arial (Body)"/>
              </a:rPr>
              <a:t>100% giá trị đối với khoản nợ phải thu từ 12 tháng trở lên.</a:t>
            </a:r>
            <a:endParaRPr lang="en-US" dirty="0" smtClean="0">
              <a:solidFill>
                <a:srgbClr val="FF0000"/>
              </a:solidFill>
              <a:latin typeface="Arial (Body)"/>
            </a:endParaRPr>
          </a:p>
          <a:p>
            <a:pPr algn="just"/>
            <a:endParaRPr lang="en-US" dirty="0" smtClean="0">
              <a:solidFill>
                <a:srgbClr val="FF0000"/>
              </a:solidFill>
              <a:latin typeface="Arial (Body)"/>
            </a:endParaRPr>
          </a:p>
          <a:p>
            <a:pPr marL="358775" indent="-358775" algn="just"/>
            <a:r>
              <a:rPr lang="en-US" dirty="0" smtClean="0">
                <a:solidFill>
                  <a:srgbClr val="FF0000"/>
                </a:solidFill>
                <a:latin typeface="Arial (Body)"/>
              </a:rPr>
              <a:t>(5) </a:t>
            </a:r>
            <a:r>
              <a:rPr lang="vi-VN" dirty="0" smtClean="0">
                <a:solidFill>
                  <a:srgbClr val="FF0000"/>
                </a:solidFill>
                <a:latin typeface="Arial (Body)"/>
              </a:rPr>
              <a:t>Đối với các khoản nợ phải thu chưa đến hạn thanh toán nhưng có bằng chứng cho thấy </a:t>
            </a:r>
            <a:r>
              <a:rPr lang="en-US" dirty="0" err="1" smtClean="0">
                <a:solidFill>
                  <a:srgbClr val="FF0000"/>
                </a:solidFill>
                <a:latin typeface="Arial (Body)"/>
              </a:rPr>
              <a:t>đối</a:t>
            </a:r>
            <a:r>
              <a:rPr lang="en-US" dirty="0" smtClean="0">
                <a:solidFill>
                  <a:srgbClr val="FF0000"/>
                </a:solidFill>
                <a:latin typeface="Arial (Body)"/>
              </a:rPr>
              <a:t> </a:t>
            </a:r>
            <a:r>
              <a:rPr lang="en-US" dirty="0" err="1" smtClean="0">
                <a:solidFill>
                  <a:srgbClr val="FF0000"/>
                </a:solidFill>
                <a:latin typeface="Arial (Body)"/>
              </a:rPr>
              <a:t>tượng</a:t>
            </a:r>
            <a:r>
              <a:rPr lang="en-US" dirty="0" smtClean="0">
                <a:solidFill>
                  <a:srgbClr val="FF0000"/>
                </a:solidFill>
                <a:latin typeface="Arial (Body)"/>
              </a:rPr>
              <a:t> </a:t>
            </a:r>
            <a:r>
              <a:rPr lang="en-US" dirty="0" err="1" smtClean="0">
                <a:solidFill>
                  <a:srgbClr val="FF0000"/>
                </a:solidFill>
                <a:latin typeface="Arial (Body)"/>
              </a:rPr>
              <a:t>nợ</a:t>
            </a:r>
            <a:r>
              <a:rPr lang="vi-VN" dirty="0" smtClean="0">
                <a:solidFill>
                  <a:srgbClr val="FF0000"/>
                </a:solidFill>
                <a:latin typeface="Arial (Body)"/>
              </a:rPr>
              <a:t> đã </a:t>
            </a:r>
            <a:r>
              <a:rPr lang="en-US" dirty="0" err="1" smtClean="0">
                <a:solidFill>
                  <a:srgbClr val="FF0000"/>
                </a:solidFill>
                <a:latin typeface="Arial (Body)"/>
              </a:rPr>
              <a:t>bỏ</a:t>
            </a:r>
            <a:r>
              <a:rPr lang="en-US" dirty="0" smtClean="0">
                <a:solidFill>
                  <a:srgbClr val="FF0000"/>
                </a:solidFill>
                <a:latin typeface="Arial (Body)"/>
              </a:rPr>
              <a:t> </a:t>
            </a:r>
            <a:r>
              <a:rPr lang="en-US" dirty="0" err="1" smtClean="0">
                <a:solidFill>
                  <a:srgbClr val="FF0000"/>
                </a:solidFill>
                <a:latin typeface="Arial (Body)"/>
              </a:rPr>
              <a:t>trốn</a:t>
            </a:r>
            <a:r>
              <a:rPr lang="en-US" dirty="0" smtClean="0">
                <a:solidFill>
                  <a:srgbClr val="FF0000"/>
                </a:solidFill>
                <a:latin typeface="Arial (Body)"/>
              </a:rPr>
              <a:t> </a:t>
            </a:r>
            <a:r>
              <a:rPr lang="vi-VN" dirty="0" smtClean="0">
                <a:solidFill>
                  <a:srgbClr val="FF0000"/>
                </a:solidFill>
                <a:latin typeface="Arial (Body)"/>
              </a:rPr>
              <a:t>mở thủ tục phá sản,</a:t>
            </a:r>
            <a:r>
              <a:rPr lang="en-US" dirty="0" smtClean="0">
                <a:solidFill>
                  <a:srgbClr val="FF0000"/>
                </a:solidFill>
                <a:latin typeface="Arial (Body)"/>
              </a:rPr>
              <a:t> </a:t>
            </a:r>
            <a:r>
              <a:rPr lang="vi-VN" dirty="0" smtClean="0">
                <a:solidFill>
                  <a:srgbClr val="FF0000"/>
                </a:solidFill>
                <a:latin typeface="Arial (Body)"/>
              </a:rPr>
              <a:t>đang bị truy tố, giam giữ, xét xử</a:t>
            </a:r>
            <a:r>
              <a:rPr lang="en-US" dirty="0" smtClean="0">
                <a:solidFill>
                  <a:srgbClr val="FF0000"/>
                </a:solidFill>
                <a:latin typeface="Arial (Body)"/>
              </a:rPr>
              <a:t>,</a:t>
            </a:r>
            <a:r>
              <a:rPr lang="vi-VN" dirty="0" smtClean="0">
                <a:solidFill>
                  <a:srgbClr val="FF0000"/>
                </a:solidFill>
                <a:latin typeface="Arial (Body)"/>
              </a:rPr>
              <a:t> thi hành án</a:t>
            </a:r>
            <a:r>
              <a:rPr lang="en-US" dirty="0" smtClean="0">
                <a:solidFill>
                  <a:srgbClr val="FF0000"/>
                </a:solidFill>
                <a:latin typeface="Arial (Body)"/>
              </a:rPr>
              <a:t>,</a:t>
            </a:r>
            <a:r>
              <a:rPr lang="vi-VN" dirty="0" smtClean="0">
                <a:solidFill>
                  <a:srgbClr val="FF0000"/>
                </a:solidFill>
                <a:latin typeface="Arial (Body)"/>
              </a:rPr>
              <a:t> mắc bệnh hiểm nghèo hoặc đã chết</a:t>
            </a:r>
            <a:r>
              <a:rPr lang="en-US" dirty="0" smtClean="0">
                <a:solidFill>
                  <a:srgbClr val="FF0000"/>
                </a:solidFill>
                <a:latin typeface="Arial (Body)"/>
              </a:rPr>
              <a:t>;</a:t>
            </a:r>
            <a:r>
              <a:rPr lang="vi-VN" dirty="0" smtClean="0">
                <a:solidFill>
                  <a:srgbClr val="FF0000"/>
                </a:solidFill>
                <a:latin typeface="Arial (Body)"/>
              </a:rPr>
              <a:t> khoản nợ đã được doanh nghiệp yêu cầu thi hành án nhưng không thể thực hiện được thì </a:t>
            </a:r>
            <a:r>
              <a:rPr lang="en-US" dirty="0" err="1" smtClean="0">
                <a:solidFill>
                  <a:srgbClr val="FF0000"/>
                </a:solidFill>
                <a:latin typeface="Arial (Body)"/>
              </a:rPr>
              <a:t>phải</a:t>
            </a:r>
            <a:r>
              <a:rPr lang="vi-VN" dirty="0" smtClean="0">
                <a:solidFill>
                  <a:srgbClr val="FF0000"/>
                </a:solidFill>
                <a:latin typeface="Arial (Body)"/>
              </a:rPr>
              <a:t> dự kiến mức tổn thất không thu hồi được để trích lập dự phòng.</a:t>
            </a:r>
            <a:endParaRPr lang="en-US" dirty="0" smtClean="0">
              <a:solidFill>
                <a:srgbClr val="FF0000"/>
              </a:solidFill>
              <a:latin typeface="Arial (Body)"/>
            </a:endParaRPr>
          </a:p>
          <a:p>
            <a:pPr marL="358775" indent="-358775" algn="just"/>
            <a:endParaRPr lang="en-US" dirty="0" smtClean="0">
              <a:solidFill>
                <a:srgbClr val="FF0000"/>
              </a:solidFill>
              <a:latin typeface="Arial (Body)"/>
            </a:endParaRPr>
          </a:p>
          <a:p>
            <a:pPr marL="358775" indent="-358775" algn="just"/>
            <a:r>
              <a:rPr lang="en-US" dirty="0" smtClean="0">
                <a:solidFill>
                  <a:schemeClr val="tx1"/>
                </a:solidFill>
                <a:latin typeface="Arial (Body)"/>
              </a:rPr>
              <a:t>(6) </a:t>
            </a:r>
            <a:r>
              <a:rPr lang="vi-VN" dirty="0" smtClean="0">
                <a:solidFill>
                  <a:schemeClr val="tx1"/>
                </a:solidFill>
                <a:latin typeface="Arial (Body)"/>
              </a:rPr>
              <a:t>Đối với những khoản phải thu khó đòi kéo dài nhiều năm</a:t>
            </a:r>
            <a:r>
              <a:rPr lang="en-US" dirty="0" smtClean="0">
                <a:solidFill>
                  <a:schemeClr val="tx1"/>
                </a:solidFill>
                <a:latin typeface="Arial (Body)"/>
              </a:rPr>
              <a:t> </a:t>
            </a:r>
            <a:r>
              <a:rPr lang="vi-VN" dirty="0" smtClean="0">
                <a:solidFill>
                  <a:schemeClr val="tx1"/>
                </a:solidFill>
                <a:latin typeface="Arial (Body)"/>
              </a:rPr>
              <a:t>nhưng vẫn không thu được </a:t>
            </a:r>
            <a:r>
              <a:rPr lang="en-US" dirty="0" smtClean="0">
                <a:solidFill>
                  <a:schemeClr val="tx1"/>
                </a:solidFill>
                <a:latin typeface="Arial (Body)"/>
              </a:rPr>
              <a:t>t</a:t>
            </a:r>
            <a:r>
              <a:rPr lang="vi-VN" dirty="0" smtClean="0">
                <a:solidFill>
                  <a:schemeClr val="tx1"/>
                </a:solidFill>
                <a:latin typeface="Arial (Body)"/>
              </a:rPr>
              <a:t>hì làm các thủ tục bán nợ hoặc xoá nợ</a:t>
            </a:r>
            <a:r>
              <a:rPr lang="en-US" dirty="0" smtClean="0">
                <a:solidFill>
                  <a:schemeClr val="tx1"/>
                </a:solidFill>
                <a:latin typeface="Arial (Body)"/>
              </a:rPr>
              <a:t> </a:t>
            </a:r>
            <a:r>
              <a:rPr lang="vi-VN" dirty="0" smtClean="0">
                <a:solidFill>
                  <a:schemeClr val="tx1"/>
                </a:solidFill>
                <a:latin typeface="Arial (Body)"/>
              </a:rPr>
              <a:t>và thuyết minh </a:t>
            </a:r>
            <a:r>
              <a:rPr lang="en-US" dirty="0" err="1" smtClean="0">
                <a:solidFill>
                  <a:schemeClr val="tx1"/>
                </a:solidFill>
                <a:latin typeface="Arial (Body)"/>
              </a:rPr>
              <a:t>trong</a:t>
            </a:r>
            <a:r>
              <a:rPr lang="en-US" dirty="0" smtClean="0">
                <a:solidFill>
                  <a:schemeClr val="tx1"/>
                </a:solidFill>
                <a:latin typeface="Arial (Body)"/>
              </a:rPr>
              <a:t> </a:t>
            </a:r>
            <a:r>
              <a:rPr lang="vi-VN" dirty="0" smtClean="0">
                <a:solidFill>
                  <a:schemeClr val="tx1"/>
                </a:solidFill>
                <a:latin typeface="Arial (Body)"/>
              </a:rPr>
              <a:t>B</a:t>
            </a:r>
            <a:r>
              <a:rPr lang="en-US" dirty="0" smtClean="0">
                <a:solidFill>
                  <a:schemeClr val="tx1"/>
                </a:solidFill>
                <a:latin typeface="Arial (Body)"/>
              </a:rPr>
              <a:t>CTC</a:t>
            </a:r>
            <a:r>
              <a:rPr lang="vi-VN" dirty="0" smtClean="0">
                <a:solidFill>
                  <a:schemeClr val="tx1"/>
                </a:solidFill>
                <a:latin typeface="Arial (Body)"/>
              </a:rPr>
              <a:t>. Nếu lại đòi được nợ đã x</a:t>
            </a:r>
            <a:r>
              <a:rPr lang="en-US" dirty="0" err="1" smtClean="0">
                <a:solidFill>
                  <a:schemeClr val="tx1"/>
                </a:solidFill>
                <a:latin typeface="Arial (Body)"/>
              </a:rPr>
              <a:t>óa</a:t>
            </a:r>
            <a:r>
              <a:rPr lang="vi-VN" dirty="0" smtClean="0">
                <a:solidFill>
                  <a:schemeClr val="tx1"/>
                </a:solidFill>
                <a:latin typeface="Arial (Body)"/>
              </a:rPr>
              <a:t> thì số tiền thu được hạch toán vào </a:t>
            </a:r>
            <a:r>
              <a:rPr lang="en-US" dirty="0" smtClean="0">
                <a:solidFill>
                  <a:schemeClr val="tx1"/>
                </a:solidFill>
                <a:latin typeface="Arial (Body)"/>
              </a:rPr>
              <a:t>thu </a:t>
            </a:r>
            <a:r>
              <a:rPr lang="en-US" dirty="0" err="1" smtClean="0">
                <a:solidFill>
                  <a:schemeClr val="tx1"/>
                </a:solidFill>
                <a:latin typeface="Arial (Body)"/>
              </a:rPr>
              <a:t>nhập</a:t>
            </a:r>
            <a:r>
              <a:rPr lang="en-US" dirty="0" smtClean="0">
                <a:solidFill>
                  <a:schemeClr val="tx1"/>
                </a:solidFill>
                <a:latin typeface="Arial (Body)"/>
              </a:rPr>
              <a:t> </a:t>
            </a:r>
            <a:r>
              <a:rPr lang="en-US" dirty="0" err="1" smtClean="0">
                <a:solidFill>
                  <a:schemeClr val="tx1"/>
                </a:solidFill>
                <a:latin typeface="Arial (Body)"/>
              </a:rPr>
              <a:t>khác</a:t>
            </a:r>
            <a:r>
              <a:rPr lang="vi-VN" dirty="0" smtClean="0">
                <a:solidFill>
                  <a:schemeClr val="tx1"/>
                </a:solidFill>
                <a:latin typeface="Arial (Body)"/>
              </a:rPr>
              <a:t>.</a:t>
            </a: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128</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498598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dirty="0" smtClean="0">
                <a:solidFill>
                  <a:schemeClr val="tx1"/>
                </a:solidFill>
                <a:latin typeface="Arial (Body)"/>
              </a:rPr>
              <a:t>6. </a:t>
            </a:r>
            <a:r>
              <a:rPr lang="en-US" dirty="0" err="1" smtClean="0">
                <a:solidFill>
                  <a:schemeClr val="tx1"/>
                </a:solidFill>
                <a:latin typeface="Arial (Body)"/>
              </a:rPr>
              <a:t>Căn</a:t>
            </a:r>
            <a:r>
              <a:rPr lang="en-US" dirty="0" smtClean="0">
                <a:solidFill>
                  <a:schemeClr val="tx1"/>
                </a:solidFill>
                <a:latin typeface="Arial (Body)"/>
              </a:rPr>
              <a:t> </a:t>
            </a:r>
            <a:r>
              <a:rPr lang="en-US" dirty="0" err="1" smtClean="0">
                <a:latin typeface="Arial (Body)"/>
              </a:rPr>
              <a:t>cứ</a:t>
            </a:r>
            <a:r>
              <a:rPr lang="vi-VN" dirty="0" smtClean="0">
                <a:latin typeface="Arial (Body)"/>
              </a:rPr>
              <a:t> dự phòng giảm giá hàng tồn kho</a:t>
            </a:r>
            <a:r>
              <a:rPr lang="en-US" dirty="0" smtClean="0">
                <a:latin typeface="Arial (Body)"/>
              </a:rPr>
              <a:t> </a:t>
            </a:r>
            <a:r>
              <a:rPr lang="en-US" dirty="0" smtClean="0">
                <a:solidFill>
                  <a:srgbClr val="FF0000"/>
                </a:solidFill>
                <a:latin typeface="Arial (Body)"/>
              </a:rPr>
              <a:t>và </a:t>
            </a:r>
            <a:r>
              <a:rPr lang="en-US" dirty="0" err="1" smtClean="0">
                <a:solidFill>
                  <a:srgbClr val="FF0000"/>
                </a:solidFill>
                <a:latin typeface="Arial (Body)"/>
              </a:rPr>
              <a:t>tài</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sinh</a:t>
            </a:r>
            <a:r>
              <a:rPr lang="en-US" dirty="0" smtClean="0">
                <a:solidFill>
                  <a:srgbClr val="FF0000"/>
                </a:solidFill>
                <a:latin typeface="Arial (Body)"/>
              </a:rPr>
              <a:t> </a:t>
            </a:r>
            <a:r>
              <a:rPr lang="en-US" dirty="0" err="1" smtClean="0">
                <a:solidFill>
                  <a:srgbClr val="FF0000"/>
                </a:solidFill>
                <a:latin typeface="Arial (Body)"/>
              </a:rPr>
              <a:t>học</a:t>
            </a:r>
            <a:endParaRPr lang="en-US" dirty="0" smtClean="0">
              <a:solidFill>
                <a:srgbClr val="FF0000"/>
              </a:solidFill>
              <a:latin typeface="Arial (Body)"/>
            </a:endParaRPr>
          </a:p>
          <a:p>
            <a:pPr algn="just"/>
            <a:endParaRPr lang="en-US" sz="800" dirty="0" smtClean="0">
              <a:latin typeface="Arial (Body)"/>
            </a:endParaRPr>
          </a:p>
          <a:p>
            <a:pPr marL="358775" indent="-358775" algn="just">
              <a:buAutoNum type="arabicParenBoth"/>
            </a:pPr>
            <a:r>
              <a:rPr lang="vi-VN" dirty="0" smtClean="0">
                <a:latin typeface="Arial (Body)"/>
              </a:rPr>
              <a:t>Doanh nghiệp thực hiện trích lập dự phòng giảm giá hàng tồn kho </a:t>
            </a:r>
            <a:r>
              <a:rPr lang="en-US" dirty="0" smtClean="0">
                <a:latin typeface="Arial (Body)"/>
              </a:rPr>
              <a:t>và </a:t>
            </a:r>
            <a:r>
              <a:rPr lang="en-US" dirty="0" err="1" smtClean="0">
                <a:latin typeface="Arial (Body)"/>
              </a:rPr>
              <a:t>tài</a:t>
            </a:r>
            <a:r>
              <a:rPr lang="en-US" dirty="0" smtClean="0">
                <a:latin typeface="Arial (Body)"/>
              </a:rPr>
              <a:t> </a:t>
            </a:r>
            <a:r>
              <a:rPr lang="en-US" dirty="0" err="1" smtClean="0">
                <a:latin typeface="Arial (Body)"/>
              </a:rPr>
              <a:t>sản</a:t>
            </a:r>
            <a:r>
              <a:rPr lang="en-US" dirty="0" smtClean="0">
                <a:latin typeface="Arial (Body)"/>
              </a:rPr>
              <a:t> </a:t>
            </a:r>
            <a:r>
              <a:rPr lang="en-US" dirty="0" err="1" smtClean="0">
                <a:latin typeface="Arial (Body)"/>
              </a:rPr>
              <a:t>sinh</a:t>
            </a:r>
            <a:r>
              <a:rPr lang="en-US" dirty="0" smtClean="0">
                <a:latin typeface="Arial (Body)"/>
              </a:rPr>
              <a:t> </a:t>
            </a:r>
            <a:r>
              <a:rPr lang="en-US" dirty="0" err="1" smtClean="0">
                <a:latin typeface="Arial (Body)"/>
              </a:rPr>
              <a:t>học</a:t>
            </a:r>
            <a:r>
              <a:rPr lang="en-US" dirty="0" smtClean="0">
                <a:latin typeface="Arial (Body)"/>
              </a:rPr>
              <a:t> </a:t>
            </a:r>
            <a:r>
              <a:rPr lang="vi-VN" dirty="0" smtClean="0">
                <a:latin typeface="Arial (Body)"/>
              </a:rPr>
              <a:t>khi có bằng chứng cho thấy giá trị thuần có thể thực hiện được </a:t>
            </a:r>
            <a:r>
              <a:rPr lang="en-US" dirty="0" smtClean="0">
                <a:latin typeface="Arial (Body)"/>
              </a:rPr>
              <a:t>(NRV) </a:t>
            </a:r>
            <a:r>
              <a:rPr lang="vi-VN" dirty="0" smtClean="0">
                <a:latin typeface="Arial (Body)"/>
              </a:rPr>
              <a:t>thấp hơn so với</a:t>
            </a:r>
            <a:r>
              <a:rPr lang="en-US" dirty="0" smtClean="0">
                <a:latin typeface="Arial (Body)"/>
              </a:rPr>
              <a:t> </a:t>
            </a:r>
            <a:r>
              <a:rPr lang="en-US" dirty="0" err="1" smtClean="0">
                <a:latin typeface="Arial (Body)"/>
              </a:rPr>
              <a:t>giá</a:t>
            </a:r>
            <a:r>
              <a:rPr lang="en-US" dirty="0" smtClean="0">
                <a:latin typeface="Arial (Body)"/>
              </a:rPr>
              <a:t> </a:t>
            </a:r>
            <a:r>
              <a:rPr lang="en-US" dirty="0" err="1" smtClean="0">
                <a:latin typeface="Arial (Body)"/>
              </a:rPr>
              <a:t>trị</a:t>
            </a:r>
            <a:r>
              <a:rPr lang="en-US" dirty="0" smtClean="0">
                <a:latin typeface="Arial (Body)"/>
              </a:rPr>
              <a:t> </a:t>
            </a:r>
            <a:r>
              <a:rPr lang="en-US" dirty="0" err="1" smtClean="0">
                <a:latin typeface="Arial (Body)"/>
              </a:rPr>
              <a:t>ghi</a:t>
            </a:r>
            <a:r>
              <a:rPr lang="en-US" dirty="0" smtClean="0">
                <a:latin typeface="Arial (Body)"/>
              </a:rPr>
              <a:t> </a:t>
            </a:r>
            <a:r>
              <a:rPr lang="en-US" dirty="0" err="1" smtClean="0">
                <a:latin typeface="Arial (Body)"/>
              </a:rPr>
              <a:t>sổ</a:t>
            </a:r>
            <a:r>
              <a:rPr lang="en-US" dirty="0" smtClean="0">
                <a:latin typeface="Arial (Body)"/>
              </a:rPr>
              <a:t> (NBV)</a:t>
            </a:r>
            <a:r>
              <a:rPr lang="vi-VN" dirty="0" smtClean="0">
                <a:latin typeface="Arial (Body)"/>
              </a:rPr>
              <a:t>.</a:t>
            </a:r>
            <a:endParaRPr lang="en-US" dirty="0" smtClean="0">
              <a:latin typeface="Arial (Body)"/>
            </a:endParaRPr>
          </a:p>
          <a:p>
            <a:pPr marL="358775" indent="-358775" algn="just">
              <a:buAutoNum type="arabicParenBoth"/>
            </a:pPr>
            <a:endParaRPr lang="en-US" sz="800" dirty="0" smtClean="0">
              <a:latin typeface="Arial (Body)"/>
            </a:endParaRPr>
          </a:p>
          <a:p>
            <a:pPr marL="358775" indent="-358775" algn="just">
              <a:buFontTx/>
              <a:buAutoNum type="arabicParenBoth"/>
            </a:pPr>
            <a:r>
              <a:rPr lang="en-US" dirty="0" smtClean="0">
                <a:latin typeface="Arial (Body)"/>
              </a:rPr>
              <a:t>NRV</a:t>
            </a:r>
            <a:r>
              <a:rPr lang="vi-VN" dirty="0" smtClean="0">
                <a:latin typeface="Arial (Body)"/>
              </a:rPr>
              <a:t> của hàng tồn kho </a:t>
            </a:r>
            <a:r>
              <a:rPr lang="en-US" dirty="0" smtClean="0">
                <a:latin typeface="Arial (Body)"/>
              </a:rPr>
              <a:t>và </a:t>
            </a:r>
            <a:r>
              <a:rPr lang="en-US" dirty="0" err="1" smtClean="0">
                <a:solidFill>
                  <a:srgbClr val="FF0000"/>
                </a:solidFill>
                <a:latin typeface="Arial (Body)"/>
              </a:rPr>
              <a:t>tài</a:t>
            </a:r>
            <a:r>
              <a:rPr lang="en-US" dirty="0" smtClean="0">
                <a:solidFill>
                  <a:srgbClr val="FF0000"/>
                </a:solidFill>
                <a:latin typeface="Arial (Body)"/>
              </a:rPr>
              <a:t> </a:t>
            </a:r>
            <a:r>
              <a:rPr lang="en-US" dirty="0" err="1" smtClean="0">
                <a:solidFill>
                  <a:srgbClr val="FF0000"/>
                </a:solidFill>
                <a:latin typeface="Arial (Body)"/>
              </a:rPr>
              <a:t>sản</a:t>
            </a:r>
            <a:r>
              <a:rPr lang="en-US" dirty="0" smtClean="0">
                <a:solidFill>
                  <a:srgbClr val="FF0000"/>
                </a:solidFill>
                <a:latin typeface="Arial (Body)"/>
              </a:rPr>
              <a:t> </a:t>
            </a:r>
            <a:r>
              <a:rPr lang="en-US" dirty="0" err="1" smtClean="0">
                <a:solidFill>
                  <a:srgbClr val="FF0000"/>
                </a:solidFill>
                <a:latin typeface="Arial (Body)"/>
              </a:rPr>
              <a:t>sinh</a:t>
            </a:r>
            <a:r>
              <a:rPr lang="en-US" dirty="0" smtClean="0">
                <a:solidFill>
                  <a:srgbClr val="FF0000"/>
                </a:solidFill>
                <a:latin typeface="Arial (Body)"/>
              </a:rPr>
              <a:t> </a:t>
            </a:r>
            <a:r>
              <a:rPr lang="en-US" dirty="0" err="1" smtClean="0">
                <a:solidFill>
                  <a:srgbClr val="FF0000"/>
                </a:solidFill>
                <a:latin typeface="Arial (Body)"/>
              </a:rPr>
              <a:t>học</a:t>
            </a:r>
            <a:r>
              <a:rPr lang="en-US" dirty="0" smtClean="0">
                <a:solidFill>
                  <a:srgbClr val="FF0000"/>
                </a:solidFill>
                <a:latin typeface="Arial (Body)"/>
              </a:rPr>
              <a:t> </a:t>
            </a:r>
            <a:r>
              <a:rPr lang="en-US" dirty="0" smtClean="0">
                <a:latin typeface="Arial (Body)"/>
              </a:rPr>
              <a:t>l</a:t>
            </a:r>
            <a:r>
              <a:rPr lang="vi-VN" dirty="0" smtClean="0">
                <a:latin typeface="Arial (Body)"/>
              </a:rPr>
              <a:t>à giá bán ước tính trong kỳ sản xuất, kinh doanh bình thường trừ (-) chi phí ước tính để hoàn thành và chi phí ước tính cần thiết cho việc bán chúng.</a:t>
            </a:r>
            <a:endParaRPr lang="en-US" dirty="0" smtClean="0">
              <a:latin typeface="Arial (Body)"/>
            </a:endParaRPr>
          </a:p>
          <a:p>
            <a:pPr marL="358775" indent="-358775" algn="just"/>
            <a:endParaRPr lang="en-US" sz="800" dirty="0" smtClean="0">
              <a:latin typeface="Arial (Body)"/>
            </a:endParaRPr>
          </a:p>
          <a:p>
            <a:pPr marL="358775" indent="-358775" algn="just"/>
            <a:r>
              <a:rPr lang="en-US" dirty="0" smtClean="0">
                <a:latin typeface="Arial (Body)"/>
              </a:rPr>
              <a:t>(3)  </a:t>
            </a:r>
            <a:r>
              <a:rPr lang="vi-VN" dirty="0" smtClean="0">
                <a:latin typeface="Arial (Body)"/>
              </a:rPr>
              <a:t>Việc lập dự phòng giảm giá hàng tồn kho </a:t>
            </a:r>
            <a:r>
              <a:rPr lang="en-US" dirty="0" smtClean="0">
                <a:latin typeface="Arial (Body)"/>
              </a:rPr>
              <a:t>và </a:t>
            </a:r>
            <a:r>
              <a:rPr lang="en-US" dirty="0" err="1" smtClean="0">
                <a:latin typeface="Arial (Body)"/>
              </a:rPr>
              <a:t>tài</a:t>
            </a:r>
            <a:r>
              <a:rPr lang="en-US" dirty="0" smtClean="0">
                <a:latin typeface="Arial (Body)"/>
              </a:rPr>
              <a:t> </a:t>
            </a:r>
            <a:r>
              <a:rPr lang="en-US" dirty="0" err="1" smtClean="0">
                <a:latin typeface="Arial (Body)"/>
              </a:rPr>
              <a:t>sản</a:t>
            </a:r>
            <a:r>
              <a:rPr lang="en-US" dirty="0" smtClean="0">
                <a:latin typeface="Arial (Body)"/>
              </a:rPr>
              <a:t> </a:t>
            </a:r>
            <a:r>
              <a:rPr lang="en-US" dirty="0" err="1" smtClean="0">
                <a:latin typeface="Arial (Body)"/>
              </a:rPr>
              <a:t>sinh</a:t>
            </a:r>
            <a:r>
              <a:rPr lang="en-US" dirty="0" smtClean="0">
                <a:latin typeface="Arial (Body)"/>
              </a:rPr>
              <a:t> </a:t>
            </a:r>
            <a:r>
              <a:rPr lang="en-US" dirty="0" err="1" smtClean="0">
                <a:latin typeface="Arial (Body)"/>
              </a:rPr>
              <a:t>học</a:t>
            </a:r>
            <a:r>
              <a:rPr lang="en-US" dirty="0" smtClean="0">
                <a:latin typeface="Arial (Body)"/>
              </a:rPr>
              <a:t> </a:t>
            </a:r>
            <a:r>
              <a:rPr lang="vi-VN" dirty="0" smtClean="0">
                <a:latin typeface="Arial (Body)"/>
              </a:rPr>
              <a:t>phải tính theo từng </a:t>
            </a:r>
            <a:r>
              <a:rPr lang="en-US" dirty="0" err="1" smtClean="0">
                <a:latin typeface="Arial (Body)"/>
              </a:rPr>
              <a:t>mặt</a:t>
            </a:r>
            <a:r>
              <a:rPr lang="en-US" dirty="0" smtClean="0">
                <a:latin typeface="Arial (Body)"/>
              </a:rPr>
              <a:t> </a:t>
            </a:r>
            <a:r>
              <a:rPr lang="en-US" dirty="0" err="1" smtClean="0">
                <a:latin typeface="Arial (Body)"/>
              </a:rPr>
              <a:t>hàng</a:t>
            </a:r>
            <a:r>
              <a:rPr lang="en-US" dirty="0" smtClean="0">
                <a:latin typeface="Arial (Body)"/>
              </a:rPr>
              <a:t>, </a:t>
            </a:r>
            <a:r>
              <a:rPr lang="en-US" dirty="0" err="1" smtClean="0">
                <a:latin typeface="Arial (Body)"/>
              </a:rPr>
              <a:t>từng</a:t>
            </a:r>
            <a:r>
              <a:rPr lang="en-US" dirty="0" smtClean="0">
                <a:latin typeface="Arial (Body)"/>
              </a:rPr>
              <a:t> </a:t>
            </a:r>
            <a:r>
              <a:rPr lang="en-US" dirty="0" err="1" smtClean="0">
                <a:latin typeface="Arial (Body)"/>
              </a:rPr>
              <a:t>loại</a:t>
            </a:r>
            <a:r>
              <a:rPr lang="en-US" dirty="0" smtClean="0">
                <a:latin typeface="Arial (Body)"/>
              </a:rPr>
              <a:t> </a:t>
            </a:r>
            <a:r>
              <a:rPr lang="en-US" dirty="0" err="1" smtClean="0">
                <a:latin typeface="Arial (Body)"/>
              </a:rPr>
              <a:t>tài</a:t>
            </a:r>
            <a:r>
              <a:rPr lang="en-US" dirty="0" smtClean="0">
                <a:latin typeface="Arial (Body)"/>
              </a:rPr>
              <a:t> </a:t>
            </a:r>
            <a:r>
              <a:rPr lang="en-US" dirty="0" err="1" smtClean="0">
                <a:latin typeface="Arial (Body)"/>
              </a:rPr>
              <a:t>sản</a:t>
            </a:r>
            <a:r>
              <a:rPr lang="en-US" dirty="0" smtClean="0">
                <a:latin typeface="Arial (Body)"/>
              </a:rPr>
              <a:t> </a:t>
            </a:r>
            <a:r>
              <a:rPr lang="en-US" dirty="0" err="1" smtClean="0">
                <a:latin typeface="Arial (Body)"/>
              </a:rPr>
              <a:t>sinh</a:t>
            </a:r>
            <a:r>
              <a:rPr lang="en-US" dirty="0" smtClean="0">
                <a:latin typeface="Arial (Body)"/>
              </a:rPr>
              <a:t> </a:t>
            </a:r>
            <a:r>
              <a:rPr lang="en-US" dirty="0" err="1" smtClean="0">
                <a:latin typeface="Arial (Body)"/>
              </a:rPr>
              <a:t>học</a:t>
            </a:r>
            <a:r>
              <a:rPr lang="vi-VN" dirty="0" smtClean="0">
                <a:latin typeface="Arial (Body)"/>
              </a:rPr>
              <a:t>. Đối với dịch vụ cung cấp dở dang, việc lập dự phòng phải được tính theo từng loại dịch vụ có mức giá riêng biệt.</a:t>
            </a:r>
            <a:endParaRPr lang="en-US" dirty="0" smtClean="0">
              <a:latin typeface="Arial (Body)"/>
            </a:endParaRPr>
          </a:p>
          <a:p>
            <a:pPr marL="358775" indent="-358775" algn="just"/>
            <a:endParaRPr lang="en-US" dirty="0" smtClean="0">
              <a:solidFill>
                <a:srgbClr val="FF0000"/>
              </a:solidFill>
              <a:latin typeface="Arial (Body)"/>
            </a:endParaRPr>
          </a:p>
          <a:p>
            <a:pPr marL="358775" indent="-358775" algn="just"/>
            <a:r>
              <a:rPr lang="en-US" sz="1600" dirty="0" err="1" smtClean="0">
                <a:latin typeface="Arial (Body)"/>
              </a:rPr>
              <a:t>Lưu</a:t>
            </a:r>
            <a:r>
              <a:rPr lang="en-US" sz="1600" dirty="0" smtClean="0">
                <a:latin typeface="Arial (Body)"/>
              </a:rPr>
              <a:t> ý: </a:t>
            </a:r>
            <a:r>
              <a:rPr lang="en-US" sz="1600" dirty="0" err="1" smtClean="0">
                <a:latin typeface="Arial (Body)"/>
              </a:rPr>
              <a:t>Không</a:t>
            </a:r>
            <a:r>
              <a:rPr lang="en-US" sz="1600" dirty="0" smtClean="0">
                <a:latin typeface="Arial (Body)"/>
              </a:rPr>
              <a:t> </a:t>
            </a:r>
            <a:r>
              <a:rPr lang="en-US" sz="1600" dirty="0" err="1" smtClean="0">
                <a:latin typeface="Arial (Body)"/>
              </a:rPr>
              <a:t>lập</a:t>
            </a:r>
            <a:r>
              <a:rPr lang="en-US" sz="1600" dirty="0" smtClean="0">
                <a:latin typeface="Arial (Body)"/>
              </a:rPr>
              <a:t> </a:t>
            </a:r>
            <a:r>
              <a:rPr lang="en-US" sz="1600" dirty="0" err="1" smtClean="0">
                <a:latin typeface="Arial (Body)"/>
              </a:rPr>
              <a:t>dự</a:t>
            </a:r>
            <a:r>
              <a:rPr lang="en-US" sz="1600" dirty="0" smtClean="0">
                <a:latin typeface="Arial (Body)"/>
              </a:rPr>
              <a:t> phòng </a:t>
            </a:r>
            <a:r>
              <a:rPr lang="en-US" sz="1600" dirty="0" err="1" smtClean="0">
                <a:latin typeface="Arial (Body)"/>
              </a:rPr>
              <a:t>nếu</a:t>
            </a:r>
            <a:r>
              <a:rPr lang="en-US" sz="1600" dirty="0" smtClean="0">
                <a:latin typeface="Arial (Body)"/>
              </a:rPr>
              <a:t>:</a:t>
            </a:r>
          </a:p>
          <a:p>
            <a:pPr marL="358775" indent="-358775" algn="just">
              <a:buFont typeface="Wingdings" pitchFamily="2" charset="2"/>
              <a:buChar char="ü"/>
            </a:pPr>
            <a:r>
              <a:rPr lang="en-US" sz="1600" dirty="0" err="1" smtClean="0">
                <a:latin typeface="Arial (Body)"/>
              </a:rPr>
              <a:t>Hàng</a:t>
            </a:r>
            <a:r>
              <a:rPr lang="en-US" sz="1600" dirty="0" smtClean="0">
                <a:latin typeface="Arial (Body)"/>
              </a:rPr>
              <a:t> </a:t>
            </a:r>
            <a:r>
              <a:rPr lang="en-US" sz="1600" dirty="0" err="1" smtClean="0">
                <a:latin typeface="Arial (Body)"/>
              </a:rPr>
              <a:t>tồn</a:t>
            </a:r>
            <a:r>
              <a:rPr lang="en-US" sz="1600" dirty="0" smtClean="0">
                <a:latin typeface="Arial (Body)"/>
              </a:rPr>
              <a:t> </a:t>
            </a:r>
            <a:r>
              <a:rPr lang="en-US" sz="1600" dirty="0" err="1" smtClean="0">
                <a:latin typeface="Arial (Body)"/>
              </a:rPr>
              <a:t>kho</a:t>
            </a:r>
            <a:r>
              <a:rPr lang="en-US" sz="1600" dirty="0" smtClean="0">
                <a:latin typeface="Arial (Body)"/>
              </a:rPr>
              <a:t> </a:t>
            </a:r>
            <a:r>
              <a:rPr lang="en-US" sz="1600" dirty="0" err="1" smtClean="0">
                <a:latin typeface="Arial (Body)"/>
              </a:rPr>
              <a:t>bị</a:t>
            </a:r>
            <a:r>
              <a:rPr lang="en-US" sz="1600" dirty="0" smtClean="0">
                <a:latin typeface="Arial (Body)"/>
              </a:rPr>
              <a:t> </a:t>
            </a:r>
            <a:r>
              <a:rPr lang="en-US" sz="1600" dirty="0" err="1" smtClean="0">
                <a:latin typeface="Arial (Body)"/>
              </a:rPr>
              <a:t>giảm</a:t>
            </a:r>
            <a:r>
              <a:rPr lang="en-US" sz="1600" dirty="0" smtClean="0">
                <a:latin typeface="Arial (Body)"/>
              </a:rPr>
              <a:t> </a:t>
            </a:r>
            <a:r>
              <a:rPr lang="en-US" sz="1600" dirty="0" err="1" smtClean="0">
                <a:latin typeface="Arial (Body)"/>
              </a:rPr>
              <a:t>giá</a:t>
            </a:r>
            <a:r>
              <a:rPr lang="en-US" sz="1600" dirty="0" smtClean="0">
                <a:latin typeface="Arial (Body)"/>
              </a:rPr>
              <a:t> </a:t>
            </a:r>
            <a:r>
              <a:rPr lang="en-US" sz="1600" dirty="0" err="1" smtClean="0">
                <a:latin typeface="Arial (Body)"/>
              </a:rPr>
              <a:t>nhưng</a:t>
            </a:r>
            <a:r>
              <a:rPr lang="en-US" sz="1600" dirty="0" smtClean="0">
                <a:latin typeface="Arial (Body)"/>
              </a:rPr>
              <a:t> </a:t>
            </a:r>
            <a:r>
              <a:rPr lang="en-US" sz="1600" dirty="0" err="1" smtClean="0">
                <a:latin typeface="Arial (Body)"/>
              </a:rPr>
              <a:t>chắc</a:t>
            </a:r>
            <a:r>
              <a:rPr lang="en-US" sz="1600" dirty="0" smtClean="0">
                <a:latin typeface="Arial (Body)"/>
              </a:rPr>
              <a:t> </a:t>
            </a:r>
            <a:r>
              <a:rPr lang="en-US" sz="1600" dirty="0" err="1" smtClean="0">
                <a:latin typeface="Arial (Body)"/>
              </a:rPr>
              <a:t>chắn</a:t>
            </a:r>
            <a:r>
              <a:rPr lang="en-US" sz="1600" dirty="0" smtClean="0">
                <a:latin typeface="Arial (Body)"/>
              </a:rPr>
              <a:t> </a:t>
            </a:r>
            <a:r>
              <a:rPr lang="en-US" sz="1600" dirty="0" err="1" smtClean="0">
                <a:latin typeface="Arial (Body)"/>
              </a:rPr>
              <a:t>sẽ</a:t>
            </a:r>
            <a:r>
              <a:rPr lang="en-US" sz="1600" dirty="0" smtClean="0">
                <a:latin typeface="Arial (Body)"/>
              </a:rPr>
              <a:t> </a:t>
            </a:r>
            <a:r>
              <a:rPr lang="en-US" sz="1600" dirty="0" err="1" smtClean="0">
                <a:latin typeface="Arial (Body)"/>
              </a:rPr>
              <a:t>tiêu</a:t>
            </a:r>
            <a:r>
              <a:rPr lang="en-US" sz="1600" dirty="0" smtClean="0">
                <a:latin typeface="Arial (Body)"/>
              </a:rPr>
              <a:t> </a:t>
            </a:r>
            <a:r>
              <a:rPr lang="en-US" sz="1600" dirty="0" err="1" smtClean="0">
                <a:latin typeface="Arial (Body)"/>
              </a:rPr>
              <a:t>thụ</a:t>
            </a:r>
            <a:r>
              <a:rPr lang="en-US" sz="1600" dirty="0" smtClean="0">
                <a:latin typeface="Arial (Body)"/>
              </a:rPr>
              <a:t> </a:t>
            </a:r>
            <a:r>
              <a:rPr lang="en-US" sz="1600" dirty="0" err="1" smtClean="0">
                <a:latin typeface="Arial (Body)"/>
              </a:rPr>
              <a:t>với</a:t>
            </a:r>
            <a:r>
              <a:rPr lang="en-US" sz="1600" dirty="0" smtClean="0">
                <a:latin typeface="Arial (Body)"/>
              </a:rPr>
              <a:t> </a:t>
            </a:r>
            <a:r>
              <a:rPr lang="en-US" sz="1600" dirty="0" err="1" smtClean="0">
                <a:latin typeface="Arial (Body)"/>
              </a:rPr>
              <a:t>mức</a:t>
            </a:r>
            <a:r>
              <a:rPr lang="en-US" sz="1600" dirty="0" smtClean="0">
                <a:latin typeface="Arial (Body)"/>
              </a:rPr>
              <a:t> cao </a:t>
            </a:r>
            <a:r>
              <a:rPr lang="en-US" sz="1600" dirty="0" err="1" smtClean="0">
                <a:latin typeface="Arial (Body)"/>
              </a:rPr>
              <a:t>hơn</a:t>
            </a:r>
            <a:r>
              <a:rPr lang="en-US" sz="1600" dirty="0" smtClean="0">
                <a:latin typeface="Arial (Body)"/>
              </a:rPr>
              <a:t> </a:t>
            </a:r>
            <a:r>
              <a:rPr lang="en-US" sz="1600" dirty="0" err="1" smtClean="0">
                <a:latin typeface="Arial (Body)"/>
              </a:rPr>
              <a:t>giá</a:t>
            </a:r>
            <a:r>
              <a:rPr lang="en-US" sz="1600" dirty="0" smtClean="0">
                <a:latin typeface="Arial (Body)"/>
              </a:rPr>
              <a:t> </a:t>
            </a:r>
            <a:r>
              <a:rPr lang="en-US" sz="1600" dirty="0" err="1" smtClean="0">
                <a:latin typeface="Arial (Body)"/>
              </a:rPr>
              <a:t>gốc</a:t>
            </a:r>
            <a:r>
              <a:rPr lang="en-US" sz="1600" dirty="0" smtClean="0">
                <a:latin typeface="Arial (Body)"/>
              </a:rPr>
              <a:t>;</a:t>
            </a:r>
          </a:p>
          <a:p>
            <a:pPr marL="358775" indent="-358775" algn="just">
              <a:buFont typeface="Wingdings" pitchFamily="2" charset="2"/>
              <a:buChar char="ü"/>
            </a:pPr>
            <a:r>
              <a:rPr lang="en-US" sz="1600" dirty="0" err="1" smtClean="0">
                <a:latin typeface="Arial (Body)"/>
              </a:rPr>
              <a:t>Loại</a:t>
            </a:r>
            <a:r>
              <a:rPr lang="en-US" sz="1600" dirty="0" smtClean="0">
                <a:latin typeface="Arial (Body)"/>
              </a:rPr>
              <a:t> </a:t>
            </a:r>
            <a:r>
              <a:rPr lang="en-US" sz="1600" dirty="0" err="1" smtClean="0">
                <a:latin typeface="Arial (Body)"/>
              </a:rPr>
              <a:t>hàng</a:t>
            </a:r>
            <a:r>
              <a:rPr lang="en-US" sz="1600" dirty="0" smtClean="0">
                <a:latin typeface="Arial (Body)"/>
              </a:rPr>
              <a:t> </a:t>
            </a:r>
            <a:r>
              <a:rPr lang="en-US" sz="1600" dirty="0" err="1" smtClean="0">
                <a:latin typeface="Arial (Body)"/>
              </a:rPr>
              <a:t>có</a:t>
            </a:r>
            <a:r>
              <a:rPr lang="en-US" sz="1600" dirty="0" smtClean="0">
                <a:latin typeface="Arial (Body)"/>
              </a:rPr>
              <a:t> 1 </a:t>
            </a:r>
            <a:r>
              <a:rPr lang="en-US" sz="1600" dirty="0" err="1" smtClean="0">
                <a:latin typeface="Arial (Body)"/>
              </a:rPr>
              <a:t>số</a:t>
            </a:r>
            <a:r>
              <a:rPr lang="en-US" sz="1600" dirty="0" smtClean="0">
                <a:latin typeface="Arial (Body)"/>
              </a:rPr>
              <a:t> </a:t>
            </a:r>
            <a:r>
              <a:rPr lang="en-US" sz="1600" dirty="0" err="1" smtClean="0">
                <a:latin typeface="Arial (Body)"/>
              </a:rPr>
              <a:t>sản</a:t>
            </a:r>
            <a:r>
              <a:rPr lang="en-US" sz="1600" dirty="0" smtClean="0">
                <a:latin typeface="Arial (Body)"/>
              </a:rPr>
              <a:t> </a:t>
            </a:r>
            <a:r>
              <a:rPr lang="en-US" sz="1600" dirty="0" err="1" smtClean="0">
                <a:latin typeface="Arial (Body)"/>
              </a:rPr>
              <a:t>phẩm</a:t>
            </a:r>
            <a:r>
              <a:rPr lang="en-US" sz="1600" dirty="0" smtClean="0">
                <a:latin typeface="Arial (Body)"/>
              </a:rPr>
              <a:t> </a:t>
            </a:r>
            <a:r>
              <a:rPr lang="en-US" sz="1600" dirty="0" err="1" smtClean="0">
                <a:latin typeface="Arial (Body)"/>
              </a:rPr>
              <a:t>bị</a:t>
            </a:r>
            <a:r>
              <a:rPr lang="en-US" sz="1600" dirty="0" smtClean="0">
                <a:latin typeface="Arial (Body)"/>
              </a:rPr>
              <a:t> </a:t>
            </a:r>
            <a:r>
              <a:rPr lang="en-US" sz="1600" dirty="0" err="1" smtClean="0">
                <a:latin typeface="Arial (Body)"/>
              </a:rPr>
              <a:t>hư</a:t>
            </a:r>
            <a:r>
              <a:rPr lang="en-US" sz="1600" dirty="0" smtClean="0">
                <a:latin typeface="Arial (Body)"/>
              </a:rPr>
              <a:t> </a:t>
            </a:r>
            <a:r>
              <a:rPr lang="en-US" sz="1600" dirty="0" err="1" smtClean="0">
                <a:latin typeface="Arial (Body)"/>
              </a:rPr>
              <a:t>hỏng</a:t>
            </a:r>
            <a:r>
              <a:rPr lang="en-US" sz="1600" dirty="0" smtClean="0">
                <a:latin typeface="Arial (Body)"/>
              </a:rPr>
              <a:t> </a:t>
            </a:r>
            <a:r>
              <a:rPr lang="en-US" sz="1600" dirty="0" err="1" smtClean="0">
                <a:latin typeface="Arial (Body)"/>
              </a:rPr>
              <a:t>nên</a:t>
            </a:r>
            <a:r>
              <a:rPr lang="en-US" sz="1600" dirty="0" smtClean="0">
                <a:latin typeface="Arial (Body)"/>
              </a:rPr>
              <a:t> </a:t>
            </a:r>
            <a:r>
              <a:rPr lang="en-US" sz="1600" dirty="0" err="1" smtClean="0">
                <a:latin typeface="Arial (Body)"/>
              </a:rPr>
              <a:t>có</a:t>
            </a:r>
            <a:r>
              <a:rPr lang="en-US" sz="1600" dirty="0" smtClean="0">
                <a:latin typeface="Arial (Body)"/>
              </a:rPr>
              <a:t> </a:t>
            </a:r>
            <a:r>
              <a:rPr lang="en-US" sz="1600" dirty="0" err="1" smtClean="0">
                <a:latin typeface="Arial (Body)"/>
              </a:rPr>
              <a:t>khả</a:t>
            </a:r>
            <a:r>
              <a:rPr lang="en-US" sz="1600" dirty="0" smtClean="0">
                <a:latin typeface="Arial (Body)"/>
              </a:rPr>
              <a:t> </a:t>
            </a:r>
            <a:r>
              <a:rPr lang="en-US" sz="1600" dirty="0" err="1" smtClean="0">
                <a:latin typeface="Arial (Body)"/>
              </a:rPr>
              <a:t>năng</a:t>
            </a:r>
            <a:r>
              <a:rPr lang="en-US" sz="1600" dirty="0" smtClean="0">
                <a:latin typeface="Arial (Body)"/>
              </a:rPr>
              <a:t> </a:t>
            </a:r>
            <a:r>
              <a:rPr lang="en-US" sz="1600" dirty="0" err="1" smtClean="0">
                <a:latin typeface="Arial (Body)"/>
              </a:rPr>
              <a:t>giảm</a:t>
            </a:r>
            <a:r>
              <a:rPr lang="en-US" sz="1600" dirty="0" smtClean="0">
                <a:latin typeface="Arial (Body)"/>
              </a:rPr>
              <a:t> </a:t>
            </a:r>
            <a:r>
              <a:rPr lang="en-US" sz="1600" dirty="0" err="1" smtClean="0">
                <a:latin typeface="Arial (Body)"/>
              </a:rPr>
              <a:t>giá</a:t>
            </a:r>
            <a:r>
              <a:rPr lang="en-US" sz="1600" dirty="0" smtClean="0">
                <a:latin typeface="Arial (Body)"/>
              </a:rPr>
              <a:t> </a:t>
            </a:r>
            <a:r>
              <a:rPr lang="en-US" sz="1600" dirty="0" err="1" smtClean="0">
                <a:latin typeface="Arial (Body)"/>
              </a:rPr>
              <a:t>nhưng</a:t>
            </a:r>
            <a:r>
              <a:rPr lang="en-US" sz="1600" dirty="0" smtClean="0">
                <a:latin typeface="Arial (Body)"/>
              </a:rPr>
              <a:t> </a:t>
            </a:r>
            <a:r>
              <a:rPr lang="en-US" sz="1600" dirty="0" err="1" smtClean="0">
                <a:latin typeface="Arial (Body)"/>
              </a:rPr>
              <a:t>tổng</a:t>
            </a:r>
            <a:r>
              <a:rPr lang="en-US" sz="1600" dirty="0" smtClean="0">
                <a:latin typeface="Arial (Body)"/>
              </a:rPr>
              <a:t> NRV </a:t>
            </a:r>
            <a:r>
              <a:rPr lang="en-US" sz="1600" dirty="0" err="1" smtClean="0">
                <a:latin typeface="Arial (Body)"/>
              </a:rPr>
              <a:t>của</a:t>
            </a:r>
            <a:r>
              <a:rPr lang="en-US" sz="1600" dirty="0" smtClean="0">
                <a:latin typeface="Arial (Body)"/>
              </a:rPr>
              <a:t> </a:t>
            </a:r>
            <a:r>
              <a:rPr lang="en-US" sz="1600" dirty="0" err="1" smtClean="0">
                <a:latin typeface="Arial (Body)"/>
              </a:rPr>
              <a:t>loại</a:t>
            </a:r>
            <a:r>
              <a:rPr lang="en-US" sz="1600" dirty="0" smtClean="0">
                <a:latin typeface="Arial (Body)"/>
              </a:rPr>
              <a:t> </a:t>
            </a:r>
            <a:r>
              <a:rPr lang="en-US" sz="1600" dirty="0" err="1" smtClean="0">
                <a:latin typeface="Arial (Body)"/>
              </a:rPr>
              <a:t>hàng</a:t>
            </a:r>
            <a:r>
              <a:rPr lang="en-US" sz="1600" dirty="0" smtClean="0">
                <a:latin typeface="Arial (Body)"/>
              </a:rPr>
              <a:t> </a:t>
            </a:r>
            <a:r>
              <a:rPr lang="en-US" sz="1600" dirty="0" err="1" smtClean="0">
                <a:latin typeface="Arial (Body)"/>
              </a:rPr>
              <a:t>đó</a:t>
            </a:r>
            <a:r>
              <a:rPr lang="en-US" sz="1600" dirty="0" smtClean="0">
                <a:latin typeface="Arial (Body)"/>
              </a:rPr>
              <a:t> </a:t>
            </a:r>
            <a:r>
              <a:rPr lang="en-US" sz="1600" dirty="0" err="1" smtClean="0">
                <a:latin typeface="Arial (Body)"/>
              </a:rPr>
              <a:t>vẫn</a:t>
            </a:r>
            <a:r>
              <a:rPr lang="en-US" sz="1600" dirty="0" smtClean="0">
                <a:latin typeface="Arial (Body)"/>
              </a:rPr>
              <a:t> cao </a:t>
            </a:r>
            <a:r>
              <a:rPr lang="en-US" sz="1600" dirty="0" err="1" smtClean="0">
                <a:latin typeface="Arial (Body)"/>
              </a:rPr>
              <a:t>hơn</a:t>
            </a:r>
            <a:r>
              <a:rPr lang="en-US" sz="1600" dirty="0" smtClean="0">
                <a:latin typeface="Arial (Body)"/>
              </a:rPr>
              <a:t> </a:t>
            </a:r>
            <a:r>
              <a:rPr lang="en-US" sz="1600" dirty="0" err="1" smtClean="0">
                <a:latin typeface="Arial (Body)"/>
              </a:rPr>
              <a:t>giá</a:t>
            </a:r>
            <a:r>
              <a:rPr lang="en-US" sz="1600" dirty="0" smtClean="0">
                <a:latin typeface="Arial (Body)"/>
              </a:rPr>
              <a:t> </a:t>
            </a:r>
            <a:r>
              <a:rPr lang="en-US" sz="1600" dirty="0" err="1" smtClean="0">
                <a:latin typeface="Arial (Body)"/>
              </a:rPr>
              <a:t>gốc</a:t>
            </a:r>
            <a:r>
              <a:rPr lang="en-US" sz="1600" dirty="0" smtClean="0">
                <a:latin typeface="Arial (Body)"/>
              </a:rPr>
              <a:t>;</a:t>
            </a:r>
          </a:p>
          <a:p>
            <a:pPr marL="358775" indent="-358775" algn="just">
              <a:buFont typeface="Wingdings" pitchFamily="2" charset="2"/>
              <a:buChar char="ü"/>
            </a:pPr>
            <a:r>
              <a:rPr lang="en-US" sz="1600" dirty="0" err="1" smtClean="0">
                <a:latin typeface="Arial (Body)"/>
              </a:rPr>
              <a:t>Hàng</a:t>
            </a:r>
            <a:r>
              <a:rPr lang="en-US" sz="1600" dirty="0" smtClean="0">
                <a:latin typeface="Arial (Body)"/>
              </a:rPr>
              <a:t> </a:t>
            </a:r>
            <a:r>
              <a:rPr lang="en-US" sz="1600" dirty="0" err="1" smtClean="0">
                <a:latin typeface="Arial (Body)"/>
              </a:rPr>
              <a:t>tồn</a:t>
            </a:r>
            <a:r>
              <a:rPr lang="en-US" sz="1600" dirty="0" smtClean="0">
                <a:latin typeface="Arial (Body)"/>
              </a:rPr>
              <a:t> </a:t>
            </a:r>
            <a:r>
              <a:rPr lang="en-US" sz="1600" dirty="0" err="1" smtClean="0">
                <a:latin typeface="Arial (Body)"/>
              </a:rPr>
              <a:t>kho</a:t>
            </a:r>
            <a:r>
              <a:rPr lang="en-US" sz="1600" dirty="0" smtClean="0">
                <a:latin typeface="Arial (Body)"/>
              </a:rPr>
              <a:t> </a:t>
            </a:r>
            <a:r>
              <a:rPr lang="en-US" sz="1600" dirty="0" err="1" smtClean="0">
                <a:latin typeface="Arial (Body)"/>
              </a:rPr>
              <a:t>bị</a:t>
            </a:r>
            <a:r>
              <a:rPr lang="en-US" sz="1600" dirty="0" smtClean="0">
                <a:latin typeface="Arial (Body)"/>
              </a:rPr>
              <a:t> </a:t>
            </a:r>
            <a:r>
              <a:rPr lang="en-US" sz="1600" dirty="0" err="1" smtClean="0">
                <a:latin typeface="Arial (Body)"/>
              </a:rPr>
              <a:t>giảm</a:t>
            </a:r>
            <a:r>
              <a:rPr lang="en-US" sz="1600" dirty="0" smtClean="0">
                <a:latin typeface="Arial (Body)"/>
              </a:rPr>
              <a:t> </a:t>
            </a:r>
            <a:r>
              <a:rPr lang="en-US" sz="1600" dirty="0" err="1" smtClean="0">
                <a:latin typeface="Arial (Body)"/>
              </a:rPr>
              <a:t>giá</a:t>
            </a:r>
            <a:r>
              <a:rPr lang="en-US" sz="1600" dirty="0" smtClean="0">
                <a:latin typeface="Arial (Body)"/>
              </a:rPr>
              <a:t> </a:t>
            </a:r>
            <a:r>
              <a:rPr lang="en-US" sz="1600" dirty="0" err="1" smtClean="0">
                <a:latin typeface="Arial (Body)"/>
              </a:rPr>
              <a:t>nhưng</a:t>
            </a:r>
            <a:r>
              <a:rPr lang="en-US" sz="1600" dirty="0" smtClean="0">
                <a:latin typeface="Arial (Body)"/>
              </a:rPr>
              <a:t> </a:t>
            </a:r>
            <a:r>
              <a:rPr lang="en-US" sz="1600" dirty="0" err="1" smtClean="0">
                <a:latin typeface="Arial (Body)"/>
              </a:rPr>
              <a:t>không</a:t>
            </a:r>
            <a:r>
              <a:rPr lang="en-US" sz="1600" dirty="0" smtClean="0">
                <a:latin typeface="Arial (Body)"/>
              </a:rPr>
              <a:t> </a:t>
            </a:r>
            <a:r>
              <a:rPr lang="en-US" sz="1600" dirty="0" err="1" smtClean="0">
                <a:latin typeface="Arial (Body)"/>
              </a:rPr>
              <a:t>dùng</a:t>
            </a:r>
            <a:r>
              <a:rPr lang="en-US" sz="1600" dirty="0" smtClean="0">
                <a:latin typeface="Arial (Body)"/>
              </a:rPr>
              <a:t> </a:t>
            </a:r>
            <a:r>
              <a:rPr lang="en-US" sz="1600" dirty="0" err="1" smtClean="0">
                <a:latin typeface="Arial (Body)"/>
              </a:rPr>
              <a:t>cho</a:t>
            </a:r>
            <a:r>
              <a:rPr lang="en-US" sz="1600" dirty="0" smtClean="0">
                <a:latin typeface="Arial (Body)"/>
              </a:rPr>
              <a:t> SXKD </a:t>
            </a:r>
            <a:r>
              <a:rPr lang="en-US" sz="1600" dirty="0" err="1" smtClean="0">
                <a:latin typeface="Arial (Body)"/>
              </a:rPr>
              <a:t>mà</a:t>
            </a:r>
            <a:r>
              <a:rPr lang="en-US" sz="1600" dirty="0" smtClean="0">
                <a:latin typeface="Arial (Body)"/>
              </a:rPr>
              <a:t> </a:t>
            </a:r>
            <a:r>
              <a:rPr lang="en-US" sz="1600" dirty="0" err="1" smtClean="0">
                <a:latin typeface="Arial (Body)"/>
              </a:rPr>
              <a:t>dùng</a:t>
            </a:r>
            <a:r>
              <a:rPr lang="en-US" sz="1600" dirty="0" smtClean="0">
                <a:latin typeface="Arial (Body)"/>
              </a:rPr>
              <a:t> </a:t>
            </a:r>
            <a:r>
              <a:rPr lang="en-US" sz="1600" dirty="0" err="1" smtClean="0">
                <a:latin typeface="Arial (Body)"/>
              </a:rPr>
              <a:t>cho</a:t>
            </a:r>
            <a:r>
              <a:rPr lang="en-US" sz="1600" dirty="0" smtClean="0">
                <a:latin typeface="Arial (Body)"/>
              </a:rPr>
              <a:t> XDCB; NVL </a:t>
            </a:r>
            <a:r>
              <a:rPr lang="en-US" sz="1600" dirty="0" err="1" smtClean="0">
                <a:latin typeface="Arial (Body)"/>
              </a:rPr>
              <a:t>bị</a:t>
            </a:r>
            <a:r>
              <a:rPr lang="en-US" sz="1600" dirty="0" smtClean="0">
                <a:latin typeface="Arial (Body)"/>
              </a:rPr>
              <a:t> </a:t>
            </a:r>
            <a:r>
              <a:rPr lang="en-US" sz="1600" dirty="0" err="1" smtClean="0">
                <a:latin typeface="Arial (Body)"/>
              </a:rPr>
              <a:t>giảm</a:t>
            </a:r>
            <a:r>
              <a:rPr lang="en-US" sz="1600" dirty="0" smtClean="0">
                <a:latin typeface="Arial (Body)"/>
              </a:rPr>
              <a:t> </a:t>
            </a:r>
            <a:r>
              <a:rPr lang="en-US" sz="1600" dirty="0" err="1" smtClean="0">
                <a:latin typeface="Arial (Body)"/>
              </a:rPr>
              <a:t>giá</a:t>
            </a:r>
            <a:r>
              <a:rPr lang="en-US" sz="1600" dirty="0" smtClean="0">
                <a:latin typeface="Arial (Body)"/>
              </a:rPr>
              <a:t> </a:t>
            </a:r>
            <a:r>
              <a:rPr lang="en-US" sz="1600" dirty="0" err="1" smtClean="0">
                <a:latin typeface="Arial (Body)"/>
              </a:rPr>
              <a:t>nhưng</a:t>
            </a:r>
            <a:r>
              <a:rPr lang="en-US" sz="1600" dirty="0" smtClean="0">
                <a:latin typeface="Arial (Body)"/>
              </a:rPr>
              <a:t> </a:t>
            </a:r>
            <a:r>
              <a:rPr lang="en-US" sz="1600" dirty="0" err="1" smtClean="0">
                <a:latin typeface="Arial (Body)"/>
              </a:rPr>
              <a:t>sản</a:t>
            </a:r>
            <a:r>
              <a:rPr lang="en-US" sz="1600" dirty="0" smtClean="0">
                <a:latin typeface="Arial (Body)"/>
              </a:rPr>
              <a:t> </a:t>
            </a:r>
            <a:r>
              <a:rPr lang="en-US" sz="1600" dirty="0" err="1" smtClean="0">
                <a:latin typeface="Arial (Body)"/>
              </a:rPr>
              <a:t>phẩm</a:t>
            </a:r>
            <a:r>
              <a:rPr lang="en-US" sz="1600" dirty="0" smtClean="0">
                <a:latin typeface="Arial (Body)"/>
              </a:rPr>
              <a:t> do </a:t>
            </a:r>
            <a:r>
              <a:rPr lang="en-US" sz="1600" dirty="0" err="1" smtClean="0">
                <a:latin typeface="Arial (Body)"/>
              </a:rPr>
              <a:t>chúng</a:t>
            </a:r>
            <a:r>
              <a:rPr lang="en-US" sz="1600" dirty="0" smtClean="0">
                <a:latin typeface="Arial (Body)"/>
              </a:rPr>
              <a:t> </a:t>
            </a:r>
            <a:r>
              <a:rPr lang="en-US" sz="1600" dirty="0" err="1" smtClean="0">
                <a:latin typeface="Arial (Body)"/>
              </a:rPr>
              <a:t>sản</a:t>
            </a:r>
            <a:r>
              <a:rPr lang="en-US" sz="1600" dirty="0" smtClean="0">
                <a:latin typeface="Arial (Body)"/>
              </a:rPr>
              <a:t> </a:t>
            </a:r>
            <a:r>
              <a:rPr lang="en-US" sz="1600" dirty="0" err="1" smtClean="0">
                <a:latin typeface="Arial (Body)"/>
              </a:rPr>
              <a:t>xuất</a:t>
            </a:r>
            <a:r>
              <a:rPr lang="en-US" sz="1600" dirty="0" smtClean="0">
                <a:latin typeface="Arial (Body)"/>
              </a:rPr>
              <a:t> </a:t>
            </a:r>
            <a:r>
              <a:rPr lang="en-US" sz="1600" dirty="0" err="1" smtClean="0">
                <a:latin typeface="Arial (Body)"/>
              </a:rPr>
              <a:t>ra</a:t>
            </a:r>
            <a:r>
              <a:rPr lang="en-US" sz="1600" dirty="0" smtClean="0">
                <a:latin typeface="Arial (Body)"/>
              </a:rPr>
              <a:t> </a:t>
            </a:r>
            <a:r>
              <a:rPr lang="en-US" sz="1600" dirty="0" err="1" smtClean="0">
                <a:latin typeface="Arial (Body)"/>
              </a:rPr>
              <a:t>không</a:t>
            </a:r>
            <a:r>
              <a:rPr lang="en-US" sz="1600" dirty="0" smtClean="0">
                <a:latin typeface="Arial (Body)"/>
              </a:rPr>
              <a:t> </a:t>
            </a:r>
            <a:r>
              <a:rPr lang="en-US" sz="1600" dirty="0" err="1" smtClean="0">
                <a:latin typeface="Arial (Body)"/>
              </a:rPr>
              <a:t>bị</a:t>
            </a:r>
            <a:r>
              <a:rPr lang="en-US" sz="1600" dirty="0" smtClean="0">
                <a:latin typeface="Arial (Body)"/>
              </a:rPr>
              <a:t> </a:t>
            </a:r>
            <a:r>
              <a:rPr lang="en-US" sz="1600" dirty="0" err="1" smtClean="0">
                <a:latin typeface="Arial (Body)"/>
              </a:rPr>
              <a:t>giảm</a:t>
            </a:r>
            <a:r>
              <a:rPr lang="en-US" sz="1600" dirty="0" smtClean="0">
                <a:latin typeface="Arial (Body)"/>
              </a:rPr>
              <a:t> </a:t>
            </a:r>
            <a:r>
              <a:rPr lang="en-US" sz="1600" dirty="0" err="1" smtClean="0">
                <a:latin typeface="Arial (Body)"/>
              </a:rPr>
              <a:t>giá</a:t>
            </a:r>
            <a:endParaRPr lang="en-US" sz="16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129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2400" dirty="0" smtClean="0">
              <a:latin typeface="Arial (Body)"/>
            </a:endParaRPr>
          </a:p>
          <a:p>
            <a:pPr algn="just"/>
            <a:endParaRPr lang="en-US" sz="2400" dirty="0" smtClean="0">
              <a:latin typeface="Arial (Body)"/>
            </a:endParaRPr>
          </a:p>
          <a:p>
            <a:pPr algn="just"/>
            <a:r>
              <a:rPr lang="en-US" sz="2400" dirty="0" smtClean="0">
                <a:latin typeface="Arial (Body)"/>
              </a:rPr>
              <a:t>7. Phương </a:t>
            </a:r>
            <a:r>
              <a:rPr lang="en-US" sz="2400" dirty="0" err="1" smtClean="0">
                <a:latin typeface="Arial (Body)"/>
              </a:rPr>
              <a:t>pháp</a:t>
            </a:r>
            <a:r>
              <a:rPr lang="en-US" sz="2400" dirty="0" smtClean="0">
                <a:latin typeface="Arial (Body)"/>
              </a:rPr>
              <a:t> kế toán </a:t>
            </a:r>
            <a:r>
              <a:rPr lang="en-US" sz="2400" dirty="0" err="1" smtClean="0">
                <a:latin typeface="Arial (Body)"/>
              </a:rPr>
              <a:t>các</a:t>
            </a:r>
            <a:r>
              <a:rPr lang="en-US" sz="2400" dirty="0" smtClean="0">
                <a:latin typeface="Arial (Body)"/>
              </a:rPr>
              <a:t> </a:t>
            </a:r>
            <a:r>
              <a:rPr lang="en-US" sz="2400" dirty="0" err="1" smtClean="0">
                <a:latin typeface="Arial (Body)"/>
              </a:rPr>
              <a:t>khoản</a:t>
            </a:r>
            <a:r>
              <a:rPr lang="en-US" sz="2400" dirty="0" smtClean="0">
                <a:latin typeface="Arial (Body)"/>
              </a:rPr>
              <a:t> </a:t>
            </a:r>
            <a:r>
              <a:rPr lang="en-US" sz="2400" dirty="0" err="1" smtClean="0">
                <a:latin typeface="Arial (Body)"/>
              </a:rPr>
              <a:t>dự</a:t>
            </a:r>
            <a:r>
              <a:rPr lang="en-US" sz="2400" dirty="0" smtClean="0">
                <a:latin typeface="Arial (Body)"/>
              </a:rPr>
              <a:t> phòng </a:t>
            </a:r>
            <a:r>
              <a:rPr lang="en-US" sz="2400" dirty="0" err="1" smtClean="0">
                <a:latin typeface="Arial (Body)"/>
              </a:rPr>
              <a:t>tổn</a:t>
            </a:r>
            <a:r>
              <a:rPr lang="en-US" sz="2400" dirty="0" smtClean="0">
                <a:latin typeface="Arial (Body)"/>
              </a:rPr>
              <a:t> </a:t>
            </a:r>
            <a:r>
              <a:rPr lang="en-US" sz="2400" dirty="0" err="1" smtClean="0">
                <a:latin typeface="Arial (Body)"/>
              </a:rPr>
              <a:t>thất</a:t>
            </a:r>
            <a:r>
              <a:rPr lang="en-US" sz="2400" dirty="0" smtClean="0">
                <a:latin typeface="Arial (Body)"/>
              </a:rPr>
              <a:t> </a:t>
            </a:r>
            <a:r>
              <a:rPr lang="en-US" sz="2400" dirty="0" err="1" smtClean="0">
                <a:latin typeface="Arial (Body)"/>
              </a:rPr>
              <a:t>tài</a:t>
            </a:r>
            <a:r>
              <a:rPr lang="en-US" sz="2400" dirty="0" smtClean="0">
                <a:latin typeface="Arial (Body)"/>
              </a:rPr>
              <a:t> </a:t>
            </a:r>
            <a:r>
              <a:rPr lang="en-US" sz="2400" dirty="0" err="1" smtClean="0">
                <a:latin typeface="Arial (Body)"/>
              </a:rPr>
              <a:t>sản</a:t>
            </a:r>
            <a:endParaRPr lang="en-US" sz="2400" dirty="0" smtClean="0">
              <a:latin typeface="Arial (Body)"/>
            </a:endParaRPr>
          </a:p>
          <a:p>
            <a:pPr algn="just"/>
            <a:endParaRPr lang="en-US" sz="2400" dirty="0" smtClean="0">
              <a:latin typeface="Arial (Body)"/>
            </a:endParaRPr>
          </a:p>
          <a:p>
            <a:pPr marL="342900" indent="-342900" algn="just">
              <a:buAutoNum type="arabicParenBoth"/>
            </a:pPr>
            <a:r>
              <a:rPr lang="en-US" sz="2400" dirty="0" smtClean="0">
                <a:latin typeface="Arial (Body)"/>
              </a:rPr>
              <a:t> </a:t>
            </a:r>
            <a:r>
              <a:rPr lang="en-US" sz="2400" dirty="0" err="1" smtClean="0">
                <a:latin typeface="Arial (Body)"/>
              </a:rPr>
              <a:t>Việc</a:t>
            </a:r>
            <a:r>
              <a:rPr lang="en-US" sz="2400" dirty="0" smtClean="0">
                <a:latin typeface="Arial (Body)"/>
              </a:rPr>
              <a:t> </a:t>
            </a:r>
            <a:r>
              <a:rPr lang="en-US" sz="2400" dirty="0" err="1" smtClean="0">
                <a:latin typeface="Arial (Body)"/>
              </a:rPr>
              <a:t>trích</a:t>
            </a:r>
            <a:r>
              <a:rPr lang="en-US" sz="2400" dirty="0" smtClean="0">
                <a:latin typeface="Arial (Body)"/>
              </a:rPr>
              <a:t> </a:t>
            </a:r>
            <a:r>
              <a:rPr lang="en-US" sz="2400" dirty="0" err="1" smtClean="0">
                <a:latin typeface="Arial (Body)"/>
              </a:rPr>
              <a:t>lập</a:t>
            </a:r>
            <a:r>
              <a:rPr lang="en-US" sz="2400" dirty="0" smtClean="0">
                <a:latin typeface="Arial (Body)"/>
              </a:rPr>
              <a:t> </a:t>
            </a:r>
            <a:r>
              <a:rPr lang="en-US" sz="2400" dirty="0" err="1" smtClean="0">
                <a:latin typeface="Arial (Body)"/>
              </a:rPr>
              <a:t>hoặc</a:t>
            </a:r>
            <a:r>
              <a:rPr lang="en-US" sz="2400" dirty="0" smtClean="0">
                <a:latin typeface="Arial (Body)"/>
              </a:rPr>
              <a:t> </a:t>
            </a:r>
            <a:r>
              <a:rPr lang="en-US" sz="2400" dirty="0" err="1" smtClean="0">
                <a:latin typeface="Arial (Body)"/>
              </a:rPr>
              <a:t>hoàn</a:t>
            </a:r>
            <a:r>
              <a:rPr lang="en-US" sz="2400" dirty="0" smtClean="0">
                <a:latin typeface="Arial (Body)"/>
              </a:rPr>
              <a:t> </a:t>
            </a:r>
            <a:r>
              <a:rPr lang="en-US" sz="2400" dirty="0" err="1" smtClean="0">
                <a:latin typeface="Arial (Body)"/>
              </a:rPr>
              <a:t>nhập</a:t>
            </a:r>
            <a:r>
              <a:rPr lang="en-US" sz="2400" dirty="0" smtClean="0">
                <a:latin typeface="Arial (Body)"/>
              </a:rPr>
              <a:t> </a:t>
            </a:r>
            <a:r>
              <a:rPr lang="vi-VN" sz="2400" dirty="0" smtClean="0">
                <a:latin typeface="Arial (Body)"/>
              </a:rPr>
              <a:t>dự phòng giảm giá chứng khoán kinh doanh</a:t>
            </a:r>
            <a:r>
              <a:rPr lang="en-US" sz="2400" dirty="0" smtClean="0">
                <a:latin typeface="Arial (Body)"/>
              </a:rPr>
              <a:t> và </a:t>
            </a:r>
            <a:r>
              <a:rPr lang="en-US" sz="2400" dirty="0" err="1" smtClean="0">
                <a:latin typeface="Arial (Body)"/>
              </a:rPr>
              <a:t>dự</a:t>
            </a:r>
            <a:r>
              <a:rPr lang="en-US" sz="2400" dirty="0" smtClean="0">
                <a:latin typeface="Arial (Body)"/>
              </a:rPr>
              <a:t> phòng </a:t>
            </a:r>
            <a:r>
              <a:rPr lang="en-US" sz="2400" dirty="0" err="1" smtClean="0">
                <a:latin typeface="Arial (Body)"/>
              </a:rPr>
              <a:t>tổn</a:t>
            </a:r>
            <a:r>
              <a:rPr lang="en-US" sz="2400" dirty="0" smtClean="0">
                <a:latin typeface="Arial (Body)"/>
              </a:rPr>
              <a:t> </a:t>
            </a:r>
            <a:r>
              <a:rPr lang="en-US" sz="2400" dirty="0" err="1" smtClean="0">
                <a:latin typeface="Arial (Body)"/>
              </a:rPr>
              <a:t>thất</a:t>
            </a:r>
            <a:r>
              <a:rPr lang="en-US" sz="2400" dirty="0" smtClean="0">
                <a:latin typeface="Arial (Body)"/>
              </a:rPr>
              <a:t> </a:t>
            </a:r>
            <a:r>
              <a:rPr lang="en-US" sz="2400" dirty="0" err="1" smtClean="0">
                <a:latin typeface="Arial (Body)"/>
              </a:rPr>
              <a:t>đầu</a:t>
            </a:r>
            <a:r>
              <a:rPr lang="en-US" sz="2400" dirty="0" smtClean="0">
                <a:latin typeface="Arial (Body)"/>
              </a:rPr>
              <a:t> </a:t>
            </a:r>
            <a:r>
              <a:rPr lang="en-US" sz="2400" dirty="0" err="1" smtClean="0">
                <a:latin typeface="Arial (Body)"/>
              </a:rPr>
              <a:t>tư</a:t>
            </a:r>
            <a:r>
              <a:rPr lang="en-US" sz="2400" dirty="0" smtClean="0">
                <a:latin typeface="Arial (Body)"/>
              </a:rPr>
              <a:t> </a:t>
            </a:r>
            <a:r>
              <a:rPr lang="en-US" sz="2400" dirty="0" err="1" smtClean="0">
                <a:latin typeface="Arial (Body)"/>
              </a:rPr>
              <a:t>vào</a:t>
            </a:r>
            <a:r>
              <a:rPr lang="en-US" sz="2400" dirty="0" smtClean="0">
                <a:latin typeface="Arial (Body)"/>
              </a:rPr>
              <a:t> </a:t>
            </a:r>
            <a:r>
              <a:rPr lang="en-US" sz="2400" dirty="0" err="1" smtClean="0">
                <a:latin typeface="Arial (Body)"/>
              </a:rPr>
              <a:t>đơn</a:t>
            </a:r>
            <a:r>
              <a:rPr lang="en-US" sz="2400" dirty="0" smtClean="0">
                <a:latin typeface="Arial (Body)"/>
              </a:rPr>
              <a:t> </a:t>
            </a:r>
            <a:r>
              <a:rPr lang="en-US" sz="2400" dirty="0" err="1" smtClean="0">
                <a:latin typeface="Arial (Body)"/>
              </a:rPr>
              <a:t>vị</a:t>
            </a:r>
            <a:r>
              <a:rPr lang="en-US" sz="2400" dirty="0" smtClean="0">
                <a:latin typeface="Arial (Body)"/>
              </a:rPr>
              <a:t> </a:t>
            </a:r>
            <a:r>
              <a:rPr lang="en-US" sz="2400" dirty="0" err="1" smtClean="0">
                <a:latin typeface="Arial (Body)"/>
              </a:rPr>
              <a:t>khác</a:t>
            </a:r>
            <a:r>
              <a:rPr lang="en-US" sz="2400" dirty="0" smtClean="0">
                <a:latin typeface="Arial (Body)"/>
              </a:rPr>
              <a:t> </a:t>
            </a:r>
            <a:r>
              <a:rPr lang="en-US" sz="2400" dirty="0" err="1" smtClean="0">
                <a:latin typeface="Arial (Body)"/>
              </a:rPr>
              <a:t>được</a:t>
            </a:r>
            <a:r>
              <a:rPr lang="en-US" sz="2400" dirty="0" smtClean="0">
                <a:latin typeface="Arial (Body)"/>
              </a:rPr>
              <a:t> </a:t>
            </a:r>
            <a:r>
              <a:rPr lang="vi-VN" sz="2400" dirty="0" smtClean="0">
                <a:latin typeface="Arial (Body)"/>
              </a:rPr>
              <a:t>ghi</a:t>
            </a:r>
            <a:r>
              <a:rPr lang="en-US" sz="2400" dirty="0" smtClean="0">
                <a:latin typeface="Arial (Body)"/>
              </a:rPr>
              <a:t> </a:t>
            </a:r>
            <a:r>
              <a:rPr lang="en-US" sz="2400" dirty="0" err="1" smtClean="0">
                <a:latin typeface="Arial (Body)"/>
              </a:rPr>
              <a:t>nhận</a:t>
            </a:r>
            <a:r>
              <a:rPr lang="en-US" sz="2400" dirty="0" smtClean="0">
                <a:latin typeface="Arial (Body)"/>
              </a:rPr>
              <a:t> </a:t>
            </a:r>
            <a:r>
              <a:rPr lang="en-US" sz="2400" dirty="0" err="1" smtClean="0">
                <a:latin typeface="Arial (Body)"/>
              </a:rPr>
              <a:t>tăng</a:t>
            </a:r>
            <a:r>
              <a:rPr lang="en-US" sz="2400" dirty="0" smtClean="0">
                <a:latin typeface="Arial (Body)"/>
              </a:rPr>
              <a:t>, </a:t>
            </a:r>
            <a:r>
              <a:rPr lang="en-US" sz="2400" dirty="0" err="1" smtClean="0">
                <a:latin typeface="Arial (Body)"/>
              </a:rPr>
              <a:t>giảm</a:t>
            </a:r>
            <a:r>
              <a:rPr lang="en-US" sz="2400" dirty="0" smtClean="0">
                <a:latin typeface="Arial (Body)"/>
              </a:rPr>
              <a:t> chi </a:t>
            </a:r>
            <a:r>
              <a:rPr lang="en-US" sz="2400" dirty="0" err="1" smtClean="0">
                <a:latin typeface="Arial (Body)"/>
              </a:rPr>
              <a:t>phí</a:t>
            </a:r>
            <a:r>
              <a:rPr lang="en-US" sz="2400" dirty="0" smtClean="0">
                <a:latin typeface="Arial (Body)"/>
              </a:rPr>
              <a:t> </a:t>
            </a:r>
            <a:r>
              <a:rPr lang="en-US" sz="2400" dirty="0" err="1" smtClean="0">
                <a:latin typeface="Arial (Body)"/>
              </a:rPr>
              <a:t>tài</a:t>
            </a:r>
            <a:r>
              <a:rPr lang="en-US" sz="2400" dirty="0" smtClean="0">
                <a:latin typeface="Arial (Body)"/>
              </a:rPr>
              <a:t> chính</a:t>
            </a:r>
          </a:p>
          <a:p>
            <a:pPr marL="342900" indent="-342900" algn="just">
              <a:buAutoNum type="arabicParenBoth"/>
            </a:pPr>
            <a:endParaRPr lang="en-US" sz="2400" dirty="0" smtClean="0">
              <a:latin typeface="Arial (Body)"/>
            </a:endParaRPr>
          </a:p>
          <a:p>
            <a:pPr marL="342900" indent="-342900" algn="just">
              <a:buAutoNum type="arabicParenBoth"/>
            </a:pPr>
            <a:r>
              <a:rPr lang="en-US" sz="2400" dirty="0" smtClean="0">
                <a:latin typeface="Arial (Body)"/>
              </a:rPr>
              <a:t> </a:t>
            </a:r>
            <a:r>
              <a:rPr lang="en-US" sz="2400" dirty="0" err="1" smtClean="0">
                <a:latin typeface="Arial (Body)"/>
              </a:rPr>
              <a:t>Việc</a:t>
            </a:r>
            <a:r>
              <a:rPr lang="en-US" sz="2400" dirty="0" smtClean="0">
                <a:latin typeface="Arial (Body)"/>
              </a:rPr>
              <a:t> </a:t>
            </a:r>
            <a:r>
              <a:rPr lang="en-US" sz="2400" dirty="0" err="1" smtClean="0">
                <a:latin typeface="Arial (Body)"/>
              </a:rPr>
              <a:t>trích</a:t>
            </a:r>
            <a:r>
              <a:rPr lang="en-US" sz="2400" dirty="0" smtClean="0">
                <a:latin typeface="Arial (Body)"/>
              </a:rPr>
              <a:t> </a:t>
            </a:r>
            <a:r>
              <a:rPr lang="en-US" sz="2400" dirty="0" err="1" smtClean="0">
                <a:latin typeface="Arial (Body)"/>
              </a:rPr>
              <a:t>lập</a:t>
            </a:r>
            <a:r>
              <a:rPr lang="en-US" sz="2400" dirty="0" smtClean="0">
                <a:latin typeface="Arial (Body)"/>
              </a:rPr>
              <a:t> </a:t>
            </a:r>
            <a:r>
              <a:rPr lang="en-US" sz="2400" dirty="0" err="1" smtClean="0">
                <a:latin typeface="Arial (Body)"/>
              </a:rPr>
              <a:t>hoặc</a:t>
            </a:r>
            <a:r>
              <a:rPr lang="en-US" sz="2400" dirty="0" smtClean="0">
                <a:latin typeface="Arial (Body)"/>
              </a:rPr>
              <a:t> </a:t>
            </a:r>
            <a:r>
              <a:rPr lang="en-US" sz="2400" dirty="0" err="1" smtClean="0">
                <a:latin typeface="Arial (Body)"/>
              </a:rPr>
              <a:t>hoàn</a:t>
            </a:r>
            <a:r>
              <a:rPr lang="en-US" sz="2400" dirty="0" smtClean="0">
                <a:latin typeface="Arial (Body)"/>
              </a:rPr>
              <a:t> </a:t>
            </a:r>
            <a:r>
              <a:rPr lang="en-US" sz="2400" dirty="0" err="1" smtClean="0">
                <a:latin typeface="Arial (Body)"/>
              </a:rPr>
              <a:t>nhập</a:t>
            </a:r>
            <a:r>
              <a:rPr lang="en-US" sz="2400" dirty="0" smtClean="0">
                <a:latin typeface="Arial (Body)"/>
              </a:rPr>
              <a:t> </a:t>
            </a:r>
            <a:r>
              <a:rPr lang="vi-VN" sz="2400" dirty="0" smtClean="0">
                <a:latin typeface="Arial (Body)"/>
              </a:rPr>
              <a:t>dự phòng</a:t>
            </a:r>
            <a:r>
              <a:rPr lang="en-US" sz="2400" dirty="0" smtClean="0">
                <a:latin typeface="Arial (Body)"/>
              </a:rPr>
              <a:t> </a:t>
            </a:r>
            <a:r>
              <a:rPr lang="en-US" sz="2400" dirty="0" err="1" smtClean="0">
                <a:latin typeface="Arial (Body)"/>
              </a:rPr>
              <a:t>phải</a:t>
            </a:r>
            <a:r>
              <a:rPr lang="en-US" sz="2400" dirty="0" smtClean="0">
                <a:latin typeface="Arial (Body)"/>
              </a:rPr>
              <a:t> thu </a:t>
            </a:r>
            <a:r>
              <a:rPr lang="en-US" sz="2400" dirty="0" err="1" smtClean="0">
                <a:latin typeface="Arial (Body)"/>
              </a:rPr>
              <a:t>khó</a:t>
            </a:r>
            <a:r>
              <a:rPr lang="en-US" sz="2400" dirty="0" smtClean="0">
                <a:latin typeface="Arial (Body)"/>
              </a:rPr>
              <a:t> </a:t>
            </a:r>
            <a:r>
              <a:rPr lang="en-US" sz="2400" dirty="0" err="1" smtClean="0">
                <a:latin typeface="Arial (Body)"/>
              </a:rPr>
              <a:t>đòi</a:t>
            </a:r>
            <a:r>
              <a:rPr lang="en-US" sz="2400" dirty="0" smtClean="0">
                <a:latin typeface="Arial (Body)"/>
              </a:rPr>
              <a:t> </a:t>
            </a:r>
            <a:r>
              <a:rPr lang="en-US" sz="2400" dirty="0" err="1" smtClean="0">
                <a:latin typeface="Arial (Body)"/>
              </a:rPr>
              <a:t>được</a:t>
            </a:r>
            <a:r>
              <a:rPr lang="en-US" sz="2400" dirty="0" smtClean="0">
                <a:latin typeface="Arial (Body)"/>
              </a:rPr>
              <a:t> </a:t>
            </a:r>
            <a:r>
              <a:rPr lang="vi-VN" sz="2400" dirty="0" smtClean="0">
                <a:latin typeface="Arial (Body)"/>
              </a:rPr>
              <a:t>ghi</a:t>
            </a:r>
            <a:r>
              <a:rPr lang="en-US" sz="2400" dirty="0" smtClean="0">
                <a:latin typeface="Arial (Body)"/>
              </a:rPr>
              <a:t> </a:t>
            </a:r>
            <a:r>
              <a:rPr lang="en-US" sz="2400" dirty="0" err="1" smtClean="0">
                <a:latin typeface="Arial (Body)"/>
              </a:rPr>
              <a:t>nhận</a:t>
            </a:r>
            <a:r>
              <a:rPr lang="en-US" sz="2400" dirty="0" smtClean="0">
                <a:latin typeface="Arial (Body)"/>
              </a:rPr>
              <a:t> </a:t>
            </a:r>
            <a:r>
              <a:rPr lang="en-US" sz="2400" dirty="0" err="1" smtClean="0">
                <a:latin typeface="Arial (Body)"/>
              </a:rPr>
              <a:t>tăng</a:t>
            </a:r>
            <a:r>
              <a:rPr lang="en-US" sz="2400" dirty="0" smtClean="0">
                <a:latin typeface="Arial (Body)"/>
              </a:rPr>
              <a:t>, </a:t>
            </a:r>
            <a:r>
              <a:rPr lang="en-US" sz="2400" dirty="0" err="1" smtClean="0">
                <a:latin typeface="Arial (Body)"/>
              </a:rPr>
              <a:t>giảm</a:t>
            </a:r>
            <a:r>
              <a:rPr lang="en-US" sz="2400" dirty="0" smtClean="0">
                <a:latin typeface="Arial (Body)"/>
              </a:rPr>
              <a:t> chi </a:t>
            </a:r>
            <a:r>
              <a:rPr lang="en-US" sz="2400" dirty="0" err="1" smtClean="0">
                <a:latin typeface="Arial (Body)"/>
              </a:rPr>
              <a:t>phí</a:t>
            </a:r>
            <a:r>
              <a:rPr lang="en-US" sz="2400" dirty="0" smtClean="0">
                <a:latin typeface="Arial (Body)"/>
              </a:rPr>
              <a:t> quản lý </a:t>
            </a:r>
            <a:r>
              <a:rPr lang="en-US" sz="2400" dirty="0" err="1" smtClean="0">
                <a:latin typeface="Arial (Body)"/>
              </a:rPr>
              <a:t>doanh</a:t>
            </a:r>
            <a:r>
              <a:rPr lang="en-US" sz="2400" dirty="0" smtClean="0">
                <a:latin typeface="Arial (Body)"/>
              </a:rPr>
              <a:t> </a:t>
            </a:r>
            <a:r>
              <a:rPr lang="en-US" sz="2400" dirty="0" err="1" smtClean="0">
                <a:latin typeface="Arial (Body)"/>
              </a:rPr>
              <a:t>nghiệp</a:t>
            </a:r>
            <a:endParaRPr lang="en-US" sz="2400" dirty="0" smtClean="0">
              <a:latin typeface="Arial (Body)"/>
            </a:endParaRPr>
          </a:p>
          <a:p>
            <a:pPr marL="342900" indent="-342900" algn="just">
              <a:buAutoNum type="arabicParenBoth"/>
            </a:pPr>
            <a:endParaRPr lang="en-US" sz="2400" dirty="0" smtClean="0">
              <a:latin typeface="Arial (Body)"/>
            </a:endParaRPr>
          </a:p>
          <a:p>
            <a:pPr marL="342900" indent="-342900" algn="just">
              <a:buAutoNum type="arabicParenBoth"/>
            </a:pPr>
            <a:r>
              <a:rPr lang="en-US" sz="2400" dirty="0" smtClean="0">
                <a:latin typeface="Arial (Body)"/>
              </a:rPr>
              <a:t> </a:t>
            </a:r>
            <a:r>
              <a:rPr lang="en-US" sz="2400" dirty="0" err="1" smtClean="0">
                <a:latin typeface="Arial (Body)"/>
              </a:rPr>
              <a:t>Việc</a:t>
            </a:r>
            <a:r>
              <a:rPr lang="en-US" sz="2400" dirty="0" smtClean="0">
                <a:latin typeface="Arial (Body)"/>
              </a:rPr>
              <a:t> </a:t>
            </a:r>
            <a:r>
              <a:rPr lang="en-US" sz="2400" dirty="0" err="1" smtClean="0">
                <a:latin typeface="Arial (Body)"/>
              </a:rPr>
              <a:t>trích</a:t>
            </a:r>
            <a:r>
              <a:rPr lang="en-US" sz="2400" dirty="0" smtClean="0">
                <a:latin typeface="Arial (Body)"/>
              </a:rPr>
              <a:t> </a:t>
            </a:r>
            <a:r>
              <a:rPr lang="en-US" sz="2400" dirty="0" err="1" smtClean="0">
                <a:latin typeface="Arial (Body)"/>
              </a:rPr>
              <a:t>lập</a:t>
            </a:r>
            <a:r>
              <a:rPr lang="en-US" sz="2400" dirty="0" smtClean="0">
                <a:latin typeface="Arial (Body)"/>
              </a:rPr>
              <a:t> </a:t>
            </a:r>
            <a:r>
              <a:rPr lang="en-US" sz="2400" dirty="0" err="1" smtClean="0">
                <a:latin typeface="Arial (Body)"/>
              </a:rPr>
              <a:t>hoặc</a:t>
            </a:r>
            <a:r>
              <a:rPr lang="en-US" sz="2400" dirty="0" smtClean="0">
                <a:latin typeface="Arial (Body)"/>
              </a:rPr>
              <a:t> </a:t>
            </a:r>
            <a:r>
              <a:rPr lang="en-US" sz="2400" dirty="0" err="1" smtClean="0">
                <a:latin typeface="Arial (Body)"/>
              </a:rPr>
              <a:t>hoàn</a:t>
            </a:r>
            <a:r>
              <a:rPr lang="en-US" sz="2400" dirty="0" smtClean="0">
                <a:latin typeface="Arial (Body)"/>
              </a:rPr>
              <a:t> </a:t>
            </a:r>
            <a:r>
              <a:rPr lang="en-US" sz="2400" dirty="0" err="1" smtClean="0">
                <a:latin typeface="Arial (Body)"/>
              </a:rPr>
              <a:t>nhập</a:t>
            </a:r>
            <a:r>
              <a:rPr lang="en-US" sz="2400" dirty="0" smtClean="0">
                <a:latin typeface="Arial (Body)"/>
              </a:rPr>
              <a:t> </a:t>
            </a:r>
            <a:r>
              <a:rPr lang="vi-VN" sz="2400" dirty="0" smtClean="0">
                <a:latin typeface="Arial (Body)"/>
              </a:rPr>
              <a:t>dự phòng </a:t>
            </a:r>
            <a:r>
              <a:rPr lang="en-US" sz="2400" dirty="0" err="1" smtClean="0">
                <a:latin typeface="Arial (Body)"/>
              </a:rPr>
              <a:t>giảm</a:t>
            </a:r>
            <a:r>
              <a:rPr lang="en-US" sz="2400" dirty="0" smtClean="0">
                <a:latin typeface="Arial (Body)"/>
              </a:rPr>
              <a:t> </a:t>
            </a:r>
            <a:r>
              <a:rPr lang="en-US" sz="2400" dirty="0" err="1" smtClean="0">
                <a:latin typeface="Arial (Body)"/>
              </a:rPr>
              <a:t>giá</a:t>
            </a:r>
            <a:r>
              <a:rPr lang="en-US" sz="2400" dirty="0" smtClean="0">
                <a:latin typeface="Arial (Body)"/>
              </a:rPr>
              <a:t> </a:t>
            </a:r>
            <a:r>
              <a:rPr lang="en-US" sz="2400" dirty="0" err="1" smtClean="0">
                <a:latin typeface="Arial (Body)"/>
              </a:rPr>
              <a:t>hàng</a:t>
            </a:r>
            <a:r>
              <a:rPr lang="en-US" sz="2400" dirty="0" smtClean="0">
                <a:latin typeface="Arial (Body)"/>
              </a:rPr>
              <a:t> </a:t>
            </a:r>
            <a:r>
              <a:rPr lang="en-US" sz="2400" dirty="0" err="1" smtClean="0">
                <a:latin typeface="Arial (Body)"/>
              </a:rPr>
              <a:t>tồn</a:t>
            </a:r>
            <a:r>
              <a:rPr lang="en-US" sz="2400" dirty="0" smtClean="0">
                <a:latin typeface="Arial (Body)"/>
              </a:rPr>
              <a:t> </a:t>
            </a:r>
            <a:r>
              <a:rPr lang="en-US" sz="2400" dirty="0" err="1" smtClean="0">
                <a:latin typeface="Arial (Body)"/>
              </a:rPr>
              <a:t>kho</a:t>
            </a:r>
            <a:r>
              <a:rPr lang="en-US" sz="2400" dirty="0" smtClean="0">
                <a:latin typeface="Arial (Body)"/>
              </a:rPr>
              <a:t> và </a:t>
            </a:r>
            <a:r>
              <a:rPr lang="en-US" sz="2400" dirty="0" err="1" smtClean="0">
                <a:solidFill>
                  <a:srgbClr val="FF0000"/>
                </a:solidFill>
                <a:latin typeface="Arial (Body)"/>
              </a:rPr>
              <a:t>tài</a:t>
            </a:r>
            <a:r>
              <a:rPr lang="en-US" sz="2400" dirty="0" smtClean="0">
                <a:solidFill>
                  <a:srgbClr val="FF0000"/>
                </a:solidFill>
                <a:latin typeface="Arial (Body)"/>
              </a:rPr>
              <a:t> </a:t>
            </a:r>
            <a:r>
              <a:rPr lang="en-US" sz="2400" dirty="0" err="1" smtClean="0">
                <a:solidFill>
                  <a:srgbClr val="FF0000"/>
                </a:solidFill>
                <a:latin typeface="Arial (Body)"/>
              </a:rPr>
              <a:t>sản</a:t>
            </a:r>
            <a:r>
              <a:rPr lang="en-US" sz="2400" dirty="0" smtClean="0">
                <a:solidFill>
                  <a:srgbClr val="FF0000"/>
                </a:solidFill>
                <a:latin typeface="Arial (Body)"/>
              </a:rPr>
              <a:t> </a:t>
            </a:r>
            <a:r>
              <a:rPr lang="en-US" sz="2400" dirty="0" err="1" smtClean="0">
                <a:solidFill>
                  <a:srgbClr val="FF0000"/>
                </a:solidFill>
                <a:latin typeface="Arial (Body)"/>
              </a:rPr>
              <a:t>sinh</a:t>
            </a:r>
            <a:r>
              <a:rPr lang="en-US" sz="2400" dirty="0" smtClean="0">
                <a:solidFill>
                  <a:srgbClr val="FF0000"/>
                </a:solidFill>
                <a:latin typeface="Arial (Body)"/>
              </a:rPr>
              <a:t> </a:t>
            </a:r>
            <a:r>
              <a:rPr lang="en-US" sz="2400" dirty="0" err="1" smtClean="0">
                <a:solidFill>
                  <a:srgbClr val="FF0000"/>
                </a:solidFill>
                <a:latin typeface="Arial (Body)"/>
              </a:rPr>
              <a:t>học</a:t>
            </a:r>
            <a:r>
              <a:rPr lang="en-US" sz="2400" dirty="0" smtClean="0">
                <a:solidFill>
                  <a:srgbClr val="FF0000"/>
                </a:solidFill>
                <a:latin typeface="Arial (Body)"/>
              </a:rPr>
              <a:t> </a:t>
            </a:r>
            <a:r>
              <a:rPr lang="en-US" sz="2400" dirty="0" err="1" smtClean="0">
                <a:latin typeface="Arial (Body)"/>
              </a:rPr>
              <a:t>được</a:t>
            </a:r>
            <a:r>
              <a:rPr lang="en-US" sz="2400" dirty="0" smtClean="0">
                <a:latin typeface="Arial (Body)"/>
              </a:rPr>
              <a:t> </a:t>
            </a:r>
            <a:r>
              <a:rPr lang="en-US" sz="2400" dirty="0" err="1" smtClean="0">
                <a:latin typeface="Arial (Body)"/>
              </a:rPr>
              <a:t>ghi</a:t>
            </a:r>
            <a:r>
              <a:rPr lang="en-US" sz="2400" dirty="0" smtClean="0">
                <a:latin typeface="Arial (Body)"/>
              </a:rPr>
              <a:t> </a:t>
            </a:r>
            <a:r>
              <a:rPr lang="en-US" sz="2400" dirty="0" err="1" smtClean="0">
                <a:latin typeface="Arial (Body)"/>
              </a:rPr>
              <a:t>nhận</a:t>
            </a:r>
            <a:r>
              <a:rPr lang="en-US" sz="2400" dirty="0" smtClean="0">
                <a:latin typeface="Arial (Body)"/>
              </a:rPr>
              <a:t> </a:t>
            </a:r>
            <a:r>
              <a:rPr lang="en-US" sz="2400" dirty="0" err="1" smtClean="0">
                <a:latin typeface="Arial (Body)"/>
              </a:rPr>
              <a:t>tăng</a:t>
            </a:r>
            <a:r>
              <a:rPr lang="en-US" sz="2400" dirty="0" smtClean="0">
                <a:latin typeface="Arial (Body)"/>
              </a:rPr>
              <a:t>, </a:t>
            </a:r>
            <a:r>
              <a:rPr lang="en-US" sz="2400" dirty="0" err="1" smtClean="0">
                <a:latin typeface="Arial (Body)"/>
              </a:rPr>
              <a:t>giảm</a:t>
            </a:r>
            <a:r>
              <a:rPr lang="en-US" sz="2400" dirty="0" smtClean="0">
                <a:latin typeface="Arial (Body)"/>
              </a:rPr>
              <a:t> </a:t>
            </a:r>
            <a:r>
              <a:rPr lang="en-US" sz="2400" dirty="0" err="1" smtClean="0">
                <a:latin typeface="Arial (Body)"/>
              </a:rPr>
              <a:t>giá</a:t>
            </a:r>
            <a:r>
              <a:rPr lang="en-US" sz="2400" dirty="0" smtClean="0">
                <a:latin typeface="Arial (Body)"/>
              </a:rPr>
              <a:t> </a:t>
            </a:r>
            <a:r>
              <a:rPr lang="en-US" sz="2400" dirty="0" err="1" smtClean="0">
                <a:latin typeface="Arial (Body)"/>
              </a:rPr>
              <a:t>vốn</a:t>
            </a:r>
            <a:r>
              <a:rPr lang="en-US" sz="2400" dirty="0" smtClean="0">
                <a:latin typeface="Arial (Body)"/>
              </a:rPr>
              <a:t> </a:t>
            </a:r>
            <a:r>
              <a:rPr lang="en-US" sz="2400" dirty="0" err="1" smtClean="0">
                <a:latin typeface="Arial (Body)"/>
              </a:rPr>
              <a:t>hàng</a:t>
            </a:r>
            <a:r>
              <a:rPr lang="en-US" sz="2400" dirty="0" smtClean="0">
                <a:latin typeface="Arial (Body)"/>
              </a:rPr>
              <a:t> </a:t>
            </a:r>
            <a:r>
              <a:rPr lang="en-US" sz="2400" dirty="0" err="1" smtClean="0">
                <a:latin typeface="Arial (Body)"/>
              </a:rPr>
              <a:t>bán</a:t>
            </a:r>
            <a:endParaRPr lang="en-US" dirty="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130</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340768"/>
            <a:ext cx="8534400"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vi-VN" sz="2000" b="1" dirty="0" smtClean="0">
                <a:solidFill>
                  <a:srgbClr val="FF0000"/>
                </a:solidFill>
              </a:rPr>
              <a:t>CHI PHÍ CHỜ PHÂN BỔ</a:t>
            </a:r>
            <a:endParaRPr lang="en-US" sz="2000" dirty="0" smtClean="0">
              <a:solidFill>
                <a:srgbClr val="FF0000"/>
              </a:solidFill>
            </a:endParaRPr>
          </a:p>
          <a:p>
            <a:endParaRPr lang="en-US" sz="2000" dirty="0" smtClean="0"/>
          </a:p>
          <a:p>
            <a:pPr marL="266700" indent="-266700" algn="just">
              <a:buFontTx/>
              <a:buAutoNum type="arabicPeriod"/>
            </a:pPr>
            <a:r>
              <a:rPr lang="en-US" dirty="0" smtClean="0">
                <a:latin typeface="Arial (Body)"/>
              </a:rPr>
              <a:t>Bao </a:t>
            </a:r>
            <a:r>
              <a:rPr lang="en-US" dirty="0" err="1" smtClean="0">
                <a:latin typeface="Arial (Body)"/>
              </a:rPr>
              <a:t>gồm</a:t>
            </a:r>
            <a:r>
              <a:rPr lang="en-US" dirty="0" smtClean="0">
                <a:latin typeface="Arial (Body)"/>
              </a:rPr>
              <a:t> </a:t>
            </a:r>
            <a:r>
              <a:rPr lang="en-US" dirty="0" err="1" smtClean="0">
                <a:latin typeface="Arial (Body)"/>
              </a:rPr>
              <a:t>các</a:t>
            </a:r>
            <a:r>
              <a:rPr lang="en-US" dirty="0" smtClean="0">
                <a:latin typeface="Arial (Body)"/>
              </a:rPr>
              <a:t> chi </a:t>
            </a:r>
            <a:r>
              <a:rPr lang="en-US" dirty="0" err="1" smtClean="0">
                <a:latin typeface="Arial (Body)"/>
              </a:rPr>
              <a:t>phí</a:t>
            </a:r>
            <a:r>
              <a:rPr lang="en-US" dirty="0" smtClean="0">
                <a:latin typeface="Arial (Body)"/>
              </a:rPr>
              <a:t> </a:t>
            </a:r>
            <a:r>
              <a:rPr lang="en-US" dirty="0" err="1" smtClean="0">
                <a:latin typeface="Arial (Body)"/>
              </a:rPr>
              <a:t>đã</a:t>
            </a:r>
            <a:r>
              <a:rPr lang="en-US" dirty="0" smtClean="0">
                <a:latin typeface="Arial (Body)"/>
              </a:rPr>
              <a:t> </a:t>
            </a:r>
            <a:r>
              <a:rPr lang="en-US" dirty="0" err="1" smtClean="0">
                <a:latin typeface="Arial (Body)"/>
              </a:rPr>
              <a:t>trả</a:t>
            </a:r>
            <a:r>
              <a:rPr lang="en-US" dirty="0" smtClean="0">
                <a:latin typeface="Arial (Body)"/>
              </a:rPr>
              <a:t> </a:t>
            </a:r>
            <a:r>
              <a:rPr lang="en-US" dirty="0" err="1" smtClean="0">
                <a:latin typeface="Arial (Body)"/>
              </a:rPr>
              <a:t>tiền</a:t>
            </a:r>
            <a:r>
              <a:rPr lang="en-US" dirty="0" smtClean="0">
                <a:latin typeface="Arial (Body)"/>
              </a:rPr>
              <a:t> </a:t>
            </a:r>
            <a:r>
              <a:rPr lang="en-US" dirty="0" err="1" smtClean="0">
                <a:latin typeface="Arial (Body)"/>
              </a:rPr>
              <a:t>trước</a:t>
            </a:r>
            <a:r>
              <a:rPr lang="en-US" dirty="0" smtClean="0">
                <a:latin typeface="Arial (Body)"/>
              </a:rPr>
              <a:t> và </a:t>
            </a:r>
            <a:r>
              <a:rPr lang="en-US" dirty="0" err="1" smtClean="0">
                <a:latin typeface="Arial (Body)"/>
              </a:rPr>
              <a:t>các</a:t>
            </a:r>
            <a:r>
              <a:rPr lang="en-US" dirty="0" smtClean="0">
                <a:latin typeface="Arial (Body)"/>
              </a:rPr>
              <a:t> chi </a:t>
            </a:r>
            <a:r>
              <a:rPr lang="en-US" dirty="0" err="1" smtClean="0">
                <a:latin typeface="Arial (Body)"/>
              </a:rPr>
              <a:t>phí</a:t>
            </a:r>
            <a:r>
              <a:rPr lang="en-US" dirty="0" smtClean="0">
                <a:latin typeface="Arial (Body)"/>
              </a:rPr>
              <a:t> </a:t>
            </a:r>
            <a:r>
              <a:rPr lang="en-US" dirty="0" err="1" smtClean="0">
                <a:latin typeface="Arial (Body)"/>
              </a:rPr>
              <a:t>chưa</a:t>
            </a:r>
            <a:r>
              <a:rPr lang="en-US" dirty="0" smtClean="0">
                <a:latin typeface="Arial (Body)"/>
              </a:rPr>
              <a:t> </a:t>
            </a:r>
            <a:r>
              <a:rPr lang="en-US" dirty="0" err="1" smtClean="0">
                <a:latin typeface="Arial (Body)"/>
              </a:rPr>
              <a:t>trả</a:t>
            </a:r>
            <a:r>
              <a:rPr lang="en-US" dirty="0" smtClean="0">
                <a:latin typeface="Arial (Body)"/>
              </a:rPr>
              <a:t> </a:t>
            </a:r>
            <a:r>
              <a:rPr lang="en-US" dirty="0" err="1" smtClean="0">
                <a:latin typeface="Arial (Body)"/>
              </a:rPr>
              <a:t>tiền</a:t>
            </a:r>
            <a:r>
              <a:rPr lang="en-US" dirty="0" smtClean="0">
                <a:latin typeface="Arial (Body)"/>
              </a:rPr>
              <a:t> </a:t>
            </a:r>
            <a:r>
              <a:rPr lang="en-US" dirty="0" err="1" smtClean="0">
                <a:latin typeface="Arial (Body)"/>
              </a:rPr>
              <a:t>trước</a:t>
            </a:r>
            <a:r>
              <a:rPr lang="en-US" dirty="0" smtClean="0">
                <a:latin typeface="Arial (Body)"/>
              </a:rPr>
              <a:t> </a:t>
            </a:r>
            <a:r>
              <a:rPr lang="vi-VN" dirty="0" smtClean="0">
                <a:latin typeface="Arial (Body)"/>
              </a:rPr>
              <a:t>có liên quan đến nhiều kỳ.</a:t>
            </a:r>
            <a:r>
              <a:rPr lang="en-US" dirty="0" smtClean="0">
                <a:latin typeface="Arial (Body)"/>
              </a:rPr>
              <a:t> </a:t>
            </a:r>
            <a:r>
              <a:rPr lang="en-US" dirty="0" smtClean="0">
                <a:solidFill>
                  <a:srgbClr val="FF0000"/>
                </a:solidFill>
                <a:latin typeface="Arial (Body)"/>
              </a:rPr>
              <a:t>Chi </a:t>
            </a:r>
            <a:r>
              <a:rPr lang="en-US" dirty="0" err="1" smtClean="0">
                <a:solidFill>
                  <a:srgbClr val="FF0000"/>
                </a:solidFill>
                <a:latin typeface="Arial (Body)"/>
              </a:rPr>
              <a:t>phí</a:t>
            </a:r>
            <a:r>
              <a:rPr lang="en-US" dirty="0" smtClean="0">
                <a:solidFill>
                  <a:srgbClr val="FF0000"/>
                </a:solidFill>
                <a:latin typeface="Arial (Body)"/>
              </a:rPr>
              <a:t> </a:t>
            </a:r>
            <a:r>
              <a:rPr lang="en-US" dirty="0" err="1" smtClean="0">
                <a:solidFill>
                  <a:srgbClr val="FF0000"/>
                </a:solidFill>
                <a:latin typeface="Arial (Body)"/>
              </a:rPr>
              <a:t>thành</a:t>
            </a:r>
            <a:r>
              <a:rPr lang="en-US" dirty="0" smtClean="0">
                <a:solidFill>
                  <a:srgbClr val="FF0000"/>
                </a:solidFill>
                <a:latin typeface="Arial (Body)"/>
              </a:rPr>
              <a:t> </a:t>
            </a:r>
            <a:r>
              <a:rPr lang="en-US" dirty="0" err="1" smtClean="0">
                <a:solidFill>
                  <a:srgbClr val="FF0000"/>
                </a:solidFill>
                <a:latin typeface="Arial (Body)"/>
              </a:rPr>
              <a:t>lập</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Chi </a:t>
            </a:r>
            <a:r>
              <a:rPr lang="en-US" dirty="0" err="1" smtClean="0">
                <a:solidFill>
                  <a:srgbClr val="FF0000"/>
                </a:solidFill>
                <a:latin typeface="Arial (Body)"/>
              </a:rPr>
              <a:t>phí</a:t>
            </a:r>
            <a:r>
              <a:rPr lang="en-US" dirty="0" smtClean="0">
                <a:solidFill>
                  <a:srgbClr val="FF0000"/>
                </a:solidFill>
                <a:latin typeface="Arial (Body)"/>
              </a:rPr>
              <a:t> đào tạo, </a:t>
            </a:r>
            <a:r>
              <a:rPr lang="en-US" dirty="0" err="1" smtClean="0">
                <a:solidFill>
                  <a:srgbClr val="FF0000"/>
                </a:solidFill>
                <a:latin typeface="Arial (Body)"/>
              </a:rPr>
              <a:t>quảng</a:t>
            </a:r>
            <a:r>
              <a:rPr lang="en-US" dirty="0" smtClean="0">
                <a:solidFill>
                  <a:srgbClr val="FF0000"/>
                </a:solidFill>
                <a:latin typeface="Arial (Body)"/>
              </a:rPr>
              <a:t> </a:t>
            </a:r>
            <a:r>
              <a:rPr lang="en-US" dirty="0" err="1" smtClean="0">
                <a:solidFill>
                  <a:srgbClr val="FF0000"/>
                </a:solidFill>
                <a:latin typeface="Arial (Body)"/>
              </a:rPr>
              <a:t>cáo</a:t>
            </a:r>
            <a:r>
              <a:rPr lang="en-US" dirty="0" smtClean="0">
                <a:solidFill>
                  <a:srgbClr val="FF0000"/>
                </a:solidFill>
                <a:latin typeface="Arial (Body)"/>
              </a:rPr>
              <a:t> </a:t>
            </a:r>
            <a:r>
              <a:rPr lang="en-US" dirty="0" err="1" smtClean="0">
                <a:solidFill>
                  <a:srgbClr val="FF0000"/>
                </a:solidFill>
                <a:latin typeface="Arial (Body)"/>
              </a:rPr>
              <a:t>trong</a:t>
            </a:r>
            <a:r>
              <a:rPr lang="en-US" dirty="0" smtClean="0">
                <a:solidFill>
                  <a:srgbClr val="FF0000"/>
                </a:solidFill>
                <a:latin typeface="Arial (Body)"/>
              </a:rPr>
              <a:t> </a:t>
            </a:r>
            <a:r>
              <a:rPr lang="en-US" dirty="0" err="1" smtClean="0">
                <a:solidFill>
                  <a:srgbClr val="FF0000"/>
                </a:solidFill>
                <a:latin typeface="Arial (Body)"/>
              </a:rPr>
              <a:t>giai</a:t>
            </a:r>
            <a:r>
              <a:rPr lang="en-US" dirty="0" smtClean="0">
                <a:solidFill>
                  <a:srgbClr val="FF0000"/>
                </a:solidFill>
                <a:latin typeface="Arial (Body)"/>
              </a:rPr>
              <a:t> </a:t>
            </a:r>
            <a:r>
              <a:rPr lang="en-US" dirty="0" err="1" smtClean="0">
                <a:solidFill>
                  <a:srgbClr val="FF0000"/>
                </a:solidFill>
                <a:latin typeface="Arial (Body)"/>
              </a:rPr>
              <a:t>đoạn</a:t>
            </a:r>
            <a:r>
              <a:rPr lang="en-US" dirty="0" smtClean="0">
                <a:solidFill>
                  <a:srgbClr val="FF0000"/>
                </a:solidFill>
                <a:latin typeface="Arial (Body)"/>
              </a:rPr>
              <a:t> </a:t>
            </a:r>
            <a:r>
              <a:rPr lang="en-US" dirty="0" err="1" smtClean="0">
                <a:solidFill>
                  <a:srgbClr val="FF0000"/>
                </a:solidFill>
                <a:latin typeface="Arial (Body)"/>
              </a:rPr>
              <a:t>trước</a:t>
            </a:r>
            <a:r>
              <a:rPr lang="en-US" dirty="0" smtClean="0">
                <a:solidFill>
                  <a:srgbClr val="FF0000"/>
                </a:solidFill>
                <a:latin typeface="Arial (Body)"/>
              </a:rPr>
              <a:t> </a:t>
            </a:r>
            <a:r>
              <a:rPr lang="en-US" dirty="0" err="1" smtClean="0">
                <a:solidFill>
                  <a:srgbClr val="FF0000"/>
                </a:solidFill>
                <a:latin typeface="Arial (Body)"/>
              </a:rPr>
              <a:t>hoạt</a:t>
            </a:r>
            <a:r>
              <a:rPr lang="en-US" dirty="0" smtClean="0">
                <a:solidFill>
                  <a:srgbClr val="FF0000"/>
                </a:solidFill>
                <a:latin typeface="Arial (Body)"/>
              </a:rPr>
              <a:t> </a:t>
            </a:r>
            <a:r>
              <a:rPr lang="en-US" dirty="0" err="1" smtClean="0">
                <a:solidFill>
                  <a:srgbClr val="FF0000"/>
                </a:solidFill>
                <a:latin typeface="Arial (Body)"/>
              </a:rPr>
              <a:t>động</a:t>
            </a:r>
            <a:r>
              <a:rPr lang="en-US" dirty="0" smtClean="0">
                <a:solidFill>
                  <a:srgbClr val="FF0000"/>
                </a:solidFill>
                <a:latin typeface="Arial (Body)"/>
              </a:rPr>
              <a:t>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nhận</a:t>
            </a:r>
            <a:r>
              <a:rPr lang="en-US" dirty="0" smtClean="0">
                <a:solidFill>
                  <a:srgbClr val="FF0000"/>
                </a:solidFill>
                <a:latin typeface="Arial (Body)"/>
              </a:rPr>
              <a:t> </a:t>
            </a:r>
            <a:r>
              <a:rPr lang="en-US" dirty="0" err="1" smtClean="0">
                <a:solidFill>
                  <a:srgbClr val="FF0000"/>
                </a:solidFill>
                <a:latin typeface="Arial (Body)"/>
              </a:rPr>
              <a:t>ngay</a:t>
            </a:r>
            <a:r>
              <a:rPr lang="en-US" dirty="0" smtClean="0">
                <a:solidFill>
                  <a:srgbClr val="FF0000"/>
                </a:solidFill>
                <a:latin typeface="Arial (Body)"/>
              </a:rPr>
              <a:t> </a:t>
            </a:r>
            <a:r>
              <a:rPr lang="en-US" dirty="0" err="1" smtClean="0">
                <a:solidFill>
                  <a:srgbClr val="FF0000"/>
                </a:solidFill>
                <a:latin typeface="Arial (Body)"/>
              </a:rPr>
              <a:t>vào</a:t>
            </a:r>
            <a:r>
              <a:rPr lang="en-US" dirty="0" smtClean="0">
                <a:solidFill>
                  <a:srgbClr val="FF0000"/>
                </a:solidFill>
                <a:latin typeface="Arial (Body)"/>
              </a:rPr>
              <a:t> chi </a:t>
            </a:r>
            <a:r>
              <a:rPr lang="en-US" dirty="0" err="1" smtClean="0">
                <a:solidFill>
                  <a:srgbClr val="FF0000"/>
                </a:solidFill>
                <a:latin typeface="Arial (Body)"/>
              </a:rPr>
              <a:t>phí</a:t>
            </a:r>
            <a:r>
              <a:rPr lang="en-US" dirty="0" smtClean="0">
                <a:solidFill>
                  <a:srgbClr val="FF0000"/>
                </a:solidFill>
                <a:latin typeface="Arial (Body)"/>
              </a:rPr>
              <a:t> </a:t>
            </a:r>
            <a:r>
              <a:rPr lang="en-US" dirty="0" err="1" smtClean="0">
                <a:solidFill>
                  <a:srgbClr val="FF0000"/>
                </a:solidFill>
                <a:latin typeface="Arial (Body)"/>
              </a:rPr>
              <a:t>trong</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phân</a:t>
            </a:r>
            <a:r>
              <a:rPr lang="en-US" dirty="0" smtClean="0">
                <a:solidFill>
                  <a:srgbClr val="FF0000"/>
                </a:solidFill>
                <a:latin typeface="Arial (Body)"/>
              </a:rPr>
              <a:t> </a:t>
            </a:r>
            <a:r>
              <a:rPr lang="en-US" dirty="0" err="1" smtClean="0">
                <a:solidFill>
                  <a:srgbClr val="FF0000"/>
                </a:solidFill>
                <a:latin typeface="Arial (Body)"/>
              </a:rPr>
              <a:t>bổ</a:t>
            </a:r>
            <a:r>
              <a:rPr lang="en-US" dirty="0" smtClean="0">
                <a:solidFill>
                  <a:srgbClr val="FF0000"/>
                </a:solidFill>
                <a:latin typeface="Arial (Body)"/>
              </a:rPr>
              <a:t> </a:t>
            </a:r>
            <a:r>
              <a:rPr lang="en-US" dirty="0" err="1" smtClean="0">
                <a:solidFill>
                  <a:srgbClr val="FF0000"/>
                </a:solidFill>
                <a:latin typeface="Arial (Body)"/>
              </a:rPr>
              <a:t>dần</a:t>
            </a:r>
            <a:r>
              <a:rPr lang="en-US" smtClean="0">
                <a:solidFill>
                  <a:srgbClr val="FF0000"/>
                </a:solidFill>
                <a:latin typeface="Arial (Body)"/>
              </a:rPr>
              <a:t>);</a:t>
            </a:r>
            <a:endParaRPr lang="en-US" dirty="0" smtClean="0">
              <a:solidFill>
                <a:srgbClr val="FF0000"/>
              </a:solidFill>
              <a:latin typeface="Arial (Body)"/>
            </a:endParaRPr>
          </a:p>
          <a:p>
            <a:pPr algn="just"/>
            <a:endParaRPr lang="en-US" dirty="0" smtClean="0">
              <a:latin typeface="Arial (Body)"/>
            </a:endParaRPr>
          </a:p>
          <a:p>
            <a:pPr algn="just"/>
            <a:r>
              <a:rPr lang="en-US" dirty="0" smtClean="0">
                <a:latin typeface="Arial (Body)"/>
              </a:rPr>
              <a:t>2.</a:t>
            </a:r>
            <a:r>
              <a:rPr lang="vi-VN" dirty="0" smtClean="0">
                <a:latin typeface="Arial (Body)"/>
              </a:rPr>
              <a:t> Các nội dung được phản ánh là chi phí chờ phân bổ, </a:t>
            </a:r>
            <a:r>
              <a:rPr lang="en-US" dirty="0" smtClean="0">
                <a:latin typeface="Arial (Body)"/>
              </a:rPr>
              <a:t>bao </a:t>
            </a:r>
            <a:r>
              <a:rPr lang="vi-VN" dirty="0" smtClean="0">
                <a:latin typeface="Arial (Body)"/>
              </a:rPr>
              <a:t>gồm:</a:t>
            </a:r>
            <a:endParaRPr lang="en-US" dirty="0" smtClean="0">
              <a:latin typeface="Arial (Body)"/>
            </a:endParaRPr>
          </a:p>
          <a:p>
            <a:pPr marL="266700" indent="-266700" algn="just">
              <a:buFont typeface="Wingdings" pitchFamily="2" charset="2"/>
              <a:buChar char="ü"/>
            </a:pPr>
            <a:r>
              <a:rPr lang="vi-VN" sz="1600" dirty="0" smtClean="0">
                <a:latin typeface="Arial (Body)"/>
              </a:rPr>
              <a:t>Chi phí về thuê cơ sở hạ tầng, thuê hoạt động TSCĐ </a:t>
            </a:r>
            <a:r>
              <a:rPr lang="en-US" sz="1600" dirty="0" err="1" smtClean="0">
                <a:latin typeface="Arial (Body)"/>
              </a:rPr>
              <a:t>đã</a:t>
            </a:r>
            <a:r>
              <a:rPr lang="en-US" sz="1600" dirty="0" smtClean="0">
                <a:latin typeface="Arial (Body)"/>
              </a:rPr>
              <a:t> </a:t>
            </a:r>
            <a:r>
              <a:rPr lang="en-US" sz="1600" dirty="0" err="1" smtClean="0">
                <a:latin typeface="Arial (Body)"/>
              </a:rPr>
              <a:t>phát</a:t>
            </a:r>
            <a:r>
              <a:rPr lang="en-US" sz="1600" dirty="0" smtClean="0">
                <a:latin typeface="Arial (Body)"/>
              </a:rPr>
              <a:t> </a:t>
            </a:r>
            <a:r>
              <a:rPr lang="en-US" sz="1600" dirty="0" err="1" smtClean="0">
                <a:latin typeface="Arial (Body)"/>
              </a:rPr>
              <a:t>sinh</a:t>
            </a:r>
            <a:r>
              <a:rPr lang="en-US" sz="1600" dirty="0" smtClean="0">
                <a:latin typeface="Arial (Body)"/>
              </a:rPr>
              <a:t> </a:t>
            </a:r>
            <a:r>
              <a:rPr lang="vi-VN" sz="1600" dirty="0" smtClean="0">
                <a:latin typeface="Arial (Body)"/>
              </a:rPr>
              <a:t>(quyền sử dụng đất, nhà xưởng, kho bãi, văn phòng làm việc</a:t>
            </a:r>
            <a:r>
              <a:rPr lang="en-US" sz="1600" dirty="0" smtClean="0">
                <a:latin typeface="Arial (Body)"/>
              </a:rPr>
              <a:t>…</a:t>
            </a:r>
            <a:r>
              <a:rPr lang="vi-VN" sz="1600" dirty="0" smtClean="0">
                <a:latin typeface="Arial (Body)"/>
              </a:rPr>
              <a:t>)</a:t>
            </a:r>
            <a:r>
              <a:rPr lang="en-US" sz="1600" dirty="0" smtClean="0">
                <a:latin typeface="Arial (Body)"/>
              </a:rPr>
              <a:t>;</a:t>
            </a:r>
          </a:p>
          <a:p>
            <a:pPr marL="266700" indent="-266700" algn="just">
              <a:buFont typeface="Wingdings" pitchFamily="2" charset="2"/>
              <a:buChar char="ü"/>
            </a:pPr>
            <a:r>
              <a:rPr lang="vi-VN" sz="1600" dirty="0" smtClean="0">
                <a:latin typeface="Arial (Body)"/>
              </a:rPr>
              <a:t>Chi phí mua bảo hiểm và các loại lệ phí mua và trả một lần cho nhiều kỳ;</a:t>
            </a:r>
            <a:endParaRPr lang="en-US" sz="1600" dirty="0" smtClean="0">
              <a:latin typeface="Arial (Body)"/>
            </a:endParaRPr>
          </a:p>
          <a:p>
            <a:pPr marL="266700" indent="-266700" algn="just">
              <a:buFont typeface="Wingdings" pitchFamily="2" charset="2"/>
              <a:buChar char="ü"/>
            </a:pPr>
            <a:r>
              <a:rPr lang="vi-VN" sz="1600" dirty="0" smtClean="0">
                <a:latin typeface="Arial (Body)"/>
              </a:rPr>
              <a:t>C</a:t>
            </a:r>
            <a:r>
              <a:rPr lang="en-US" sz="1600" dirty="0" smtClean="0">
                <a:latin typeface="Arial (Body)"/>
              </a:rPr>
              <a:t>CDC</a:t>
            </a:r>
            <a:r>
              <a:rPr lang="vi-VN" sz="1600" dirty="0" smtClean="0">
                <a:latin typeface="Arial (Body)"/>
              </a:rPr>
              <a:t>, bao bì luân chuyển, đồ dùng cho thuê trong nhiều kỳ;</a:t>
            </a:r>
            <a:endParaRPr lang="en-US" sz="1600" dirty="0" smtClean="0">
              <a:latin typeface="Arial (Body)"/>
            </a:endParaRPr>
          </a:p>
          <a:p>
            <a:pPr marL="266700" indent="-266700" algn="just">
              <a:buFont typeface="Wingdings" pitchFamily="2" charset="2"/>
              <a:buChar char="ü"/>
            </a:pPr>
            <a:r>
              <a:rPr lang="en-US" sz="1600" dirty="0" smtClean="0">
                <a:latin typeface="Arial (Body)"/>
              </a:rPr>
              <a:t>Chi </a:t>
            </a:r>
            <a:r>
              <a:rPr lang="en-US" sz="1600" dirty="0" err="1" smtClean="0">
                <a:latin typeface="Arial (Body)"/>
              </a:rPr>
              <a:t>phí</a:t>
            </a:r>
            <a:r>
              <a:rPr lang="en-US" sz="1600" dirty="0" smtClean="0">
                <a:latin typeface="Arial (Body)"/>
              </a:rPr>
              <a:t> </a:t>
            </a:r>
            <a:r>
              <a:rPr lang="en-US" sz="1600" dirty="0" err="1" smtClean="0">
                <a:latin typeface="Arial (Body)"/>
              </a:rPr>
              <a:t>sửa</a:t>
            </a:r>
            <a:r>
              <a:rPr lang="en-US" sz="1600" dirty="0" smtClean="0">
                <a:latin typeface="Arial (Body)"/>
              </a:rPr>
              <a:t> </a:t>
            </a:r>
            <a:r>
              <a:rPr lang="en-US" sz="1600" dirty="0" err="1" smtClean="0">
                <a:latin typeface="Arial (Body)"/>
              </a:rPr>
              <a:t>chữa</a:t>
            </a:r>
            <a:r>
              <a:rPr lang="vi-VN" sz="1600" dirty="0" smtClean="0">
                <a:latin typeface="Arial (Body)"/>
              </a:rPr>
              <a:t>, bảo dưỡng định kỳ</a:t>
            </a:r>
            <a:r>
              <a:rPr lang="en-US" sz="1600" dirty="0" smtClean="0">
                <a:latin typeface="Arial (Body)"/>
              </a:rPr>
              <a:t> TSCĐ</a:t>
            </a:r>
            <a:r>
              <a:rPr lang="en-US" sz="1600" b="1" i="1" dirty="0" smtClean="0">
                <a:latin typeface="Arial (Body)"/>
              </a:rPr>
              <a:t> </a:t>
            </a:r>
            <a:r>
              <a:rPr lang="en-US" sz="1600" dirty="0" err="1" smtClean="0">
                <a:latin typeface="Arial (Body)"/>
              </a:rPr>
              <a:t>trong</a:t>
            </a:r>
            <a:r>
              <a:rPr lang="en-US" sz="1600" dirty="0" smtClean="0">
                <a:latin typeface="Arial (Body)"/>
              </a:rPr>
              <a:t> </a:t>
            </a:r>
            <a:r>
              <a:rPr lang="vi-VN" sz="1600" dirty="0" smtClean="0">
                <a:latin typeface="Arial (Body)"/>
              </a:rPr>
              <a:t>nhiều kỳ</a:t>
            </a:r>
            <a:r>
              <a:rPr lang="en-US" sz="1600" dirty="0" smtClean="0">
                <a:latin typeface="Arial (Body)"/>
              </a:rPr>
              <a:t> </a:t>
            </a:r>
            <a:r>
              <a:rPr lang="en-US" sz="1600" dirty="0" smtClean="0">
                <a:solidFill>
                  <a:srgbClr val="FF0000"/>
                </a:solidFill>
                <a:latin typeface="Arial (Body)"/>
              </a:rPr>
              <a:t>(</a:t>
            </a:r>
            <a:r>
              <a:rPr lang="en-US" sz="1600" dirty="0" err="1" smtClean="0">
                <a:solidFill>
                  <a:srgbClr val="FF0000"/>
                </a:solidFill>
                <a:latin typeface="Arial (Body)"/>
              </a:rPr>
              <a:t>chỉ</a:t>
            </a:r>
            <a:r>
              <a:rPr lang="en-US" sz="1600" dirty="0" smtClean="0">
                <a:solidFill>
                  <a:srgbClr val="FF0000"/>
                </a:solidFill>
                <a:latin typeface="Arial (Body)"/>
              </a:rPr>
              <a:t> </a:t>
            </a:r>
            <a:r>
              <a:rPr lang="en-US" sz="1600" dirty="0" err="1" smtClean="0">
                <a:solidFill>
                  <a:srgbClr val="FF0000"/>
                </a:solidFill>
                <a:latin typeface="Arial (Body)"/>
              </a:rPr>
              <a:t>trích</a:t>
            </a:r>
            <a:r>
              <a:rPr lang="en-US" sz="1600" dirty="0" smtClean="0">
                <a:solidFill>
                  <a:srgbClr val="FF0000"/>
                </a:solidFill>
                <a:latin typeface="Arial (Body)"/>
              </a:rPr>
              <a:t> </a:t>
            </a:r>
            <a:r>
              <a:rPr lang="en-US" sz="1600" dirty="0" err="1" smtClean="0">
                <a:solidFill>
                  <a:srgbClr val="FF0000"/>
                </a:solidFill>
                <a:latin typeface="Arial (Body)"/>
              </a:rPr>
              <a:t>trước</a:t>
            </a:r>
            <a:r>
              <a:rPr lang="en-US" sz="1600" dirty="0" smtClean="0">
                <a:solidFill>
                  <a:srgbClr val="FF0000"/>
                </a:solidFill>
                <a:latin typeface="Arial (Body)"/>
              </a:rPr>
              <a:t> </a:t>
            </a:r>
            <a:r>
              <a:rPr lang="en-US" sz="1600" dirty="0" err="1" smtClean="0">
                <a:solidFill>
                  <a:srgbClr val="FF0000"/>
                </a:solidFill>
                <a:latin typeface="Arial (Body)"/>
              </a:rPr>
              <a:t>trên</a:t>
            </a:r>
            <a:r>
              <a:rPr lang="en-US" sz="1600" dirty="0" smtClean="0">
                <a:solidFill>
                  <a:srgbClr val="FF0000"/>
                </a:solidFill>
                <a:latin typeface="Arial (Body)"/>
              </a:rPr>
              <a:t> TK 335 </a:t>
            </a:r>
            <a:r>
              <a:rPr lang="en-US" sz="1600" dirty="0" err="1" smtClean="0">
                <a:solidFill>
                  <a:srgbClr val="FF0000"/>
                </a:solidFill>
                <a:latin typeface="Arial (Body)"/>
              </a:rPr>
              <a:t>nếu</a:t>
            </a:r>
            <a:r>
              <a:rPr lang="en-US" sz="1600" dirty="0" smtClean="0">
                <a:solidFill>
                  <a:srgbClr val="FF0000"/>
                </a:solidFill>
                <a:latin typeface="Arial (Body)"/>
              </a:rPr>
              <a:t> </a:t>
            </a:r>
            <a:r>
              <a:rPr lang="en-US" sz="1600" dirty="0" err="1" smtClean="0">
                <a:solidFill>
                  <a:srgbClr val="FF0000"/>
                </a:solidFill>
                <a:latin typeface="Arial (Body)"/>
              </a:rPr>
              <a:t>có</a:t>
            </a:r>
            <a:r>
              <a:rPr lang="en-US" sz="1600" dirty="0" smtClean="0">
                <a:solidFill>
                  <a:srgbClr val="FF0000"/>
                </a:solidFill>
                <a:latin typeface="Arial (Body)"/>
              </a:rPr>
              <a:t> </a:t>
            </a:r>
            <a:r>
              <a:rPr lang="en-US" sz="1600" dirty="0" err="1" smtClean="0">
                <a:solidFill>
                  <a:srgbClr val="FF0000"/>
                </a:solidFill>
                <a:latin typeface="Arial (Body)"/>
              </a:rPr>
              <a:t>nghĩa</a:t>
            </a:r>
            <a:r>
              <a:rPr lang="en-US" sz="1600" dirty="0" smtClean="0">
                <a:solidFill>
                  <a:srgbClr val="FF0000"/>
                </a:solidFill>
                <a:latin typeface="Arial (Body)"/>
              </a:rPr>
              <a:t> </a:t>
            </a:r>
            <a:r>
              <a:rPr lang="en-US" sz="1600" dirty="0" err="1" smtClean="0">
                <a:solidFill>
                  <a:srgbClr val="FF0000"/>
                </a:solidFill>
                <a:latin typeface="Arial (Body)"/>
              </a:rPr>
              <a:t>vụ</a:t>
            </a:r>
            <a:r>
              <a:rPr lang="en-US" sz="1600" dirty="0" smtClean="0">
                <a:solidFill>
                  <a:srgbClr val="FF0000"/>
                </a:solidFill>
                <a:latin typeface="Arial (Body)"/>
              </a:rPr>
              <a:t>)</a:t>
            </a:r>
            <a:r>
              <a:rPr lang="en-US" sz="1600" dirty="0" smtClean="0">
                <a:latin typeface="Arial (Body)"/>
              </a:rPr>
              <a:t>; </a:t>
            </a:r>
          </a:p>
          <a:p>
            <a:pPr marL="266700" indent="-266700" algn="just">
              <a:buFont typeface="Wingdings" pitchFamily="2" charset="2"/>
              <a:buChar char="ü"/>
            </a:pPr>
            <a:r>
              <a:rPr lang="en-US" sz="1600" dirty="0" err="1" smtClean="0">
                <a:latin typeface="Arial (Body)"/>
              </a:rPr>
              <a:t>Số</a:t>
            </a:r>
            <a:r>
              <a:rPr lang="en-US" sz="1600" dirty="0" smtClean="0">
                <a:latin typeface="Arial (Body)"/>
              </a:rPr>
              <a:t> </a:t>
            </a:r>
            <a:r>
              <a:rPr lang="en-US" sz="1600" dirty="0" err="1" smtClean="0">
                <a:latin typeface="Arial (Body)"/>
              </a:rPr>
              <a:t>chênh</a:t>
            </a:r>
            <a:r>
              <a:rPr lang="en-US" sz="1600" dirty="0" smtClean="0">
                <a:latin typeface="Arial (Body)"/>
              </a:rPr>
              <a:t> </a:t>
            </a:r>
            <a:r>
              <a:rPr lang="en-US" sz="1600" dirty="0" err="1" smtClean="0">
                <a:latin typeface="Arial (Body)"/>
              </a:rPr>
              <a:t>lệch</a:t>
            </a:r>
            <a:r>
              <a:rPr lang="en-US" sz="1600" dirty="0" smtClean="0">
                <a:latin typeface="Arial (Body)"/>
              </a:rPr>
              <a:t> </a:t>
            </a:r>
            <a:r>
              <a:rPr lang="en-US" sz="1600" dirty="0" err="1" smtClean="0">
                <a:latin typeface="Arial (Body)"/>
              </a:rPr>
              <a:t>giá</a:t>
            </a:r>
            <a:r>
              <a:rPr lang="en-US" sz="1600" dirty="0" smtClean="0">
                <a:latin typeface="Arial (Body)"/>
              </a:rPr>
              <a:t> </a:t>
            </a:r>
            <a:r>
              <a:rPr lang="en-US" sz="1600" dirty="0" err="1" smtClean="0">
                <a:latin typeface="Arial (Body)"/>
              </a:rPr>
              <a:t>bán</a:t>
            </a:r>
            <a:r>
              <a:rPr lang="en-US" sz="1600" dirty="0" smtClean="0">
                <a:latin typeface="Arial (Body)"/>
              </a:rPr>
              <a:t> &lt; NBV </a:t>
            </a:r>
            <a:r>
              <a:rPr lang="en-US" sz="1600" dirty="0" err="1" smtClean="0">
                <a:latin typeface="Arial (Body)"/>
              </a:rPr>
              <a:t>của</a:t>
            </a:r>
            <a:r>
              <a:rPr lang="en-US" sz="1600" dirty="0" smtClean="0">
                <a:latin typeface="Arial (Body)"/>
              </a:rPr>
              <a:t> TSCĐ </a:t>
            </a:r>
            <a:r>
              <a:rPr lang="en-US" sz="1600" dirty="0" err="1" smtClean="0">
                <a:latin typeface="Arial (Body)"/>
              </a:rPr>
              <a:t>bán</a:t>
            </a:r>
            <a:r>
              <a:rPr lang="en-US" sz="1600" dirty="0" smtClean="0">
                <a:latin typeface="Arial (Body)"/>
              </a:rPr>
              <a:t> và </a:t>
            </a:r>
            <a:r>
              <a:rPr lang="en-US" sz="1600" dirty="0" err="1" smtClean="0">
                <a:latin typeface="Arial (Body)"/>
              </a:rPr>
              <a:t>thuê</a:t>
            </a:r>
            <a:r>
              <a:rPr lang="en-US" sz="1600" dirty="0" smtClean="0">
                <a:latin typeface="Arial (Body)"/>
              </a:rPr>
              <a:t> </a:t>
            </a:r>
            <a:r>
              <a:rPr lang="en-US" sz="1600" dirty="0" err="1" smtClean="0">
                <a:latin typeface="Arial (Body)"/>
              </a:rPr>
              <a:t>lại</a:t>
            </a:r>
            <a:r>
              <a:rPr lang="en-US" sz="1600" dirty="0" smtClean="0">
                <a:latin typeface="Arial (Body)"/>
              </a:rPr>
              <a:t> </a:t>
            </a:r>
            <a:r>
              <a:rPr lang="en-US" sz="1600" dirty="0" err="1" smtClean="0">
                <a:latin typeface="Arial (Body)"/>
              </a:rPr>
              <a:t>là</a:t>
            </a:r>
            <a:r>
              <a:rPr lang="en-US" sz="1600" dirty="0" smtClean="0">
                <a:latin typeface="Arial (Body)"/>
              </a:rPr>
              <a:t> </a:t>
            </a:r>
            <a:r>
              <a:rPr lang="en-US" sz="1600" dirty="0" err="1" smtClean="0">
                <a:latin typeface="Arial (Body)"/>
              </a:rPr>
              <a:t>thuê</a:t>
            </a:r>
            <a:r>
              <a:rPr lang="en-US" sz="1600" dirty="0" smtClean="0">
                <a:latin typeface="Arial (Body)"/>
              </a:rPr>
              <a:t> </a:t>
            </a:r>
            <a:r>
              <a:rPr lang="en-US" sz="1600" dirty="0" err="1" smtClean="0">
                <a:latin typeface="Arial (Body)"/>
              </a:rPr>
              <a:t>tài</a:t>
            </a:r>
            <a:r>
              <a:rPr lang="en-US" sz="1600" dirty="0" smtClean="0">
                <a:latin typeface="Arial (Body)"/>
              </a:rPr>
              <a:t> chính;</a:t>
            </a:r>
          </a:p>
          <a:p>
            <a:pPr marL="266700" indent="-266700" algn="just">
              <a:buFont typeface="Wingdings" pitchFamily="2" charset="2"/>
              <a:buChar char="ü"/>
            </a:pPr>
            <a:r>
              <a:rPr lang="en-US" sz="1600" dirty="0" err="1" smtClean="0">
                <a:latin typeface="Arial (Body)"/>
              </a:rPr>
              <a:t>Số</a:t>
            </a:r>
            <a:r>
              <a:rPr lang="en-US" sz="1600" dirty="0" smtClean="0">
                <a:latin typeface="Arial (Body)"/>
              </a:rPr>
              <a:t> </a:t>
            </a:r>
            <a:r>
              <a:rPr lang="en-US" sz="1600" dirty="0" err="1" smtClean="0">
                <a:latin typeface="Arial (Body)"/>
              </a:rPr>
              <a:t>chênh</a:t>
            </a:r>
            <a:r>
              <a:rPr lang="en-US" sz="1600" dirty="0" smtClean="0">
                <a:latin typeface="Arial (Body)"/>
              </a:rPr>
              <a:t> </a:t>
            </a:r>
            <a:r>
              <a:rPr lang="en-US" sz="1600" dirty="0" err="1" smtClean="0">
                <a:latin typeface="Arial (Body)"/>
              </a:rPr>
              <a:t>lệch</a:t>
            </a:r>
            <a:r>
              <a:rPr lang="en-US" sz="1600" dirty="0" smtClean="0">
                <a:latin typeface="Arial (Body)"/>
              </a:rPr>
              <a:t> </a:t>
            </a:r>
            <a:r>
              <a:rPr lang="en-US" sz="1600" dirty="0" err="1" smtClean="0">
                <a:latin typeface="Arial (Body)"/>
              </a:rPr>
              <a:t>giá</a:t>
            </a:r>
            <a:r>
              <a:rPr lang="en-US" sz="1600" dirty="0" smtClean="0">
                <a:latin typeface="Arial (Body)"/>
              </a:rPr>
              <a:t> </a:t>
            </a:r>
            <a:r>
              <a:rPr lang="en-US" sz="1600" dirty="0" err="1" smtClean="0">
                <a:latin typeface="Arial (Body)"/>
              </a:rPr>
              <a:t>bán</a:t>
            </a:r>
            <a:r>
              <a:rPr lang="en-US" sz="1600" dirty="0" smtClean="0">
                <a:latin typeface="Arial (Body)"/>
              </a:rPr>
              <a:t> &lt; FV </a:t>
            </a:r>
            <a:r>
              <a:rPr lang="en-US" sz="1600" dirty="0" err="1" smtClean="0">
                <a:latin typeface="Arial (Body)"/>
              </a:rPr>
              <a:t>của</a:t>
            </a:r>
            <a:r>
              <a:rPr lang="en-US" sz="1600" dirty="0" smtClean="0">
                <a:latin typeface="Arial (Body)"/>
              </a:rPr>
              <a:t> TSCĐ </a:t>
            </a:r>
            <a:r>
              <a:rPr lang="en-US" sz="1600" dirty="0" err="1" smtClean="0">
                <a:latin typeface="Arial (Body)"/>
              </a:rPr>
              <a:t>bán</a:t>
            </a:r>
            <a:r>
              <a:rPr lang="en-US" sz="1600" dirty="0" smtClean="0">
                <a:latin typeface="Arial (Body)"/>
              </a:rPr>
              <a:t> và </a:t>
            </a:r>
            <a:r>
              <a:rPr lang="en-US" sz="1600" dirty="0" err="1" smtClean="0">
                <a:latin typeface="Arial (Body)"/>
              </a:rPr>
              <a:t>thuê</a:t>
            </a:r>
            <a:r>
              <a:rPr lang="en-US" sz="1600" dirty="0" smtClean="0">
                <a:latin typeface="Arial (Body)"/>
              </a:rPr>
              <a:t> </a:t>
            </a:r>
            <a:r>
              <a:rPr lang="en-US" sz="1600" dirty="0" err="1" smtClean="0">
                <a:latin typeface="Arial (Body)"/>
              </a:rPr>
              <a:t>lại</a:t>
            </a:r>
            <a:r>
              <a:rPr lang="en-US" sz="1600" dirty="0" smtClean="0">
                <a:latin typeface="Arial (Body)"/>
              </a:rPr>
              <a:t> </a:t>
            </a:r>
            <a:r>
              <a:rPr lang="en-US" sz="1600" dirty="0" err="1" smtClean="0">
                <a:latin typeface="Arial (Body)"/>
              </a:rPr>
              <a:t>là</a:t>
            </a:r>
            <a:r>
              <a:rPr lang="en-US" sz="1600" dirty="0" smtClean="0">
                <a:latin typeface="Arial (Body)"/>
              </a:rPr>
              <a:t> </a:t>
            </a:r>
            <a:r>
              <a:rPr lang="en-US" sz="1600" dirty="0" err="1" smtClean="0">
                <a:latin typeface="Arial (Body)"/>
              </a:rPr>
              <a:t>thuê</a:t>
            </a:r>
            <a:r>
              <a:rPr lang="en-US" sz="1600" dirty="0" smtClean="0">
                <a:latin typeface="Arial (Body)"/>
              </a:rPr>
              <a:t> </a:t>
            </a:r>
            <a:r>
              <a:rPr lang="en-US" sz="1600" dirty="0" err="1" smtClean="0">
                <a:latin typeface="Arial (Body)"/>
              </a:rPr>
              <a:t>hoạt</a:t>
            </a:r>
            <a:r>
              <a:rPr lang="en-US" sz="1600" dirty="0" smtClean="0">
                <a:latin typeface="Arial (Body)"/>
              </a:rPr>
              <a:t> </a:t>
            </a:r>
            <a:r>
              <a:rPr lang="en-US" sz="1600" dirty="0" err="1" smtClean="0">
                <a:latin typeface="Arial (Body)"/>
              </a:rPr>
              <a:t>động</a:t>
            </a:r>
            <a:r>
              <a:rPr lang="en-US" sz="1600" dirty="0" smtClean="0">
                <a:latin typeface="Arial (Body)"/>
              </a:rPr>
              <a:t>;</a:t>
            </a:r>
            <a:r>
              <a:rPr lang="en-US" sz="1600" dirty="0" smtClean="0"/>
              <a:t> </a:t>
            </a:r>
          </a:p>
          <a:p>
            <a:pPr marL="266700" indent="-266700" algn="just">
              <a:buFont typeface="Wingdings" pitchFamily="2" charset="2"/>
              <a:buChar char="ü"/>
            </a:pPr>
            <a:r>
              <a:rPr lang="en-US" sz="1600" dirty="0" smtClean="0">
                <a:latin typeface="Arial" pitchFamily="34" charset="0"/>
                <a:cs typeface="Arial" pitchFamily="34" charset="0"/>
              </a:rPr>
              <a:t>LTTM </a:t>
            </a:r>
            <a:r>
              <a:rPr lang="en-US" sz="1600" dirty="0" err="1" smtClean="0">
                <a:latin typeface="Arial" pitchFamily="34" charset="0"/>
                <a:cs typeface="Arial" pitchFamily="34" charset="0"/>
              </a:rPr>
              <a:t>từ</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việc</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hợp</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nhất</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kinh</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doanh</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không</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hình</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thành</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công</a:t>
            </a:r>
            <a:r>
              <a:rPr lang="en-US" sz="1600" dirty="0" smtClean="0">
                <a:latin typeface="Arial" pitchFamily="34" charset="0"/>
                <a:cs typeface="Arial" pitchFamily="34" charset="0"/>
              </a:rPr>
              <a:t> ty </a:t>
            </a:r>
            <a:r>
              <a:rPr lang="en-US" sz="1600" dirty="0" err="1" smtClean="0">
                <a:latin typeface="Arial" pitchFamily="34" charset="0"/>
                <a:cs typeface="Arial" pitchFamily="34" charset="0"/>
              </a:rPr>
              <a:t>mẹ</a:t>
            </a:r>
            <a:r>
              <a:rPr lang="en-US" sz="1600" dirty="0" smtClean="0">
                <a:latin typeface="Arial" pitchFamily="34" charset="0"/>
                <a:cs typeface="Arial" pitchFamily="34" charset="0"/>
              </a:rPr>
              <a:t> - </a:t>
            </a:r>
            <a:r>
              <a:rPr lang="en-US" sz="1600" dirty="0" err="1" smtClean="0">
                <a:latin typeface="Arial" pitchFamily="34" charset="0"/>
                <a:cs typeface="Arial" pitchFamily="34" charset="0"/>
              </a:rPr>
              <a:t>công</a:t>
            </a:r>
            <a:r>
              <a:rPr lang="en-US" sz="1600" dirty="0" smtClean="0">
                <a:latin typeface="Arial" pitchFamily="34" charset="0"/>
                <a:cs typeface="Arial" pitchFamily="34" charset="0"/>
              </a:rPr>
              <a:t> ty con, </a:t>
            </a:r>
            <a:r>
              <a:rPr lang="en-US" sz="1600" dirty="0" err="1" smtClean="0">
                <a:latin typeface="Arial" pitchFamily="34" charset="0"/>
                <a:cs typeface="Arial" pitchFamily="34" charset="0"/>
              </a:rPr>
              <a:t>trừ</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trường</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hợp</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hợp</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nhất</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kinh</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doanh</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dưới</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sự</a:t>
            </a:r>
            <a:r>
              <a:rPr lang="en-US" sz="1600" dirty="0" smtClean="0">
                <a:latin typeface="Arial" pitchFamily="34" charset="0"/>
                <a:cs typeface="Arial" pitchFamily="34" charset="0"/>
              </a:rPr>
              <a:t> kiểm soát </a:t>
            </a:r>
            <a:r>
              <a:rPr lang="en-US" sz="1600" dirty="0" err="1" smtClean="0">
                <a:latin typeface="Arial" pitchFamily="34" charset="0"/>
                <a:cs typeface="Arial" pitchFamily="34" charset="0"/>
              </a:rPr>
              <a:t>chung</a:t>
            </a:r>
            <a:r>
              <a:rPr lang="en-US" sz="1600" dirty="0" smtClean="0">
                <a:latin typeface="Arial" pitchFamily="34" charset="0"/>
                <a:cs typeface="Arial" pitchFamily="34" charset="0"/>
              </a:rPr>
              <a:t>; </a:t>
            </a:r>
          </a:p>
          <a:p>
            <a:pPr marL="266700" indent="-266700" algn="just">
              <a:buFont typeface="Wingdings" pitchFamily="2" charset="2"/>
              <a:buChar char="ü"/>
            </a:pPr>
            <a:r>
              <a:rPr lang="vi-VN" sz="1600" dirty="0" smtClean="0"/>
              <a:t>Các khoản chi phí chờ phân bổ khác không thỏa mãn điều kiện là TSCĐ, như tiền đọc tài liệu khai thác tài nguyên, khoáng sản,… </a:t>
            </a:r>
            <a:endParaRPr lang="en-US" sz="1600"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131</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84784"/>
            <a:ext cx="8534400" cy="50167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solidFill>
                  <a:srgbClr val="FF0000"/>
                </a:solidFill>
                <a:latin typeface="Arial (Body)"/>
              </a:rPr>
              <a:t>3. </a:t>
            </a:r>
            <a:r>
              <a:rPr lang="vi-VN" sz="2000" dirty="0" smtClean="0">
                <a:solidFill>
                  <a:srgbClr val="FF0000"/>
                </a:solidFill>
                <a:latin typeface="Arial (Body)"/>
              </a:rPr>
              <a:t>Việc tính và phân bổ chi phí </a:t>
            </a:r>
            <a:r>
              <a:rPr lang="en-US" sz="2000" dirty="0" err="1" smtClean="0">
                <a:solidFill>
                  <a:srgbClr val="FF0000"/>
                </a:solidFill>
                <a:latin typeface="Arial (Body)"/>
              </a:rPr>
              <a:t>chờ</a:t>
            </a:r>
            <a:r>
              <a:rPr lang="en-US" sz="2000" dirty="0" smtClean="0">
                <a:solidFill>
                  <a:srgbClr val="FF0000"/>
                </a:solidFill>
                <a:latin typeface="Arial (Body)"/>
              </a:rPr>
              <a:t> </a:t>
            </a:r>
            <a:r>
              <a:rPr lang="en-US" sz="2000" dirty="0" err="1" smtClean="0">
                <a:solidFill>
                  <a:srgbClr val="FF0000"/>
                </a:solidFill>
                <a:latin typeface="Arial (Body)"/>
              </a:rPr>
              <a:t>phân</a:t>
            </a:r>
            <a:r>
              <a:rPr lang="en-US" sz="2000" dirty="0" smtClean="0">
                <a:solidFill>
                  <a:srgbClr val="FF0000"/>
                </a:solidFill>
                <a:latin typeface="Arial (Body)"/>
              </a:rPr>
              <a:t> </a:t>
            </a:r>
            <a:r>
              <a:rPr lang="en-US" sz="2000" dirty="0" err="1" smtClean="0">
                <a:solidFill>
                  <a:srgbClr val="FF0000"/>
                </a:solidFill>
                <a:latin typeface="Arial (Body)"/>
              </a:rPr>
              <a:t>bổ</a:t>
            </a:r>
            <a:r>
              <a:rPr lang="en-US" sz="2000" dirty="0" smtClean="0">
                <a:solidFill>
                  <a:srgbClr val="FF0000"/>
                </a:solidFill>
                <a:latin typeface="Arial (Body)"/>
              </a:rPr>
              <a:t> </a:t>
            </a:r>
            <a:r>
              <a:rPr lang="vi-VN" sz="2000" dirty="0" smtClean="0">
                <a:solidFill>
                  <a:srgbClr val="FF0000"/>
                </a:solidFill>
                <a:latin typeface="Arial (Body)"/>
              </a:rPr>
              <a:t>vào chi phí SXKD từng kỳ phải căn cứ vào tính chất, mức độ từng loại chi phí để lựa chọn phương pháp và tiêu thức </a:t>
            </a:r>
            <a:r>
              <a:rPr lang="en-US" sz="2000" dirty="0" err="1" smtClean="0">
                <a:solidFill>
                  <a:srgbClr val="FF0000"/>
                </a:solidFill>
                <a:latin typeface="Arial (Body)"/>
              </a:rPr>
              <a:t>phân</a:t>
            </a:r>
            <a:r>
              <a:rPr lang="en-US" sz="2000" dirty="0" smtClean="0">
                <a:solidFill>
                  <a:srgbClr val="FF0000"/>
                </a:solidFill>
                <a:latin typeface="Arial (Body)"/>
              </a:rPr>
              <a:t> </a:t>
            </a:r>
            <a:r>
              <a:rPr lang="en-US" sz="2000" dirty="0" err="1" smtClean="0">
                <a:solidFill>
                  <a:srgbClr val="FF0000"/>
                </a:solidFill>
                <a:latin typeface="Arial (Body)"/>
              </a:rPr>
              <a:t>bổ</a:t>
            </a:r>
            <a:r>
              <a:rPr lang="en-US" sz="2000" dirty="0" smtClean="0">
                <a:solidFill>
                  <a:srgbClr val="FF0000"/>
                </a:solidFill>
                <a:latin typeface="Arial (Body)"/>
              </a:rPr>
              <a:t> </a:t>
            </a:r>
            <a:r>
              <a:rPr lang="en-US" sz="2000" dirty="0" err="1" smtClean="0">
                <a:solidFill>
                  <a:srgbClr val="FF0000"/>
                </a:solidFill>
                <a:latin typeface="Arial (Body)"/>
              </a:rPr>
              <a:t>cho</a:t>
            </a:r>
            <a:r>
              <a:rPr lang="en-US" sz="2000" dirty="0" smtClean="0">
                <a:solidFill>
                  <a:srgbClr val="FF0000"/>
                </a:solidFill>
                <a:latin typeface="Arial (Body)"/>
              </a:rPr>
              <a:t> </a:t>
            </a:r>
            <a:r>
              <a:rPr lang="vi-VN" sz="2000" dirty="0" smtClean="0">
                <a:solidFill>
                  <a:srgbClr val="FF0000"/>
                </a:solidFill>
                <a:latin typeface="Arial (Body)"/>
              </a:rPr>
              <a:t>phù hợp.</a:t>
            </a:r>
            <a:r>
              <a:rPr lang="en-US" sz="2000" dirty="0" smtClean="0">
                <a:solidFill>
                  <a:srgbClr val="FF0000"/>
                </a:solidFill>
                <a:latin typeface="Arial (Body)"/>
              </a:rPr>
              <a:t> </a:t>
            </a:r>
          </a:p>
          <a:p>
            <a:pPr algn="just"/>
            <a:endParaRPr lang="en-US" sz="2000" dirty="0" smtClean="0">
              <a:solidFill>
                <a:srgbClr val="FF0000"/>
              </a:solidFill>
              <a:latin typeface="Arial (Body)"/>
            </a:endParaRPr>
          </a:p>
          <a:p>
            <a:pPr marL="266700" indent="-266700" algn="just">
              <a:buFont typeface="Wingdings" pitchFamily="2" charset="2"/>
              <a:buChar char="ü"/>
            </a:pPr>
            <a:r>
              <a:rPr lang="en-US" sz="2000" dirty="0" err="1" smtClean="0">
                <a:solidFill>
                  <a:srgbClr val="FF0000"/>
                </a:solidFill>
                <a:latin typeface="Arial (Body)"/>
              </a:rPr>
              <a:t>Ví</a:t>
            </a:r>
            <a:r>
              <a:rPr lang="en-US" sz="2000" dirty="0" smtClean="0">
                <a:solidFill>
                  <a:srgbClr val="FF0000"/>
                </a:solidFill>
                <a:latin typeface="Arial (Body)"/>
              </a:rPr>
              <a:t> </a:t>
            </a:r>
            <a:r>
              <a:rPr lang="en-US" sz="2000" dirty="0" err="1" smtClean="0">
                <a:solidFill>
                  <a:srgbClr val="FF0000"/>
                </a:solidFill>
                <a:latin typeface="Arial (Body)"/>
              </a:rPr>
              <a:t>dụ</a:t>
            </a:r>
            <a:r>
              <a:rPr lang="en-US" sz="2000" dirty="0" smtClean="0">
                <a:solidFill>
                  <a:srgbClr val="FF0000"/>
                </a:solidFill>
                <a:latin typeface="Arial (Body)"/>
              </a:rPr>
              <a:t>, </a:t>
            </a:r>
            <a:r>
              <a:rPr lang="en-US" sz="2000" dirty="0" err="1" smtClean="0">
                <a:solidFill>
                  <a:srgbClr val="FF0000"/>
                </a:solidFill>
                <a:latin typeface="Arial (Body)"/>
              </a:rPr>
              <a:t>đối</a:t>
            </a:r>
            <a:r>
              <a:rPr lang="en-US" sz="2000" dirty="0" smtClean="0">
                <a:solidFill>
                  <a:srgbClr val="FF0000"/>
                </a:solidFill>
                <a:latin typeface="Arial (Body)"/>
              </a:rPr>
              <a:t> </a:t>
            </a:r>
            <a:r>
              <a:rPr lang="en-US" sz="2000" dirty="0" err="1" smtClean="0">
                <a:solidFill>
                  <a:srgbClr val="FF0000"/>
                </a:solidFill>
                <a:latin typeface="Arial (Body)"/>
              </a:rPr>
              <a:t>với</a:t>
            </a:r>
            <a:r>
              <a:rPr lang="en-US" sz="2000" dirty="0" smtClean="0">
                <a:solidFill>
                  <a:srgbClr val="FF0000"/>
                </a:solidFill>
                <a:latin typeface="Arial (Body)"/>
              </a:rPr>
              <a:t> chi </a:t>
            </a:r>
            <a:r>
              <a:rPr lang="en-US" sz="2000" dirty="0" err="1" smtClean="0">
                <a:solidFill>
                  <a:srgbClr val="FF0000"/>
                </a:solidFill>
                <a:latin typeface="Arial (Body)"/>
              </a:rPr>
              <a:t>phí</a:t>
            </a:r>
            <a:r>
              <a:rPr lang="en-US" sz="2000" dirty="0" smtClean="0">
                <a:solidFill>
                  <a:srgbClr val="FF0000"/>
                </a:solidFill>
                <a:latin typeface="Arial (Body)"/>
              </a:rPr>
              <a:t> </a:t>
            </a:r>
            <a:r>
              <a:rPr lang="en-US" sz="2000" dirty="0" err="1" smtClean="0">
                <a:solidFill>
                  <a:srgbClr val="FF0000"/>
                </a:solidFill>
                <a:latin typeface="Arial (Body)"/>
              </a:rPr>
              <a:t>sửa</a:t>
            </a:r>
            <a:r>
              <a:rPr lang="en-US" sz="2000" dirty="0" smtClean="0">
                <a:solidFill>
                  <a:srgbClr val="FF0000"/>
                </a:solidFill>
                <a:latin typeface="Arial (Body)"/>
              </a:rPr>
              <a:t> </a:t>
            </a:r>
            <a:r>
              <a:rPr lang="en-US" sz="2000" dirty="0" err="1" smtClean="0">
                <a:solidFill>
                  <a:srgbClr val="FF0000"/>
                </a:solidFill>
                <a:latin typeface="Arial (Body)"/>
              </a:rPr>
              <a:t>chữa</a:t>
            </a:r>
            <a:r>
              <a:rPr lang="vi-VN" sz="2000" dirty="0" smtClean="0">
                <a:solidFill>
                  <a:srgbClr val="FF0000"/>
                </a:solidFill>
                <a:latin typeface="Arial (Body)"/>
              </a:rPr>
              <a:t>, bảo dưỡng định kỳ</a:t>
            </a:r>
            <a:r>
              <a:rPr lang="en-US" sz="2000" dirty="0" smtClean="0">
                <a:solidFill>
                  <a:srgbClr val="FF0000"/>
                </a:solidFill>
                <a:latin typeface="Arial (Body)"/>
              </a:rPr>
              <a:t> TSCĐ</a:t>
            </a:r>
            <a:r>
              <a:rPr lang="en-US" sz="2000" b="1" i="1" dirty="0" smtClean="0">
                <a:solidFill>
                  <a:srgbClr val="FF0000"/>
                </a:solidFill>
                <a:latin typeface="Arial (Body)"/>
              </a:rPr>
              <a:t> </a:t>
            </a:r>
            <a:r>
              <a:rPr lang="vi-VN" sz="2000" dirty="0" smtClean="0">
                <a:solidFill>
                  <a:srgbClr val="FF0000"/>
                </a:solidFill>
                <a:latin typeface="Arial (Body)"/>
              </a:rPr>
              <a:t>liên quan đến nhiều kỳ kế toán</a:t>
            </a:r>
            <a:r>
              <a:rPr lang="en-US" sz="2000" dirty="0" smtClean="0">
                <a:solidFill>
                  <a:srgbClr val="FF0000"/>
                </a:solidFill>
                <a:latin typeface="Arial (Body)"/>
              </a:rPr>
              <a:t> </a:t>
            </a:r>
            <a:r>
              <a:rPr lang="en-US" sz="2000" dirty="0" err="1" smtClean="0">
                <a:solidFill>
                  <a:srgbClr val="FF0000"/>
                </a:solidFill>
                <a:latin typeface="Arial (Body)"/>
              </a:rPr>
              <a:t>thì</a:t>
            </a:r>
            <a:r>
              <a:rPr lang="en-US" sz="2000" dirty="0" smtClean="0">
                <a:solidFill>
                  <a:srgbClr val="FF0000"/>
                </a:solidFill>
                <a:latin typeface="Arial (Body)"/>
              </a:rPr>
              <a:t> </a:t>
            </a:r>
            <a:r>
              <a:rPr lang="en-US" sz="2000" dirty="0" err="1" smtClean="0">
                <a:solidFill>
                  <a:srgbClr val="FF0000"/>
                </a:solidFill>
                <a:latin typeface="Arial (Body)"/>
              </a:rPr>
              <a:t>thời</a:t>
            </a:r>
            <a:r>
              <a:rPr lang="en-US" sz="2000" dirty="0" smtClean="0">
                <a:solidFill>
                  <a:srgbClr val="FF0000"/>
                </a:solidFill>
                <a:latin typeface="Arial (Body)"/>
              </a:rPr>
              <a:t> </a:t>
            </a:r>
            <a:r>
              <a:rPr lang="en-US" sz="2000" dirty="0" err="1" smtClean="0">
                <a:solidFill>
                  <a:srgbClr val="FF0000"/>
                </a:solidFill>
                <a:latin typeface="Arial (Body)"/>
              </a:rPr>
              <a:t>gian</a:t>
            </a:r>
            <a:r>
              <a:rPr lang="en-US" sz="2000" dirty="0" smtClean="0">
                <a:solidFill>
                  <a:srgbClr val="FF0000"/>
                </a:solidFill>
                <a:latin typeface="Arial (Body)"/>
              </a:rPr>
              <a:t> </a:t>
            </a:r>
            <a:r>
              <a:rPr lang="en-US" sz="2000" dirty="0" err="1" smtClean="0">
                <a:solidFill>
                  <a:srgbClr val="FF0000"/>
                </a:solidFill>
                <a:latin typeface="Arial (Body)"/>
              </a:rPr>
              <a:t>phân</a:t>
            </a:r>
            <a:r>
              <a:rPr lang="en-US" sz="2000" dirty="0" smtClean="0">
                <a:solidFill>
                  <a:srgbClr val="FF0000"/>
                </a:solidFill>
                <a:latin typeface="Arial (Body)"/>
              </a:rPr>
              <a:t> </a:t>
            </a:r>
            <a:r>
              <a:rPr lang="en-US" sz="2000" dirty="0" err="1" smtClean="0">
                <a:solidFill>
                  <a:srgbClr val="FF0000"/>
                </a:solidFill>
                <a:latin typeface="Arial (Body)"/>
              </a:rPr>
              <a:t>bổ</a:t>
            </a:r>
            <a:r>
              <a:rPr lang="en-US" sz="2000" dirty="0" smtClean="0">
                <a:solidFill>
                  <a:srgbClr val="FF0000"/>
                </a:solidFill>
                <a:latin typeface="Arial (Body)"/>
              </a:rPr>
              <a:t> </a:t>
            </a:r>
            <a:r>
              <a:rPr lang="en-US" sz="2000" dirty="0" err="1" smtClean="0">
                <a:solidFill>
                  <a:srgbClr val="FF0000"/>
                </a:solidFill>
                <a:latin typeface="Arial (Body)"/>
              </a:rPr>
              <a:t>dự</a:t>
            </a:r>
            <a:r>
              <a:rPr lang="en-US" sz="2000" dirty="0" smtClean="0">
                <a:solidFill>
                  <a:srgbClr val="FF0000"/>
                </a:solidFill>
                <a:latin typeface="Arial (Body)"/>
              </a:rPr>
              <a:t> </a:t>
            </a:r>
            <a:r>
              <a:rPr lang="en-US" sz="2000" dirty="0" err="1" smtClean="0">
                <a:solidFill>
                  <a:srgbClr val="FF0000"/>
                </a:solidFill>
                <a:latin typeface="Arial (Body)"/>
              </a:rPr>
              <a:t>kiến</a:t>
            </a:r>
            <a:r>
              <a:rPr lang="en-US" sz="2000" dirty="0" smtClean="0">
                <a:solidFill>
                  <a:srgbClr val="FF0000"/>
                </a:solidFill>
                <a:latin typeface="Arial (Body)"/>
              </a:rPr>
              <a:t> </a:t>
            </a:r>
            <a:r>
              <a:rPr lang="en-US" sz="2000" dirty="0" err="1" smtClean="0">
                <a:solidFill>
                  <a:srgbClr val="FF0000"/>
                </a:solidFill>
                <a:latin typeface="Arial (Body)"/>
              </a:rPr>
              <a:t>có</a:t>
            </a:r>
            <a:r>
              <a:rPr lang="en-US" sz="2000" dirty="0" smtClean="0">
                <a:solidFill>
                  <a:srgbClr val="FF0000"/>
                </a:solidFill>
                <a:latin typeface="Arial (Body)"/>
              </a:rPr>
              <a:t> </a:t>
            </a:r>
            <a:r>
              <a:rPr lang="en-US" sz="2000" dirty="0" err="1" smtClean="0">
                <a:solidFill>
                  <a:srgbClr val="FF0000"/>
                </a:solidFill>
                <a:latin typeface="Arial (Body)"/>
              </a:rPr>
              <a:t>thể</a:t>
            </a:r>
            <a:r>
              <a:rPr lang="en-US" sz="2000" dirty="0" smtClean="0">
                <a:solidFill>
                  <a:srgbClr val="FF0000"/>
                </a:solidFill>
                <a:latin typeface="Arial (Body)"/>
              </a:rPr>
              <a:t> </a:t>
            </a:r>
            <a:r>
              <a:rPr lang="en-US" sz="2000" dirty="0" err="1" smtClean="0">
                <a:solidFill>
                  <a:srgbClr val="FF0000"/>
                </a:solidFill>
                <a:latin typeface="Arial (Body)"/>
              </a:rPr>
              <a:t>tính</a:t>
            </a:r>
            <a:r>
              <a:rPr lang="en-US" sz="2000" dirty="0" smtClean="0">
                <a:solidFill>
                  <a:srgbClr val="FF0000"/>
                </a:solidFill>
                <a:latin typeface="Arial (Body)"/>
              </a:rPr>
              <a:t> </a:t>
            </a:r>
            <a:r>
              <a:rPr lang="en-US" sz="2000" dirty="0" err="1" smtClean="0">
                <a:solidFill>
                  <a:srgbClr val="FF0000"/>
                </a:solidFill>
                <a:latin typeface="Arial (Body)"/>
              </a:rPr>
              <a:t>từ</a:t>
            </a:r>
            <a:r>
              <a:rPr lang="en-US" sz="2000" dirty="0" smtClean="0">
                <a:solidFill>
                  <a:srgbClr val="FF0000"/>
                </a:solidFill>
                <a:latin typeface="Arial (Body)"/>
              </a:rPr>
              <a:t> </a:t>
            </a:r>
            <a:r>
              <a:rPr lang="en-US" sz="2000" dirty="0" err="1" smtClean="0">
                <a:solidFill>
                  <a:srgbClr val="FF0000"/>
                </a:solidFill>
                <a:latin typeface="Arial (Body)"/>
              </a:rPr>
              <a:t>khi</a:t>
            </a:r>
            <a:r>
              <a:rPr lang="en-US" sz="2000" dirty="0" smtClean="0">
                <a:solidFill>
                  <a:srgbClr val="FF0000"/>
                </a:solidFill>
                <a:latin typeface="Arial (Body)"/>
              </a:rPr>
              <a:t> TSCĐ </a:t>
            </a:r>
            <a:r>
              <a:rPr lang="en-US" sz="2000" dirty="0" err="1" smtClean="0">
                <a:solidFill>
                  <a:srgbClr val="FF0000"/>
                </a:solidFill>
                <a:latin typeface="Arial (Body)"/>
              </a:rPr>
              <a:t>được</a:t>
            </a:r>
            <a:r>
              <a:rPr lang="en-US" sz="2000" dirty="0" smtClean="0">
                <a:solidFill>
                  <a:srgbClr val="FF0000"/>
                </a:solidFill>
                <a:latin typeface="Arial (Body)"/>
              </a:rPr>
              <a:t> </a:t>
            </a:r>
            <a:r>
              <a:rPr lang="en-US" sz="2000" dirty="0" err="1" smtClean="0">
                <a:solidFill>
                  <a:srgbClr val="FF0000"/>
                </a:solidFill>
                <a:latin typeface="Arial (Body)"/>
              </a:rPr>
              <a:t>sửa</a:t>
            </a:r>
            <a:r>
              <a:rPr lang="en-US" sz="2000" dirty="0" smtClean="0">
                <a:solidFill>
                  <a:srgbClr val="FF0000"/>
                </a:solidFill>
                <a:latin typeface="Arial (Body)"/>
              </a:rPr>
              <a:t> </a:t>
            </a:r>
            <a:r>
              <a:rPr lang="en-US" sz="2000" dirty="0" err="1" smtClean="0">
                <a:solidFill>
                  <a:srgbClr val="FF0000"/>
                </a:solidFill>
                <a:latin typeface="Arial (Body)"/>
              </a:rPr>
              <a:t>chữa</a:t>
            </a:r>
            <a:r>
              <a:rPr lang="en-US" sz="2000" dirty="0" smtClean="0">
                <a:solidFill>
                  <a:srgbClr val="FF0000"/>
                </a:solidFill>
                <a:latin typeface="Arial (Body)"/>
              </a:rPr>
              <a:t> </a:t>
            </a:r>
            <a:r>
              <a:rPr lang="en-US" sz="2000" dirty="0" err="1" smtClean="0">
                <a:solidFill>
                  <a:srgbClr val="FF0000"/>
                </a:solidFill>
                <a:latin typeface="Arial (Body)"/>
              </a:rPr>
              <a:t>bảo</a:t>
            </a:r>
            <a:r>
              <a:rPr lang="en-US" sz="2000" dirty="0" smtClean="0">
                <a:solidFill>
                  <a:srgbClr val="FF0000"/>
                </a:solidFill>
                <a:latin typeface="Arial (Body)"/>
              </a:rPr>
              <a:t> </a:t>
            </a:r>
            <a:r>
              <a:rPr lang="en-US" sz="2000" dirty="0" err="1" smtClean="0">
                <a:solidFill>
                  <a:srgbClr val="FF0000"/>
                </a:solidFill>
                <a:latin typeface="Arial (Body)"/>
              </a:rPr>
              <a:t>dưỡng</a:t>
            </a:r>
            <a:r>
              <a:rPr lang="en-US" sz="2000" dirty="0" smtClean="0">
                <a:solidFill>
                  <a:srgbClr val="FF0000"/>
                </a:solidFill>
                <a:latin typeface="Arial (Body)"/>
              </a:rPr>
              <a:t> </a:t>
            </a:r>
            <a:r>
              <a:rPr lang="en-US" sz="2000" dirty="0" err="1" smtClean="0">
                <a:solidFill>
                  <a:srgbClr val="FF0000"/>
                </a:solidFill>
                <a:latin typeface="Arial (Body)"/>
              </a:rPr>
              <a:t>hoàn</a:t>
            </a:r>
            <a:r>
              <a:rPr lang="en-US" sz="2000" dirty="0" smtClean="0">
                <a:solidFill>
                  <a:srgbClr val="FF0000"/>
                </a:solidFill>
                <a:latin typeface="Arial (Body)"/>
              </a:rPr>
              <a:t> </a:t>
            </a:r>
            <a:r>
              <a:rPr lang="en-US" sz="2000" dirty="0" err="1" smtClean="0">
                <a:solidFill>
                  <a:srgbClr val="FF0000"/>
                </a:solidFill>
                <a:latin typeface="Arial (Body)"/>
              </a:rPr>
              <a:t>thành</a:t>
            </a:r>
            <a:r>
              <a:rPr lang="en-US" sz="2000" dirty="0" smtClean="0">
                <a:solidFill>
                  <a:srgbClr val="FF0000"/>
                </a:solidFill>
                <a:latin typeface="Arial (Body)"/>
              </a:rPr>
              <a:t>, </a:t>
            </a:r>
            <a:r>
              <a:rPr lang="it-IT" sz="2000" dirty="0" smtClean="0">
                <a:solidFill>
                  <a:srgbClr val="FF0000"/>
                </a:solidFill>
                <a:latin typeface="Arial (Body)"/>
              </a:rPr>
              <a:t>đưa vào sử dụng </a:t>
            </a:r>
            <a:r>
              <a:rPr lang="en-US" sz="2000" dirty="0" err="1" smtClean="0">
                <a:solidFill>
                  <a:srgbClr val="FF0000"/>
                </a:solidFill>
                <a:latin typeface="Arial (Body)"/>
              </a:rPr>
              <a:t>cho</a:t>
            </a:r>
            <a:r>
              <a:rPr lang="en-US" sz="2000" dirty="0" smtClean="0">
                <a:solidFill>
                  <a:srgbClr val="FF0000"/>
                </a:solidFill>
                <a:latin typeface="Arial (Body)"/>
              </a:rPr>
              <a:t> </a:t>
            </a:r>
            <a:r>
              <a:rPr lang="en-US" sz="2000" dirty="0" err="1" smtClean="0">
                <a:solidFill>
                  <a:srgbClr val="FF0000"/>
                </a:solidFill>
                <a:latin typeface="Arial (Body)"/>
              </a:rPr>
              <a:t>đến</a:t>
            </a:r>
            <a:r>
              <a:rPr lang="en-US" sz="2000" dirty="0" smtClean="0">
                <a:solidFill>
                  <a:srgbClr val="FF0000"/>
                </a:solidFill>
                <a:latin typeface="Arial (Body)"/>
              </a:rPr>
              <a:t> </a:t>
            </a:r>
            <a:r>
              <a:rPr lang="en-US" sz="2000" dirty="0" err="1" smtClean="0">
                <a:solidFill>
                  <a:srgbClr val="FF0000"/>
                </a:solidFill>
                <a:latin typeface="Arial (Body)"/>
              </a:rPr>
              <a:t>lần</a:t>
            </a:r>
            <a:r>
              <a:rPr lang="en-US" sz="2000" dirty="0" smtClean="0">
                <a:solidFill>
                  <a:srgbClr val="FF0000"/>
                </a:solidFill>
                <a:latin typeface="Arial (Body)"/>
              </a:rPr>
              <a:t> </a:t>
            </a:r>
            <a:r>
              <a:rPr lang="en-US" sz="2000" dirty="0" err="1" smtClean="0">
                <a:solidFill>
                  <a:srgbClr val="FF0000"/>
                </a:solidFill>
                <a:latin typeface="Arial (Body)"/>
              </a:rPr>
              <a:t>cần</a:t>
            </a:r>
            <a:r>
              <a:rPr lang="en-US" sz="2000" dirty="0" smtClean="0">
                <a:solidFill>
                  <a:srgbClr val="FF0000"/>
                </a:solidFill>
                <a:latin typeface="Arial (Body)"/>
              </a:rPr>
              <a:t> </a:t>
            </a:r>
            <a:r>
              <a:rPr lang="en-US" sz="2000" dirty="0" err="1" smtClean="0">
                <a:solidFill>
                  <a:srgbClr val="FF0000"/>
                </a:solidFill>
                <a:latin typeface="Arial (Body)"/>
              </a:rPr>
              <a:t>sửa</a:t>
            </a:r>
            <a:r>
              <a:rPr lang="en-US" sz="2000" dirty="0" smtClean="0">
                <a:solidFill>
                  <a:srgbClr val="FF0000"/>
                </a:solidFill>
                <a:latin typeface="Arial (Body)"/>
              </a:rPr>
              <a:t> </a:t>
            </a:r>
            <a:r>
              <a:rPr lang="en-US" sz="2000" dirty="0" err="1" smtClean="0">
                <a:solidFill>
                  <a:srgbClr val="FF0000"/>
                </a:solidFill>
                <a:latin typeface="Arial (Body)"/>
              </a:rPr>
              <a:t>chữa</a:t>
            </a:r>
            <a:r>
              <a:rPr lang="en-US" sz="2000" dirty="0" smtClean="0">
                <a:solidFill>
                  <a:srgbClr val="FF0000"/>
                </a:solidFill>
                <a:latin typeface="Arial (Body)"/>
              </a:rPr>
              <a:t>, </a:t>
            </a:r>
            <a:r>
              <a:rPr lang="en-US" sz="2000" dirty="0" err="1" smtClean="0">
                <a:solidFill>
                  <a:srgbClr val="FF0000"/>
                </a:solidFill>
                <a:latin typeface="Arial (Body)"/>
              </a:rPr>
              <a:t>bảo</a:t>
            </a:r>
            <a:r>
              <a:rPr lang="en-US" sz="2000" dirty="0" smtClean="0">
                <a:solidFill>
                  <a:srgbClr val="FF0000"/>
                </a:solidFill>
                <a:latin typeface="Arial (Body)"/>
              </a:rPr>
              <a:t> </a:t>
            </a:r>
            <a:r>
              <a:rPr lang="en-US" sz="2000" dirty="0" err="1" smtClean="0">
                <a:solidFill>
                  <a:srgbClr val="FF0000"/>
                </a:solidFill>
                <a:latin typeface="Arial (Body)"/>
              </a:rPr>
              <a:t>dưỡng</a:t>
            </a:r>
            <a:r>
              <a:rPr lang="en-US" sz="2000" dirty="0" smtClean="0">
                <a:solidFill>
                  <a:srgbClr val="FF0000"/>
                </a:solidFill>
                <a:latin typeface="Arial (Body)"/>
              </a:rPr>
              <a:t> </a:t>
            </a:r>
            <a:r>
              <a:rPr lang="en-US" sz="2000" dirty="0" err="1" smtClean="0">
                <a:solidFill>
                  <a:srgbClr val="FF0000"/>
                </a:solidFill>
                <a:latin typeface="Arial (Body)"/>
              </a:rPr>
              <a:t>định</a:t>
            </a:r>
            <a:r>
              <a:rPr lang="en-US" sz="2000" dirty="0" smtClean="0">
                <a:solidFill>
                  <a:srgbClr val="FF0000"/>
                </a:solidFill>
                <a:latin typeface="Arial (Body)"/>
              </a:rPr>
              <a:t> </a:t>
            </a:r>
            <a:r>
              <a:rPr lang="en-US" sz="2000" dirty="0" err="1" smtClean="0">
                <a:solidFill>
                  <a:srgbClr val="FF0000"/>
                </a:solidFill>
                <a:latin typeface="Arial (Body)"/>
              </a:rPr>
              <a:t>kỳ</a:t>
            </a:r>
            <a:r>
              <a:rPr lang="en-US" sz="2000" dirty="0" smtClean="0">
                <a:solidFill>
                  <a:srgbClr val="FF0000"/>
                </a:solidFill>
                <a:latin typeface="Arial (Body)"/>
              </a:rPr>
              <a:t> </a:t>
            </a:r>
            <a:r>
              <a:rPr lang="en-US" sz="2000" dirty="0" err="1" smtClean="0">
                <a:solidFill>
                  <a:srgbClr val="FF0000"/>
                </a:solidFill>
                <a:latin typeface="Arial (Body)"/>
              </a:rPr>
              <a:t>sau</a:t>
            </a:r>
            <a:r>
              <a:rPr lang="vi-VN" sz="2000" dirty="0" smtClean="0">
                <a:solidFill>
                  <a:srgbClr val="FF0000"/>
                </a:solidFill>
                <a:latin typeface="Arial (Body)"/>
              </a:rPr>
              <a:t>;</a:t>
            </a:r>
            <a:r>
              <a:rPr lang="en-US" sz="2000" dirty="0" smtClean="0">
                <a:solidFill>
                  <a:srgbClr val="FF0000"/>
                </a:solidFill>
                <a:latin typeface="Arial (Body)"/>
              </a:rPr>
              <a:t> </a:t>
            </a:r>
            <a:r>
              <a:rPr lang="en-US" sz="2000" dirty="0" err="1" smtClean="0">
                <a:solidFill>
                  <a:srgbClr val="FF0000"/>
                </a:solidFill>
                <a:latin typeface="Arial (Body)"/>
              </a:rPr>
              <a:t>hoặc</a:t>
            </a:r>
            <a:r>
              <a:rPr lang="en-US" sz="2000" dirty="0" smtClean="0">
                <a:solidFill>
                  <a:srgbClr val="FF0000"/>
                </a:solidFill>
                <a:latin typeface="Arial (Body)"/>
              </a:rPr>
              <a:t> </a:t>
            </a:r>
            <a:r>
              <a:rPr lang="en-US" sz="2000" dirty="0" err="1" smtClean="0">
                <a:solidFill>
                  <a:srgbClr val="FF0000"/>
                </a:solidFill>
                <a:latin typeface="Arial (Body)"/>
              </a:rPr>
              <a:t>đối</a:t>
            </a:r>
            <a:r>
              <a:rPr lang="en-US" sz="2000" dirty="0" smtClean="0">
                <a:solidFill>
                  <a:srgbClr val="FF0000"/>
                </a:solidFill>
                <a:latin typeface="Arial (Body)"/>
              </a:rPr>
              <a:t> </a:t>
            </a:r>
            <a:r>
              <a:rPr lang="en-US" sz="2000" dirty="0" err="1" smtClean="0">
                <a:solidFill>
                  <a:srgbClr val="FF0000"/>
                </a:solidFill>
                <a:latin typeface="Arial (Body)"/>
              </a:rPr>
              <a:t>với</a:t>
            </a:r>
            <a:r>
              <a:rPr lang="en-US" sz="2000" dirty="0" smtClean="0">
                <a:solidFill>
                  <a:srgbClr val="FF0000"/>
                </a:solidFill>
                <a:latin typeface="Arial (Body)"/>
              </a:rPr>
              <a:t> c</a:t>
            </a:r>
            <a:r>
              <a:rPr lang="vi-VN" sz="2000" dirty="0" smtClean="0">
                <a:solidFill>
                  <a:srgbClr val="FF0000"/>
                </a:solidFill>
                <a:latin typeface="Arial (Body)"/>
              </a:rPr>
              <a:t>ông cụ, dụng cụ, bao bì luân chuyển, đồ dùng cho thuê liên quan đến hoạt động kinh doanh trong nhiều kỳ kế toán</a:t>
            </a:r>
            <a:r>
              <a:rPr lang="en-US" sz="2000" dirty="0" smtClean="0">
                <a:solidFill>
                  <a:srgbClr val="FF0000"/>
                </a:solidFill>
                <a:latin typeface="Arial (Body)"/>
              </a:rPr>
              <a:t> </a:t>
            </a:r>
            <a:r>
              <a:rPr lang="en-US" sz="2000" dirty="0" err="1" smtClean="0">
                <a:solidFill>
                  <a:srgbClr val="FF0000"/>
                </a:solidFill>
                <a:latin typeface="Arial (Body)"/>
              </a:rPr>
              <a:t>thì</a:t>
            </a:r>
            <a:r>
              <a:rPr lang="en-US" sz="2000" dirty="0" smtClean="0">
                <a:solidFill>
                  <a:srgbClr val="FF0000"/>
                </a:solidFill>
                <a:latin typeface="Arial (Body)"/>
              </a:rPr>
              <a:t> </a:t>
            </a:r>
            <a:r>
              <a:rPr lang="en-US" sz="2000" dirty="0" err="1" smtClean="0">
                <a:solidFill>
                  <a:srgbClr val="FF0000"/>
                </a:solidFill>
                <a:latin typeface="Arial (Body)"/>
              </a:rPr>
              <a:t>thời</a:t>
            </a:r>
            <a:r>
              <a:rPr lang="en-US" sz="2000" dirty="0" smtClean="0">
                <a:solidFill>
                  <a:srgbClr val="FF0000"/>
                </a:solidFill>
                <a:latin typeface="Arial (Body)"/>
              </a:rPr>
              <a:t> </a:t>
            </a:r>
            <a:r>
              <a:rPr lang="en-US" sz="2000" dirty="0" err="1" smtClean="0">
                <a:solidFill>
                  <a:srgbClr val="FF0000"/>
                </a:solidFill>
                <a:latin typeface="Arial (Body)"/>
              </a:rPr>
              <a:t>gian</a:t>
            </a:r>
            <a:r>
              <a:rPr lang="en-US" sz="2000" dirty="0" smtClean="0">
                <a:solidFill>
                  <a:srgbClr val="FF0000"/>
                </a:solidFill>
                <a:latin typeface="Arial (Body)"/>
              </a:rPr>
              <a:t> </a:t>
            </a:r>
            <a:r>
              <a:rPr lang="en-US" sz="2000" dirty="0" err="1" smtClean="0">
                <a:solidFill>
                  <a:srgbClr val="FF0000"/>
                </a:solidFill>
                <a:latin typeface="Arial (Body)"/>
              </a:rPr>
              <a:t>phân</a:t>
            </a:r>
            <a:r>
              <a:rPr lang="en-US" sz="2000" dirty="0" smtClean="0">
                <a:solidFill>
                  <a:srgbClr val="FF0000"/>
                </a:solidFill>
                <a:latin typeface="Arial (Body)"/>
              </a:rPr>
              <a:t> </a:t>
            </a:r>
            <a:r>
              <a:rPr lang="en-US" sz="2000" dirty="0" err="1" smtClean="0">
                <a:solidFill>
                  <a:srgbClr val="FF0000"/>
                </a:solidFill>
                <a:latin typeface="Arial (Body)"/>
              </a:rPr>
              <a:t>bổ</a:t>
            </a:r>
            <a:r>
              <a:rPr lang="en-US" sz="2000" dirty="0" smtClean="0">
                <a:solidFill>
                  <a:srgbClr val="FF0000"/>
                </a:solidFill>
                <a:latin typeface="Arial (Body)"/>
              </a:rPr>
              <a:t> </a:t>
            </a:r>
            <a:r>
              <a:rPr lang="en-US" sz="2000" dirty="0" err="1" smtClean="0">
                <a:solidFill>
                  <a:srgbClr val="FF0000"/>
                </a:solidFill>
                <a:latin typeface="Arial (Body)"/>
              </a:rPr>
              <a:t>có</a:t>
            </a:r>
            <a:r>
              <a:rPr lang="en-US" sz="2000" dirty="0" smtClean="0">
                <a:solidFill>
                  <a:srgbClr val="FF0000"/>
                </a:solidFill>
                <a:latin typeface="Arial (Body)"/>
              </a:rPr>
              <a:t> </a:t>
            </a:r>
            <a:r>
              <a:rPr lang="en-US" sz="2000" dirty="0" err="1" smtClean="0">
                <a:solidFill>
                  <a:srgbClr val="FF0000"/>
                </a:solidFill>
                <a:latin typeface="Arial (Body)"/>
              </a:rPr>
              <a:t>thể</a:t>
            </a:r>
            <a:r>
              <a:rPr lang="en-US" sz="2000" dirty="0" smtClean="0">
                <a:solidFill>
                  <a:srgbClr val="FF0000"/>
                </a:solidFill>
                <a:latin typeface="Arial (Body)"/>
              </a:rPr>
              <a:t> </a:t>
            </a:r>
            <a:r>
              <a:rPr lang="en-US" sz="2000" dirty="0" err="1" smtClean="0">
                <a:solidFill>
                  <a:srgbClr val="FF0000"/>
                </a:solidFill>
                <a:latin typeface="Arial (Body)"/>
              </a:rPr>
              <a:t>là</a:t>
            </a:r>
            <a:r>
              <a:rPr lang="en-US" sz="2000" dirty="0" smtClean="0">
                <a:solidFill>
                  <a:srgbClr val="FF0000"/>
                </a:solidFill>
                <a:latin typeface="Arial (Body)"/>
              </a:rPr>
              <a:t> </a:t>
            </a:r>
            <a:r>
              <a:rPr lang="en-US" sz="2000" dirty="0" err="1" smtClean="0">
                <a:solidFill>
                  <a:srgbClr val="FF0000"/>
                </a:solidFill>
                <a:latin typeface="Arial (Body)"/>
              </a:rPr>
              <a:t>thời</a:t>
            </a:r>
            <a:r>
              <a:rPr lang="en-US" sz="2000" dirty="0" smtClean="0">
                <a:solidFill>
                  <a:srgbClr val="FF0000"/>
                </a:solidFill>
                <a:latin typeface="Arial (Body)"/>
              </a:rPr>
              <a:t> </a:t>
            </a:r>
            <a:r>
              <a:rPr lang="en-US" sz="2000" dirty="0" err="1" smtClean="0">
                <a:solidFill>
                  <a:srgbClr val="FF0000"/>
                </a:solidFill>
                <a:latin typeface="Arial (Body)"/>
              </a:rPr>
              <a:t>gian</a:t>
            </a:r>
            <a:r>
              <a:rPr lang="en-US" sz="2000" dirty="0" smtClean="0">
                <a:solidFill>
                  <a:srgbClr val="FF0000"/>
                </a:solidFill>
                <a:latin typeface="Arial (Body)"/>
              </a:rPr>
              <a:t> </a:t>
            </a:r>
            <a:r>
              <a:rPr lang="en-US" sz="2000" dirty="0" err="1" smtClean="0">
                <a:solidFill>
                  <a:srgbClr val="FF0000"/>
                </a:solidFill>
                <a:latin typeface="Arial (Body)"/>
              </a:rPr>
              <a:t>dự</a:t>
            </a:r>
            <a:r>
              <a:rPr lang="en-US" sz="2000" dirty="0" smtClean="0">
                <a:solidFill>
                  <a:srgbClr val="FF0000"/>
                </a:solidFill>
                <a:latin typeface="Arial (Body)"/>
              </a:rPr>
              <a:t> </a:t>
            </a:r>
            <a:r>
              <a:rPr lang="en-US" sz="2000" dirty="0" err="1" smtClean="0">
                <a:solidFill>
                  <a:srgbClr val="FF0000"/>
                </a:solidFill>
                <a:latin typeface="Arial (Body)"/>
              </a:rPr>
              <a:t>kiến</a:t>
            </a:r>
            <a:r>
              <a:rPr lang="en-US" sz="2000" dirty="0" smtClean="0">
                <a:solidFill>
                  <a:srgbClr val="FF0000"/>
                </a:solidFill>
                <a:latin typeface="Arial (Body)"/>
              </a:rPr>
              <a:t> </a:t>
            </a:r>
            <a:r>
              <a:rPr lang="en-US" sz="2000" dirty="0" err="1" smtClean="0">
                <a:solidFill>
                  <a:srgbClr val="FF0000"/>
                </a:solidFill>
                <a:latin typeface="Arial (Body)"/>
              </a:rPr>
              <a:t>sử</a:t>
            </a:r>
            <a:r>
              <a:rPr lang="en-US" sz="2000" dirty="0" smtClean="0">
                <a:solidFill>
                  <a:srgbClr val="FF0000"/>
                </a:solidFill>
                <a:latin typeface="Arial (Body)"/>
              </a:rPr>
              <a:t> </a:t>
            </a:r>
            <a:r>
              <a:rPr lang="en-US" sz="2000" dirty="0" err="1" smtClean="0">
                <a:solidFill>
                  <a:srgbClr val="FF0000"/>
                </a:solidFill>
                <a:latin typeface="Arial (Body)"/>
              </a:rPr>
              <a:t>dụng</a:t>
            </a:r>
            <a:r>
              <a:rPr lang="en-US" sz="2000" dirty="0" smtClean="0">
                <a:solidFill>
                  <a:srgbClr val="FF0000"/>
                </a:solidFill>
                <a:latin typeface="Arial (Body)"/>
              </a:rPr>
              <a:t> </a:t>
            </a:r>
            <a:r>
              <a:rPr lang="en-US" sz="2000" dirty="0" err="1" smtClean="0">
                <a:solidFill>
                  <a:srgbClr val="FF0000"/>
                </a:solidFill>
                <a:latin typeface="Arial (Body)"/>
              </a:rPr>
              <a:t>hữu</a:t>
            </a:r>
            <a:r>
              <a:rPr lang="en-US" sz="2000" dirty="0" smtClean="0">
                <a:solidFill>
                  <a:srgbClr val="FF0000"/>
                </a:solidFill>
                <a:latin typeface="Arial (Body)"/>
              </a:rPr>
              <a:t> </a:t>
            </a:r>
            <a:r>
              <a:rPr lang="en-US" sz="2000" dirty="0" err="1" smtClean="0">
                <a:solidFill>
                  <a:srgbClr val="FF0000"/>
                </a:solidFill>
                <a:latin typeface="Arial (Body)"/>
              </a:rPr>
              <a:t>ích</a:t>
            </a:r>
            <a:r>
              <a:rPr lang="en-US" sz="2000" dirty="0" smtClean="0">
                <a:solidFill>
                  <a:srgbClr val="FF0000"/>
                </a:solidFill>
                <a:latin typeface="Arial (Body)"/>
              </a:rPr>
              <a:t> </a:t>
            </a:r>
            <a:r>
              <a:rPr lang="en-US" sz="2000" dirty="0" err="1" smtClean="0">
                <a:solidFill>
                  <a:srgbClr val="FF0000"/>
                </a:solidFill>
                <a:latin typeface="Arial (Body)"/>
              </a:rPr>
              <a:t>của</a:t>
            </a:r>
            <a:r>
              <a:rPr lang="en-US" sz="2000" dirty="0" smtClean="0">
                <a:solidFill>
                  <a:srgbClr val="FF0000"/>
                </a:solidFill>
                <a:latin typeface="Arial (Body)"/>
              </a:rPr>
              <a:t> </a:t>
            </a:r>
            <a:r>
              <a:rPr lang="en-US" sz="2000" dirty="0" err="1" smtClean="0">
                <a:solidFill>
                  <a:srgbClr val="FF0000"/>
                </a:solidFill>
                <a:latin typeface="Arial (Body)"/>
              </a:rPr>
              <a:t>công</a:t>
            </a:r>
            <a:r>
              <a:rPr lang="en-US" sz="2000" dirty="0" smtClean="0">
                <a:solidFill>
                  <a:srgbClr val="FF0000"/>
                </a:solidFill>
                <a:latin typeface="Arial (Body)"/>
              </a:rPr>
              <a:t> </a:t>
            </a:r>
            <a:r>
              <a:rPr lang="en-US" sz="2000" dirty="0" err="1" smtClean="0">
                <a:solidFill>
                  <a:srgbClr val="FF0000"/>
                </a:solidFill>
                <a:latin typeface="Arial (Body)"/>
              </a:rPr>
              <a:t>cụ</a:t>
            </a:r>
            <a:r>
              <a:rPr lang="en-US" sz="2000" dirty="0" smtClean="0">
                <a:solidFill>
                  <a:srgbClr val="FF0000"/>
                </a:solidFill>
                <a:latin typeface="Arial (Body)"/>
              </a:rPr>
              <a:t> </a:t>
            </a:r>
            <a:r>
              <a:rPr lang="en-US" sz="2000" dirty="0" err="1" smtClean="0">
                <a:solidFill>
                  <a:srgbClr val="FF0000"/>
                </a:solidFill>
                <a:latin typeface="Arial (Body)"/>
              </a:rPr>
              <a:t>dụng</a:t>
            </a:r>
            <a:r>
              <a:rPr lang="en-US" sz="2000" dirty="0" smtClean="0">
                <a:solidFill>
                  <a:srgbClr val="FF0000"/>
                </a:solidFill>
                <a:latin typeface="Arial (Body)"/>
              </a:rPr>
              <a:t> </a:t>
            </a:r>
            <a:r>
              <a:rPr lang="en-US" sz="2000" dirty="0" err="1" smtClean="0">
                <a:solidFill>
                  <a:srgbClr val="FF0000"/>
                </a:solidFill>
                <a:latin typeface="Arial (Body)"/>
              </a:rPr>
              <a:t>cụ</a:t>
            </a:r>
            <a:r>
              <a:rPr lang="en-US" sz="2000" dirty="0" smtClean="0">
                <a:solidFill>
                  <a:srgbClr val="FF0000"/>
                </a:solidFill>
                <a:latin typeface="Arial (Body)"/>
              </a:rPr>
              <a:t>, bao </a:t>
            </a:r>
            <a:r>
              <a:rPr lang="en-US" sz="2000" dirty="0" err="1" smtClean="0">
                <a:solidFill>
                  <a:srgbClr val="FF0000"/>
                </a:solidFill>
                <a:latin typeface="Arial (Body)"/>
              </a:rPr>
              <a:t>bì</a:t>
            </a:r>
            <a:r>
              <a:rPr lang="en-US" sz="2000" dirty="0" smtClean="0">
                <a:solidFill>
                  <a:srgbClr val="FF0000"/>
                </a:solidFill>
                <a:latin typeface="Arial (Body)"/>
              </a:rPr>
              <a:t> </a:t>
            </a:r>
            <a:r>
              <a:rPr lang="en-US" sz="2000" dirty="0" err="1" smtClean="0">
                <a:solidFill>
                  <a:srgbClr val="FF0000"/>
                </a:solidFill>
                <a:latin typeface="Arial (Body)"/>
              </a:rPr>
              <a:t>luân</a:t>
            </a:r>
            <a:r>
              <a:rPr lang="en-US" sz="2000" dirty="0" smtClean="0">
                <a:solidFill>
                  <a:srgbClr val="FF0000"/>
                </a:solidFill>
                <a:latin typeface="Arial (Body)"/>
              </a:rPr>
              <a:t> </a:t>
            </a:r>
            <a:r>
              <a:rPr lang="en-US" sz="2000" dirty="0" err="1" smtClean="0">
                <a:solidFill>
                  <a:srgbClr val="FF0000"/>
                </a:solidFill>
                <a:latin typeface="Arial (Body)"/>
              </a:rPr>
              <a:t>chuyển</a:t>
            </a:r>
            <a:r>
              <a:rPr lang="en-US" sz="2000" dirty="0" smtClean="0">
                <a:solidFill>
                  <a:srgbClr val="FF0000"/>
                </a:solidFill>
                <a:latin typeface="Arial (Body)"/>
              </a:rPr>
              <a:t> </a:t>
            </a:r>
            <a:r>
              <a:rPr lang="en-US" sz="2000" dirty="0" err="1" smtClean="0">
                <a:solidFill>
                  <a:srgbClr val="FF0000"/>
                </a:solidFill>
                <a:latin typeface="Arial (Body)"/>
              </a:rPr>
              <a:t>hoặc</a:t>
            </a:r>
            <a:r>
              <a:rPr lang="en-US" sz="2000" dirty="0" smtClean="0">
                <a:solidFill>
                  <a:srgbClr val="FF0000"/>
                </a:solidFill>
                <a:latin typeface="Arial (Body)"/>
              </a:rPr>
              <a:t> </a:t>
            </a:r>
            <a:r>
              <a:rPr lang="en-US" sz="2000" dirty="0" err="1" smtClean="0">
                <a:solidFill>
                  <a:srgbClr val="FF0000"/>
                </a:solidFill>
                <a:latin typeface="Arial (Body)"/>
              </a:rPr>
              <a:t>đồ</a:t>
            </a:r>
            <a:r>
              <a:rPr lang="en-US" sz="2000" dirty="0" smtClean="0">
                <a:solidFill>
                  <a:srgbClr val="FF0000"/>
                </a:solidFill>
                <a:latin typeface="Arial (Body)"/>
              </a:rPr>
              <a:t> </a:t>
            </a:r>
            <a:r>
              <a:rPr lang="en-US" sz="2000" dirty="0" err="1" smtClean="0">
                <a:solidFill>
                  <a:srgbClr val="FF0000"/>
                </a:solidFill>
                <a:latin typeface="Arial (Body)"/>
              </a:rPr>
              <a:t>dùng</a:t>
            </a:r>
            <a:r>
              <a:rPr lang="en-US" sz="2000" dirty="0" smtClean="0">
                <a:solidFill>
                  <a:srgbClr val="FF0000"/>
                </a:solidFill>
                <a:latin typeface="Arial (Body)"/>
              </a:rPr>
              <a:t> </a:t>
            </a:r>
            <a:r>
              <a:rPr lang="en-US" sz="2000" dirty="0" err="1" smtClean="0">
                <a:solidFill>
                  <a:srgbClr val="FF0000"/>
                </a:solidFill>
                <a:latin typeface="Arial (Body)"/>
              </a:rPr>
              <a:t>cho</a:t>
            </a:r>
            <a:r>
              <a:rPr lang="en-US" sz="2000" dirty="0" smtClean="0">
                <a:solidFill>
                  <a:srgbClr val="FF0000"/>
                </a:solidFill>
                <a:latin typeface="Arial (Body)"/>
              </a:rPr>
              <a:t> </a:t>
            </a:r>
            <a:r>
              <a:rPr lang="en-US" sz="2000" dirty="0" err="1" smtClean="0">
                <a:solidFill>
                  <a:srgbClr val="FF0000"/>
                </a:solidFill>
                <a:latin typeface="Arial (Body)"/>
              </a:rPr>
              <a:t>thuê</a:t>
            </a:r>
            <a:r>
              <a:rPr lang="en-US" sz="2000" dirty="0" smtClean="0">
                <a:solidFill>
                  <a:srgbClr val="FF0000"/>
                </a:solidFill>
                <a:latin typeface="Arial (Body)"/>
              </a:rPr>
              <a:t>,…</a:t>
            </a:r>
          </a:p>
          <a:p>
            <a:pPr marL="266700" indent="-266700" algn="just">
              <a:buFont typeface="Wingdings" pitchFamily="2" charset="2"/>
              <a:buChar char="ü"/>
            </a:pPr>
            <a:endParaRPr lang="en-US" sz="2000" dirty="0" smtClean="0">
              <a:solidFill>
                <a:srgbClr val="FF0000"/>
              </a:solidFill>
              <a:latin typeface="Arial (Body)"/>
            </a:endParaRPr>
          </a:p>
          <a:p>
            <a:pPr marL="266700" indent="-266700" algn="just">
              <a:buFont typeface="Wingdings" pitchFamily="2" charset="2"/>
              <a:buChar char="ü"/>
            </a:pPr>
            <a:r>
              <a:rPr lang="en-US" sz="2000" dirty="0" err="1" smtClean="0">
                <a:solidFill>
                  <a:srgbClr val="FF0000"/>
                </a:solidFill>
                <a:latin typeface="Arial (Body)"/>
              </a:rPr>
              <a:t>Phân</a:t>
            </a:r>
            <a:r>
              <a:rPr lang="en-US" sz="2000" dirty="0" smtClean="0">
                <a:solidFill>
                  <a:srgbClr val="FF0000"/>
                </a:solidFill>
                <a:latin typeface="Arial (Body)"/>
              </a:rPr>
              <a:t> </a:t>
            </a:r>
            <a:r>
              <a:rPr lang="en-US" sz="2000" dirty="0" err="1" smtClean="0">
                <a:solidFill>
                  <a:srgbClr val="FF0000"/>
                </a:solidFill>
                <a:latin typeface="Arial (Body)"/>
              </a:rPr>
              <a:t>bổ</a:t>
            </a:r>
            <a:r>
              <a:rPr lang="en-US" sz="2000" dirty="0" smtClean="0">
                <a:solidFill>
                  <a:srgbClr val="FF0000"/>
                </a:solidFill>
                <a:latin typeface="Arial (Body)"/>
              </a:rPr>
              <a:t> </a:t>
            </a:r>
            <a:r>
              <a:rPr lang="en-US" sz="2000" dirty="0" err="1" smtClean="0">
                <a:solidFill>
                  <a:srgbClr val="FF0000"/>
                </a:solidFill>
                <a:latin typeface="Arial (Body)"/>
              </a:rPr>
              <a:t>tiền</a:t>
            </a:r>
            <a:r>
              <a:rPr lang="en-US" sz="2000" dirty="0" smtClean="0">
                <a:solidFill>
                  <a:srgbClr val="FF0000"/>
                </a:solidFill>
                <a:latin typeface="Arial (Body)"/>
              </a:rPr>
              <a:t> </a:t>
            </a:r>
            <a:r>
              <a:rPr lang="en-US" sz="2000" dirty="0" err="1" smtClean="0">
                <a:solidFill>
                  <a:srgbClr val="FF0000"/>
                </a:solidFill>
                <a:latin typeface="Arial (Body)"/>
              </a:rPr>
              <a:t>thuê</a:t>
            </a:r>
            <a:r>
              <a:rPr lang="en-US" sz="2000" dirty="0" smtClean="0">
                <a:solidFill>
                  <a:srgbClr val="FF0000"/>
                </a:solidFill>
                <a:latin typeface="Arial (Body)"/>
              </a:rPr>
              <a:t> </a:t>
            </a:r>
            <a:r>
              <a:rPr lang="en-US" sz="2000" dirty="0" err="1" smtClean="0">
                <a:solidFill>
                  <a:srgbClr val="FF0000"/>
                </a:solidFill>
                <a:latin typeface="Arial (Body)"/>
              </a:rPr>
              <a:t>đất</a:t>
            </a:r>
            <a:r>
              <a:rPr lang="en-US" sz="2000" dirty="0" smtClean="0">
                <a:solidFill>
                  <a:srgbClr val="FF0000"/>
                </a:solidFill>
                <a:latin typeface="Arial (Body)"/>
              </a:rPr>
              <a:t> </a:t>
            </a:r>
            <a:r>
              <a:rPr lang="en-US" sz="2000" dirty="0" err="1" smtClean="0">
                <a:solidFill>
                  <a:srgbClr val="FF0000"/>
                </a:solidFill>
                <a:latin typeface="Arial (Body)"/>
              </a:rPr>
              <a:t>trả</a:t>
            </a:r>
            <a:r>
              <a:rPr lang="en-US" sz="2000" dirty="0" smtClean="0">
                <a:solidFill>
                  <a:srgbClr val="FF0000"/>
                </a:solidFill>
                <a:latin typeface="Arial (Body)"/>
              </a:rPr>
              <a:t> </a:t>
            </a:r>
            <a:r>
              <a:rPr lang="en-US" sz="2000" dirty="0" err="1" smtClean="0">
                <a:solidFill>
                  <a:srgbClr val="FF0000"/>
                </a:solidFill>
                <a:latin typeface="Arial (Body)"/>
              </a:rPr>
              <a:t>trước</a:t>
            </a:r>
            <a:r>
              <a:rPr lang="en-US" sz="2000" dirty="0" smtClean="0">
                <a:solidFill>
                  <a:srgbClr val="FF0000"/>
                </a:solidFill>
                <a:latin typeface="Arial (Body)"/>
              </a:rPr>
              <a:t>: </a:t>
            </a:r>
            <a:r>
              <a:rPr lang="en-US" sz="2000" dirty="0" err="1" smtClean="0">
                <a:solidFill>
                  <a:srgbClr val="FF0000"/>
                </a:solidFill>
                <a:latin typeface="Arial (Body)"/>
              </a:rPr>
              <a:t>Phân</a:t>
            </a:r>
            <a:r>
              <a:rPr lang="en-US" sz="2000" dirty="0" smtClean="0">
                <a:solidFill>
                  <a:srgbClr val="FF0000"/>
                </a:solidFill>
                <a:latin typeface="Arial (Body)"/>
              </a:rPr>
              <a:t> </a:t>
            </a:r>
            <a:r>
              <a:rPr lang="en-US" sz="2000" dirty="0" err="1" smtClean="0">
                <a:solidFill>
                  <a:srgbClr val="FF0000"/>
                </a:solidFill>
                <a:latin typeface="Arial (Body)"/>
              </a:rPr>
              <a:t>bổ</a:t>
            </a:r>
            <a:r>
              <a:rPr lang="en-US" sz="2000" dirty="0" smtClean="0">
                <a:solidFill>
                  <a:srgbClr val="FF0000"/>
                </a:solidFill>
                <a:latin typeface="Arial (Body)"/>
              </a:rPr>
              <a:t> </a:t>
            </a:r>
            <a:r>
              <a:rPr lang="en-US" sz="2000" dirty="0" err="1" smtClean="0">
                <a:solidFill>
                  <a:srgbClr val="FF0000"/>
                </a:solidFill>
                <a:latin typeface="Arial (Body)"/>
              </a:rPr>
              <a:t>theo</a:t>
            </a:r>
            <a:r>
              <a:rPr lang="en-US" sz="2000" dirty="0" smtClean="0">
                <a:solidFill>
                  <a:srgbClr val="FF0000"/>
                </a:solidFill>
                <a:latin typeface="Arial (Body)"/>
              </a:rPr>
              <a:t> </a:t>
            </a:r>
            <a:r>
              <a:rPr lang="en-US" sz="2000" dirty="0" err="1" smtClean="0">
                <a:solidFill>
                  <a:srgbClr val="FF0000"/>
                </a:solidFill>
                <a:latin typeface="Arial (Body)"/>
              </a:rPr>
              <a:t>thời</a:t>
            </a:r>
            <a:r>
              <a:rPr lang="en-US" sz="2000" dirty="0" smtClean="0">
                <a:solidFill>
                  <a:srgbClr val="FF0000"/>
                </a:solidFill>
                <a:latin typeface="Arial (Body)"/>
              </a:rPr>
              <a:t> </a:t>
            </a:r>
            <a:r>
              <a:rPr lang="en-US" sz="2000" dirty="0" err="1" smtClean="0">
                <a:solidFill>
                  <a:srgbClr val="FF0000"/>
                </a:solidFill>
                <a:latin typeface="Arial (Body)"/>
              </a:rPr>
              <a:t>gian</a:t>
            </a:r>
            <a:r>
              <a:rPr lang="en-US" sz="2000" dirty="0" smtClean="0">
                <a:solidFill>
                  <a:srgbClr val="FF0000"/>
                </a:solidFill>
                <a:latin typeface="Arial (Body)"/>
              </a:rPr>
              <a:t> </a:t>
            </a:r>
            <a:r>
              <a:rPr lang="en-US" sz="2000" dirty="0" err="1" smtClean="0">
                <a:solidFill>
                  <a:srgbClr val="FF0000"/>
                </a:solidFill>
                <a:latin typeface="Arial (Body)"/>
              </a:rPr>
              <a:t>cho</a:t>
            </a:r>
            <a:r>
              <a:rPr lang="en-US" sz="2000" dirty="0" smtClean="0">
                <a:solidFill>
                  <a:srgbClr val="FF0000"/>
                </a:solidFill>
                <a:latin typeface="Arial (Body)"/>
              </a:rPr>
              <a:t> </a:t>
            </a:r>
            <a:r>
              <a:rPr lang="en-US" sz="2000" dirty="0" err="1" smtClean="0">
                <a:solidFill>
                  <a:srgbClr val="FF0000"/>
                </a:solidFill>
                <a:latin typeface="Arial (Body)"/>
              </a:rPr>
              <a:t>thuê</a:t>
            </a:r>
            <a:r>
              <a:rPr lang="en-US" sz="2000" dirty="0" smtClean="0">
                <a:solidFill>
                  <a:srgbClr val="FF0000"/>
                </a:solidFill>
                <a:latin typeface="Arial (Body)"/>
              </a:rPr>
              <a:t> </a:t>
            </a:r>
            <a:r>
              <a:rPr lang="en-US" sz="2000" dirty="0" err="1" smtClean="0">
                <a:solidFill>
                  <a:srgbClr val="FF0000"/>
                </a:solidFill>
                <a:latin typeface="Arial (Body)"/>
              </a:rPr>
              <a:t>theo</a:t>
            </a:r>
            <a:r>
              <a:rPr lang="en-US" sz="2000" dirty="0" smtClean="0">
                <a:solidFill>
                  <a:srgbClr val="FF0000"/>
                </a:solidFill>
                <a:latin typeface="Arial (Body)"/>
              </a:rPr>
              <a:t> </a:t>
            </a:r>
            <a:r>
              <a:rPr lang="en-US" sz="2000" dirty="0" err="1" smtClean="0">
                <a:solidFill>
                  <a:srgbClr val="FF0000"/>
                </a:solidFill>
                <a:latin typeface="Arial (Body)"/>
              </a:rPr>
              <a:t>nguyên</a:t>
            </a:r>
            <a:r>
              <a:rPr lang="en-US" sz="2000" dirty="0" smtClean="0">
                <a:solidFill>
                  <a:srgbClr val="FF0000"/>
                </a:solidFill>
                <a:latin typeface="Arial (Body)"/>
              </a:rPr>
              <a:t> </a:t>
            </a:r>
            <a:r>
              <a:rPr lang="en-US" sz="2000" dirty="0" err="1" smtClean="0">
                <a:solidFill>
                  <a:srgbClr val="FF0000"/>
                </a:solidFill>
                <a:latin typeface="Arial (Body)"/>
              </a:rPr>
              <a:t>tắc</a:t>
            </a:r>
            <a:r>
              <a:rPr lang="en-US" sz="2000" dirty="0" smtClean="0">
                <a:solidFill>
                  <a:srgbClr val="FF0000"/>
                </a:solidFill>
                <a:latin typeface="Arial (Body)"/>
              </a:rPr>
              <a:t> </a:t>
            </a:r>
            <a:r>
              <a:rPr lang="en-US" sz="2000" dirty="0" err="1" smtClean="0">
                <a:solidFill>
                  <a:srgbClr val="FF0000"/>
                </a:solidFill>
                <a:latin typeface="Arial (Body)"/>
              </a:rPr>
              <a:t>đất</a:t>
            </a:r>
            <a:r>
              <a:rPr lang="en-US" sz="2000" dirty="0" smtClean="0">
                <a:solidFill>
                  <a:srgbClr val="FF0000"/>
                </a:solidFill>
                <a:latin typeface="Arial (Body)"/>
              </a:rPr>
              <a:t> </a:t>
            </a:r>
            <a:r>
              <a:rPr lang="en-US" sz="2000" dirty="0" err="1" smtClean="0">
                <a:solidFill>
                  <a:srgbClr val="FF0000"/>
                </a:solidFill>
                <a:latin typeface="Arial (Body)"/>
              </a:rPr>
              <a:t>sử</a:t>
            </a:r>
            <a:r>
              <a:rPr lang="en-US" sz="2000" dirty="0" smtClean="0">
                <a:solidFill>
                  <a:srgbClr val="FF0000"/>
                </a:solidFill>
                <a:latin typeface="Arial (Body)"/>
              </a:rPr>
              <a:t> </a:t>
            </a:r>
            <a:r>
              <a:rPr lang="en-US" sz="2000" dirty="0" err="1" smtClean="0">
                <a:solidFill>
                  <a:srgbClr val="FF0000"/>
                </a:solidFill>
                <a:latin typeface="Arial (Body)"/>
              </a:rPr>
              <a:t>dụng</a:t>
            </a:r>
            <a:r>
              <a:rPr lang="en-US" sz="2000" dirty="0" smtClean="0">
                <a:solidFill>
                  <a:srgbClr val="FF0000"/>
                </a:solidFill>
                <a:latin typeface="Arial (Body)"/>
              </a:rPr>
              <a:t> </a:t>
            </a:r>
            <a:r>
              <a:rPr lang="en-US" sz="2000" dirty="0" err="1" smtClean="0">
                <a:solidFill>
                  <a:srgbClr val="FF0000"/>
                </a:solidFill>
                <a:latin typeface="Arial (Body)"/>
              </a:rPr>
              <a:t>cho</a:t>
            </a:r>
            <a:r>
              <a:rPr lang="en-US" sz="2000" dirty="0" smtClean="0">
                <a:solidFill>
                  <a:srgbClr val="FF0000"/>
                </a:solidFill>
                <a:latin typeface="Arial (Body)"/>
              </a:rPr>
              <a:t> </a:t>
            </a:r>
            <a:r>
              <a:rPr lang="en-US" sz="2000" dirty="0" err="1" smtClean="0">
                <a:solidFill>
                  <a:srgbClr val="FF0000"/>
                </a:solidFill>
                <a:latin typeface="Arial (Body)"/>
              </a:rPr>
              <a:t>mục</a:t>
            </a:r>
            <a:r>
              <a:rPr lang="en-US" sz="2000" dirty="0" smtClean="0">
                <a:solidFill>
                  <a:srgbClr val="FF0000"/>
                </a:solidFill>
                <a:latin typeface="Arial (Body)"/>
              </a:rPr>
              <a:t> </a:t>
            </a:r>
            <a:r>
              <a:rPr lang="en-US" sz="2000" dirty="0" err="1" smtClean="0">
                <a:solidFill>
                  <a:srgbClr val="FF0000"/>
                </a:solidFill>
                <a:latin typeface="Arial (Body)"/>
              </a:rPr>
              <a:t>đích</a:t>
            </a:r>
            <a:r>
              <a:rPr lang="en-US" sz="2000" dirty="0" smtClean="0">
                <a:solidFill>
                  <a:srgbClr val="FF0000"/>
                </a:solidFill>
                <a:latin typeface="Arial (Body)"/>
              </a:rPr>
              <a:t> </a:t>
            </a:r>
            <a:r>
              <a:rPr lang="en-US" sz="2000" dirty="0" err="1" smtClean="0">
                <a:solidFill>
                  <a:srgbClr val="FF0000"/>
                </a:solidFill>
                <a:latin typeface="Arial (Body)"/>
              </a:rPr>
              <a:t>nào</a:t>
            </a:r>
            <a:r>
              <a:rPr lang="en-US" sz="2000" dirty="0" smtClean="0">
                <a:solidFill>
                  <a:srgbClr val="FF0000"/>
                </a:solidFill>
                <a:latin typeface="Arial (Body)"/>
              </a:rPr>
              <a:t> </a:t>
            </a:r>
            <a:r>
              <a:rPr lang="en-US" sz="2000" dirty="0" err="1" smtClean="0">
                <a:solidFill>
                  <a:srgbClr val="FF0000"/>
                </a:solidFill>
                <a:latin typeface="Arial (Body)"/>
              </a:rPr>
              <a:t>thì</a:t>
            </a:r>
            <a:r>
              <a:rPr lang="en-US" sz="2000" dirty="0" smtClean="0">
                <a:solidFill>
                  <a:srgbClr val="FF0000"/>
                </a:solidFill>
                <a:latin typeface="Arial (Body)"/>
              </a:rPr>
              <a:t> </a:t>
            </a:r>
            <a:r>
              <a:rPr lang="en-US" sz="2000" dirty="0" err="1" smtClean="0">
                <a:solidFill>
                  <a:srgbClr val="FF0000"/>
                </a:solidFill>
                <a:latin typeface="Arial (Body)"/>
              </a:rPr>
              <a:t>phân</a:t>
            </a:r>
            <a:r>
              <a:rPr lang="en-US" sz="2000" dirty="0" smtClean="0">
                <a:solidFill>
                  <a:srgbClr val="FF0000"/>
                </a:solidFill>
                <a:latin typeface="Arial (Body)"/>
              </a:rPr>
              <a:t> </a:t>
            </a:r>
            <a:r>
              <a:rPr lang="en-US" sz="2000" dirty="0" err="1" smtClean="0">
                <a:solidFill>
                  <a:srgbClr val="FF0000"/>
                </a:solidFill>
                <a:latin typeface="Arial (Body)"/>
              </a:rPr>
              <a:t>bổ</a:t>
            </a:r>
            <a:r>
              <a:rPr lang="en-US" sz="2000" dirty="0" smtClean="0">
                <a:solidFill>
                  <a:srgbClr val="FF0000"/>
                </a:solidFill>
                <a:latin typeface="Arial (Body)"/>
              </a:rPr>
              <a:t> </a:t>
            </a:r>
            <a:r>
              <a:rPr lang="en-US" sz="2000" dirty="0" err="1" smtClean="0">
                <a:solidFill>
                  <a:srgbClr val="FF0000"/>
                </a:solidFill>
                <a:latin typeface="Arial (Body)"/>
              </a:rPr>
              <a:t>vào</a:t>
            </a:r>
            <a:r>
              <a:rPr lang="en-US" sz="2000" dirty="0" smtClean="0">
                <a:solidFill>
                  <a:srgbClr val="FF0000"/>
                </a:solidFill>
                <a:latin typeface="Arial (Body)"/>
              </a:rPr>
              <a:t> chi </a:t>
            </a:r>
            <a:r>
              <a:rPr lang="en-US" sz="2000" dirty="0" err="1" smtClean="0">
                <a:solidFill>
                  <a:srgbClr val="FF0000"/>
                </a:solidFill>
                <a:latin typeface="Arial (Body)"/>
              </a:rPr>
              <a:t>phí</a:t>
            </a:r>
            <a:r>
              <a:rPr lang="en-US" sz="2000" dirty="0" smtClean="0">
                <a:solidFill>
                  <a:srgbClr val="FF0000"/>
                </a:solidFill>
                <a:latin typeface="Arial (Body)"/>
              </a:rPr>
              <a:t> </a:t>
            </a:r>
            <a:r>
              <a:rPr lang="en-US" sz="2000" dirty="0" err="1" smtClean="0">
                <a:solidFill>
                  <a:srgbClr val="FF0000"/>
                </a:solidFill>
                <a:latin typeface="Arial (Body)"/>
              </a:rPr>
              <a:t>đó</a:t>
            </a:r>
            <a:endParaRPr lang="en-US" sz="2000" dirty="0" smtClean="0">
              <a:solidFill>
                <a:srgbClr val="FF0000"/>
              </a:solidFill>
              <a:latin typeface="Arial (Body)"/>
            </a:endParaRPr>
          </a:p>
          <a:p>
            <a:pPr marL="266700" indent="-266700" algn="just">
              <a:buFont typeface="Wingdings" pitchFamily="2" charset="2"/>
              <a:buChar char="ü"/>
            </a:pPr>
            <a:endParaRPr lang="en-US" sz="20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132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84784"/>
            <a:ext cx="8534400" cy="470898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sz="4000" b="1" dirty="0" smtClean="0">
              <a:solidFill>
                <a:srgbClr val="FF0000"/>
              </a:solidFill>
            </a:endParaRPr>
          </a:p>
          <a:p>
            <a:pPr algn="ctr"/>
            <a:endParaRPr lang="en-US" sz="4000" b="1" dirty="0" smtClean="0">
              <a:solidFill>
                <a:srgbClr val="FF0000"/>
              </a:solidFill>
            </a:endParaRPr>
          </a:p>
          <a:p>
            <a:pPr algn="ctr"/>
            <a:endParaRPr lang="en-US" sz="4000" b="1" dirty="0" smtClean="0">
              <a:solidFill>
                <a:srgbClr val="FF0000"/>
              </a:solidFill>
            </a:endParaRPr>
          </a:p>
          <a:p>
            <a:pPr algn="ctr"/>
            <a:r>
              <a:rPr lang="en-US" sz="4000" b="1" dirty="0" smtClean="0">
                <a:solidFill>
                  <a:srgbClr val="FF0000"/>
                </a:solidFill>
              </a:rPr>
              <a:t>NGUYÊN TẮC KẾ TOÁN NỢ PHẢI TRẢ</a:t>
            </a:r>
          </a:p>
          <a:p>
            <a:pPr algn="ctr"/>
            <a:endParaRPr lang="en-US" sz="4000" b="1" dirty="0" smtClean="0">
              <a:solidFill>
                <a:srgbClr val="FF0000"/>
              </a:solidFill>
            </a:endParaRPr>
          </a:p>
          <a:p>
            <a:pPr algn="ctr"/>
            <a:endParaRPr lang="en-US" sz="4000" b="1" dirty="0" smtClean="0">
              <a:solidFill>
                <a:srgbClr val="FF0000"/>
              </a:solidFill>
            </a:endParaRPr>
          </a:p>
          <a:p>
            <a:pPr algn="ctr"/>
            <a:endParaRPr lang="en-US" sz="4000" b="1" dirty="0" smtClean="0">
              <a:solidFill>
                <a:srgbClr val="FF0000"/>
              </a:solidFill>
            </a:endParaRPr>
          </a:p>
          <a:p>
            <a:endParaRPr lang="en-US" sz="2000" dirty="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133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84784"/>
            <a:ext cx="8534400" cy="492442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l-NL" sz="2400" b="1" dirty="0" smtClean="0">
                <a:solidFill>
                  <a:srgbClr val="FF0000"/>
                </a:solidFill>
              </a:rPr>
              <a:t>TÀI KHOẢN 332 - PHẢI TRẢ CỔ TỨC, LỢI NHUẬN</a:t>
            </a:r>
          </a:p>
          <a:p>
            <a:pPr algn="ctr"/>
            <a:endParaRPr lang="en-US" sz="2000" dirty="0" smtClean="0">
              <a:solidFill>
                <a:srgbClr val="FF0000"/>
              </a:solidFill>
            </a:endParaRPr>
          </a:p>
          <a:p>
            <a:pPr algn="just"/>
            <a:r>
              <a:rPr lang="nl-NL" dirty="0" smtClean="0">
                <a:solidFill>
                  <a:srgbClr val="FF0000"/>
                </a:solidFill>
                <a:latin typeface="Arial (Body)"/>
              </a:rPr>
              <a:t>a) Phản ánh số cổ tức, lợi nhuận phải trả (bằng tiền, các tài sản phi tiền tệ) và tình hình thanh toán khoản cổ tức, lợi nhuận phải trả bằng tiền cho các cổ đông, thành viên góp vốn của công ty.  </a:t>
            </a:r>
            <a:endParaRPr lang="en-US" dirty="0" smtClean="0">
              <a:solidFill>
                <a:srgbClr val="FF0000"/>
              </a:solidFill>
              <a:latin typeface="Arial (Body)"/>
            </a:endParaRPr>
          </a:p>
          <a:p>
            <a:pPr algn="just"/>
            <a:endParaRPr lang="nl-NL" dirty="0" smtClean="0">
              <a:solidFill>
                <a:srgbClr val="FF0000"/>
              </a:solidFill>
              <a:latin typeface="Arial (Body)"/>
            </a:endParaRPr>
          </a:p>
          <a:p>
            <a:pPr algn="just"/>
            <a:r>
              <a:rPr lang="nl-NL" dirty="0" smtClean="0">
                <a:solidFill>
                  <a:srgbClr val="FF0000"/>
                </a:solidFill>
                <a:latin typeface="Arial (Body)"/>
              </a:rPr>
              <a:t>b) Thời điểm doanh nghiệp ghi nhận</a:t>
            </a:r>
            <a:r>
              <a:rPr lang="vi-VN" dirty="0" smtClean="0">
                <a:solidFill>
                  <a:srgbClr val="FF0000"/>
                </a:solidFill>
                <a:latin typeface="Arial (Body)"/>
              </a:rPr>
              <a:t> khoản phải trả về cổ tức, lợi nhuận </a:t>
            </a:r>
            <a:r>
              <a:rPr lang="nl-NL" dirty="0" smtClean="0">
                <a:solidFill>
                  <a:srgbClr val="FF0000"/>
                </a:solidFill>
                <a:latin typeface="Arial (Body)"/>
              </a:rPr>
              <a:t>là </a:t>
            </a:r>
            <a:r>
              <a:rPr lang="vi-VN" dirty="0" smtClean="0">
                <a:solidFill>
                  <a:srgbClr val="FF0000"/>
                </a:solidFill>
                <a:latin typeface="Arial (Body)"/>
              </a:rPr>
              <a:t>thời điểm</a:t>
            </a:r>
            <a:r>
              <a:rPr lang="nl-NL" dirty="0" smtClean="0">
                <a:solidFill>
                  <a:srgbClr val="FF0000"/>
                </a:solidFill>
                <a:latin typeface="Arial (Body)"/>
              </a:rPr>
              <a:t> doanh nghiệp không có quyền từ chối nghĩa vụ chi trả cổ tức</a:t>
            </a:r>
            <a:r>
              <a:rPr lang="vi-VN" dirty="0" smtClean="0">
                <a:solidFill>
                  <a:srgbClr val="FF0000"/>
                </a:solidFill>
                <a:latin typeface="Arial (Body)"/>
              </a:rPr>
              <a:t>, lợi nhuận</a:t>
            </a:r>
            <a:r>
              <a:rPr lang="nl-NL" dirty="0" smtClean="0">
                <a:solidFill>
                  <a:srgbClr val="FF0000"/>
                </a:solidFill>
                <a:latin typeface="Arial (Body)"/>
              </a:rPr>
              <a:t> cho các cổ đông, thành viên góp vốn của công ty</a:t>
            </a:r>
            <a:r>
              <a:rPr lang="vi-VN" dirty="0" smtClean="0">
                <a:solidFill>
                  <a:srgbClr val="FF0000"/>
                </a:solidFill>
                <a:latin typeface="Arial (Body)"/>
              </a:rPr>
              <a:t> theo quy định của pháp luật liên quan</a:t>
            </a:r>
            <a:r>
              <a:rPr lang="nl-NL" dirty="0" smtClean="0">
                <a:solidFill>
                  <a:srgbClr val="FF0000"/>
                </a:solidFill>
                <a:latin typeface="Arial (Body)"/>
              </a:rPr>
              <a:t>. Tùy theo từng loại hình doanh nghiệp, việc xác định thời điểm và việc chi trả cổ tức, lợi nhuận thực hiện như sau:</a:t>
            </a:r>
            <a:endParaRPr lang="en-US" dirty="0" smtClean="0">
              <a:solidFill>
                <a:srgbClr val="FF0000"/>
              </a:solidFill>
              <a:latin typeface="Arial (Body)"/>
            </a:endParaRPr>
          </a:p>
          <a:p>
            <a:pPr marL="266700" indent="-266700" algn="just">
              <a:buFont typeface="Wingdings" pitchFamily="2" charset="2"/>
              <a:buChar char="ü"/>
            </a:pPr>
            <a:r>
              <a:rPr lang="vi-VN" dirty="0" smtClean="0">
                <a:solidFill>
                  <a:srgbClr val="FF0000"/>
                </a:solidFill>
                <a:latin typeface="Arial (Body)"/>
              </a:rPr>
              <a:t>Đối với </a:t>
            </a:r>
            <a:r>
              <a:rPr lang="nl-NL" dirty="0" smtClean="0">
                <a:solidFill>
                  <a:srgbClr val="FF0000"/>
                </a:solidFill>
                <a:latin typeface="Arial (Body)"/>
              </a:rPr>
              <a:t>doanh nghiệp thuộc đối tượng điều chỉnh của pháp luật về chứng khoán thì </a:t>
            </a:r>
            <a:r>
              <a:rPr lang="vi-VN" dirty="0" smtClean="0">
                <a:solidFill>
                  <a:srgbClr val="FF0000"/>
                </a:solidFill>
                <a:latin typeface="Arial (Body)"/>
              </a:rPr>
              <a:t>thời điểm </a:t>
            </a:r>
            <a:r>
              <a:rPr lang="nl-NL" dirty="0" smtClean="0">
                <a:solidFill>
                  <a:srgbClr val="FF0000"/>
                </a:solidFill>
                <a:latin typeface="Arial (Body)"/>
              </a:rPr>
              <a:t>bên nhận </a:t>
            </a:r>
            <a:r>
              <a:rPr lang="vi-VN" dirty="0" smtClean="0">
                <a:solidFill>
                  <a:srgbClr val="FF0000"/>
                </a:solidFill>
                <a:latin typeface="Arial (Body)"/>
              </a:rPr>
              <a:t>đầu tư </a:t>
            </a:r>
            <a:r>
              <a:rPr lang="nl-NL" dirty="0" smtClean="0">
                <a:solidFill>
                  <a:srgbClr val="FF0000"/>
                </a:solidFill>
                <a:latin typeface="Arial (Body)"/>
              </a:rPr>
              <a:t>không có quyền từ chối chi trả</a:t>
            </a:r>
            <a:r>
              <a:rPr lang="vi-VN" dirty="0" smtClean="0">
                <a:solidFill>
                  <a:srgbClr val="FF0000"/>
                </a:solidFill>
                <a:latin typeface="Arial (Body)"/>
              </a:rPr>
              <a:t> cổ tức </a:t>
            </a:r>
            <a:r>
              <a:rPr lang="nl-NL" dirty="0" smtClean="0">
                <a:solidFill>
                  <a:srgbClr val="FF0000"/>
                </a:solidFill>
                <a:latin typeface="Arial (Body)"/>
              </a:rPr>
              <a:t>được căn cứ theo quy định của pháp luật về chứng khoán.</a:t>
            </a:r>
            <a:endParaRPr lang="en-US" dirty="0" smtClean="0">
              <a:solidFill>
                <a:srgbClr val="FF0000"/>
              </a:solidFill>
              <a:latin typeface="Arial (Body)"/>
            </a:endParaRPr>
          </a:p>
          <a:p>
            <a:pPr marL="266700" indent="-266700" algn="just">
              <a:buFont typeface="Wingdings" pitchFamily="2" charset="2"/>
              <a:buChar char="ü"/>
            </a:pPr>
            <a:r>
              <a:rPr lang="nl-NL" dirty="0" smtClean="0">
                <a:solidFill>
                  <a:srgbClr val="FF0000"/>
                </a:solidFill>
                <a:latin typeface="Arial (Body)"/>
              </a:rPr>
              <a:t>Đ</a:t>
            </a:r>
            <a:r>
              <a:rPr lang="vi-VN" dirty="0" smtClean="0">
                <a:solidFill>
                  <a:srgbClr val="FF0000"/>
                </a:solidFill>
                <a:latin typeface="Arial (Body)"/>
              </a:rPr>
              <a:t>ối với các </a:t>
            </a:r>
            <a:r>
              <a:rPr lang="nl-NL" dirty="0" smtClean="0">
                <a:solidFill>
                  <a:srgbClr val="FF0000"/>
                </a:solidFill>
                <a:latin typeface="Arial (Body)"/>
              </a:rPr>
              <a:t>doanh nghiệp </a:t>
            </a:r>
            <a:r>
              <a:rPr lang="vi-VN" dirty="0" smtClean="0">
                <a:solidFill>
                  <a:srgbClr val="FF0000"/>
                </a:solidFill>
                <a:latin typeface="Arial (Body)"/>
              </a:rPr>
              <a:t>còn lại thì thời điểm </a:t>
            </a:r>
            <a:r>
              <a:rPr lang="nl-NL" dirty="0" smtClean="0">
                <a:solidFill>
                  <a:srgbClr val="FF0000"/>
                </a:solidFill>
                <a:latin typeface="Arial (Body)"/>
              </a:rPr>
              <a:t>bên nhận </a:t>
            </a:r>
            <a:r>
              <a:rPr lang="vi-VN" dirty="0" smtClean="0">
                <a:solidFill>
                  <a:srgbClr val="FF0000"/>
                </a:solidFill>
                <a:latin typeface="Arial (Body)"/>
              </a:rPr>
              <a:t>đầu tư </a:t>
            </a:r>
            <a:r>
              <a:rPr lang="nl-NL" dirty="0" smtClean="0">
                <a:solidFill>
                  <a:srgbClr val="FF0000"/>
                </a:solidFill>
                <a:latin typeface="Arial (Body)"/>
              </a:rPr>
              <a:t>không có quyền từ chối chi trả</a:t>
            </a:r>
            <a:r>
              <a:rPr lang="vi-VN" dirty="0" smtClean="0">
                <a:solidFill>
                  <a:srgbClr val="FF0000"/>
                </a:solidFill>
                <a:latin typeface="Arial (Body)"/>
              </a:rPr>
              <a:t> cổ tức</a:t>
            </a:r>
            <a:r>
              <a:rPr lang="nl-NL" dirty="0" smtClean="0">
                <a:solidFill>
                  <a:srgbClr val="FF0000"/>
                </a:solidFill>
                <a:latin typeface="Arial (Body)"/>
              </a:rPr>
              <a:t> được căn cứ theo quy định của Luật doanh nghiệp, Điều lệ của doanh nghiệp.</a:t>
            </a: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134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84784"/>
            <a:ext cx="8534400" cy="50167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sz="2000" dirty="0" smtClean="0">
              <a:solidFill>
                <a:srgbClr val="FF0000"/>
              </a:solidFill>
              <a:latin typeface="Arial (Body)"/>
            </a:endParaRPr>
          </a:p>
          <a:p>
            <a:pPr algn="ctr"/>
            <a:r>
              <a:rPr lang="vi-VN" sz="2400" dirty="0" smtClean="0">
                <a:solidFill>
                  <a:srgbClr val="FF0000"/>
                </a:solidFill>
                <a:latin typeface="Arial (Body)"/>
              </a:rPr>
              <a:t>Kế </a:t>
            </a:r>
            <a:r>
              <a:rPr lang="vi-VN" sz="2400" dirty="0" smtClean="0">
                <a:solidFill>
                  <a:srgbClr val="FF0000"/>
                </a:solidFill>
                <a:latin typeface="Arial (Body)"/>
              </a:rPr>
              <a:t>toán thuế tiêu thụ đặc biệt </a:t>
            </a:r>
            <a:r>
              <a:rPr lang="en-US" sz="2400" dirty="0" err="1" smtClean="0">
                <a:solidFill>
                  <a:srgbClr val="FF0000"/>
                </a:solidFill>
                <a:latin typeface="Arial (Body)"/>
              </a:rPr>
              <a:t>của</a:t>
            </a:r>
            <a:r>
              <a:rPr lang="en-US" sz="2400" dirty="0" smtClean="0">
                <a:solidFill>
                  <a:srgbClr val="FF0000"/>
                </a:solidFill>
                <a:latin typeface="Arial (Body)"/>
              </a:rPr>
              <a:t> </a:t>
            </a:r>
            <a:r>
              <a:rPr lang="en-US" sz="2400" dirty="0" err="1" smtClean="0">
                <a:solidFill>
                  <a:srgbClr val="FF0000"/>
                </a:solidFill>
                <a:latin typeface="Arial (Body)"/>
              </a:rPr>
              <a:t>mặt</a:t>
            </a:r>
            <a:r>
              <a:rPr lang="en-US" sz="2400" dirty="0" smtClean="0">
                <a:solidFill>
                  <a:srgbClr val="FF0000"/>
                </a:solidFill>
                <a:latin typeface="Arial (Body)"/>
              </a:rPr>
              <a:t> </a:t>
            </a:r>
            <a:r>
              <a:rPr lang="en-US" sz="2400" dirty="0" err="1" smtClean="0">
                <a:solidFill>
                  <a:srgbClr val="FF0000"/>
                </a:solidFill>
                <a:latin typeface="Arial (Body)"/>
              </a:rPr>
              <a:t>hàng</a:t>
            </a:r>
            <a:r>
              <a:rPr lang="en-US" sz="2400" dirty="0" smtClean="0">
                <a:solidFill>
                  <a:srgbClr val="FF0000"/>
                </a:solidFill>
                <a:latin typeface="Arial (Body)"/>
              </a:rPr>
              <a:t> </a:t>
            </a:r>
            <a:r>
              <a:rPr lang="en-US" sz="2400" dirty="0" err="1" smtClean="0">
                <a:solidFill>
                  <a:srgbClr val="FF0000"/>
                </a:solidFill>
                <a:latin typeface="Arial (Body)"/>
              </a:rPr>
              <a:t>xăng</a:t>
            </a:r>
            <a:r>
              <a:rPr lang="en-US" sz="2400" dirty="0" smtClean="0">
                <a:solidFill>
                  <a:srgbClr val="FF0000"/>
                </a:solidFill>
                <a:latin typeface="Arial (Body)"/>
              </a:rPr>
              <a:t> (và </a:t>
            </a:r>
            <a:r>
              <a:rPr lang="en-US" sz="2400" dirty="0" err="1" smtClean="0">
                <a:solidFill>
                  <a:srgbClr val="FF0000"/>
                </a:solidFill>
                <a:latin typeface="Arial (Body)"/>
              </a:rPr>
              <a:t>các</a:t>
            </a:r>
            <a:r>
              <a:rPr lang="en-US" sz="2400" dirty="0" smtClean="0">
                <a:solidFill>
                  <a:srgbClr val="FF0000"/>
                </a:solidFill>
                <a:latin typeface="Arial (Body)"/>
              </a:rPr>
              <a:t> </a:t>
            </a:r>
            <a:r>
              <a:rPr lang="en-US" sz="2400" dirty="0" err="1" smtClean="0">
                <a:solidFill>
                  <a:srgbClr val="FF0000"/>
                </a:solidFill>
                <a:latin typeface="Arial (Body)"/>
              </a:rPr>
              <a:t>mặt</a:t>
            </a:r>
            <a:r>
              <a:rPr lang="en-US" sz="2400" dirty="0" smtClean="0">
                <a:solidFill>
                  <a:srgbClr val="FF0000"/>
                </a:solidFill>
                <a:latin typeface="Arial (Body)"/>
              </a:rPr>
              <a:t> </a:t>
            </a:r>
            <a:r>
              <a:rPr lang="en-US" sz="2400" dirty="0" err="1" smtClean="0">
                <a:solidFill>
                  <a:srgbClr val="FF0000"/>
                </a:solidFill>
                <a:latin typeface="Arial (Body)"/>
              </a:rPr>
              <a:t>hàng</a:t>
            </a:r>
            <a:r>
              <a:rPr lang="en-US" sz="2400" dirty="0" smtClean="0">
                <a:solidFill>
                  <a:srgbClr val="FF0000"/>
                </a:solidFill>
                <a:latin typeface="Arial (Body)"/>
              </a:rPr>
              <a:t> </a:t>
            </a:r>
            <a:r>
              <a:rPr lang="en-US" sz="2400" dirty="0" err="1" smtClean="0">
                <a:solidFill>
                  <a:srgbClr val="FF0000"/>
                </a:solidFill>
                <a:latin typeface="Arial (Body)"/>
              </a:rPr>
              <a:t>có</a:t>
            </a:r>
            <a:r>
              <a:rPr lang="en-US" sz="2400" dirty="0" smtClean="0">
                <a:solidFill>
                  <a:srgbClr val="FF0000"/>
                </a:solidFill>
                <a:latin typeface="Arial (Body)"/>
              </a:rPr>
              <a:t> chính </a:t>
            </a:r>
            <a:r>
              <a:rPr lang="en-US" sz="2400" dirty="0" err="1" smtClean="0">
                <a:solidFill>
                  <a:srgbClr val="FF0000"/>
                </a:solidFill>
                <a:latin typeface="Arial (Body)"/>
              </a:rPr>
              <a:t>sách</a:t>
            </a:r>
            <a:r>
              <a:rPr lang="en-US" sz="2400" dirty="0" smtClean="0">
                <a:solidFill>
                  <a:srgbClr val="FF0000"/>
                </a:solidFill>
                <a:latin typeface="Arial (Body)"/>
              </a:rPr>
              <a:t> </a:t>
            </a:r>
            <a:r>
              <a:rPr lang="en-US" sz="2400" dirty="0" err="1" smtClean="0">
                <a:solidFill>
                  <a:srgbClr val="FF0000"/>
                </a:solidFill>
                <a:latin typeface="Arial (Body)"/>
              </a:rPr>
              <a:t>tương</a:t>
            </a:r>
            <a:r>
              <a:rPr lang="en-US" sz="2400" dirty="0" smtClean="0">
                <a:solidFill>
                  <a:srgbClr val="FF0000"/>
                </a:solidFill>
                <a:latin typeface="Arial (Body)"/>
              </a:rPr>
              <a:t> </a:t>
            </a:r>
            <a:r>
              <a:rPr lang="en-US" sz="2400" dirty="0" err="1" smtClean="0">
                <a:solidFill>
                  <a:srgbClr val="FF0000"/>
                </a:solidFill>
                <a:latin typeface="Arial (Body)"/>
              </a:rPr>
              <a:t>tự</a:t>
            </a:r>
            <a:r>
              <a:rPr lang="en-US" sz="2400" dirty="0" smtClean="0">
                <a:solidFill>
                  <a:srgbClr val="FF0000"/>
                </a:solidFill>
                <a:latin typeface="Arial (Body)"/>
              </a:rPr>
              <a:t>) </a:t>
            </a:r>
            <a:r>
              <a:rPr lang="en-US" sz="2400" dirty="0" err="1" smtClean="0">
                <a:solidFill>
                  <a:srgbClr val="FF0000"/>
                </a:solidFill>
                <a:latin typeface="Arial (Body)"/>
              </a:rPr>
              <a:t>đã</a:t>
            </a:r>
            <a:r>
              <a:rPr lang="en-US" sz="2400" dirty="0" smtClean="0">
                <a:solidFill>
                  <a:srgbClr val="FF0000"/>
                </a:solidFill>
                <a:latin typeface="Arial (Body)"/>
              </a:rPr>
              <a:t> </a:t>
            </a:r>
            <a:r>
              <a:rPr lang="en-US" sz="2400" dirty="0" err="1" smtClean="0">
                <a:solidFill>
                  <a:srgbClr val="FF0000"/>
                </a:solidFill>
                <a:latin typeface="Arial (Body)"/>
              </a:rPr>
              <a:t>nộp</a:t>
            </a:r>
            <a:r>
              <a:rPr lang="en-US" sz="2400" dirty="0" smtClean="0">
                <a:solidFill>
                  <a:srgbClr val="FF0000"/>
                </a:solidFill>
                <a:latin typeface="Arial (Body)"/>
              </a:rPr>
              <a:t> ở </a:t>
            </a:r>
            <a:r>
              <a:rPr lang="en-US" sz="2400" dirty="0" err="1" smtClean="0">
                <a:solidFill>
                  <a:srgbClr val="FF0000"/>
                </a:solidFill>
                <a:latin typeface="Arial (Body)"/>
              </a:rPr>
              <a:t>khâu</a:t>
            </a:r>
            <a:r>
              <a:rPr lang="en-US" sz="2400" dirty="0" smtClean="0">
                <a:solidFill>
                  <a:srgbClr val="FF0000"/>
                </a:solidFill>
                <a:latin typeface="Arial (Body)"/>
              </a:rPr>
              <a:t> </a:t>
            </a:r>
            <a:r>
              <a:rPr lang="vi-VN" sz="2400" dirty="0" smtClean="0">
                <a:solidFill>
                  <a:srgbClr val="FF0000"/>
                </a:solidFill>
                <a:latin typeface="Arial (Body)"/>
              </a:rPr>
              <a:t>nhập khẩu</a:t>
            </a:r>
            <a:r>
              <a:rPr lang="en-US" sz="2400" dirty="0" smtClean="0">
                <a:solidFill>
                  <a:srgbClr val="FF0000"/>
                </a:solidFill>
                <a:latin typeface="Arial (Body)"/>
              </a:rPr>
              <a:t> </a:t>
            </a:r>
            <a:r>
              <a:rPr lang="en-US" sz="2400" dirty="0" err="1" smtClean="0">
                <a:solidFill>
                  <a:srgbClr val="FF0000"/>
                </a:solidFill>
                <a:latin typeface="Arial (Body)"/>
              </a:rPr>
              <a:t>được</a:t>
            </a:r>
            <a:r>
              <a:rPr lang="en-US" sz="2400" dirty="0" smtClean="0">
                <a:solidFill>
                  <a:srgbClr val="FF0000"/>
                </a:solidFill>
                <a:latin typeface="Arial (Body)"/>
              </a:rPr>
              <a:t> </a:t>
            </a:r>
            <a:r>
              <a:rPr lang="en-US" sz="2400" dirty="0" err="1" smtClean="0">
                <a:solidFill>
                  <a:srgbClr val="FF0000"/>
                </a:solidFill>
                <a:latin typeface="Arial (Body)"/>
              </a:rPr>
              <a:t>khấu</a:t>
            </a:r>
            <a:r>
              <a:rPr lang="en-US" sz="2400" dirty="0" smtClean="0">
                <a:solidFill>
                  <a:srgbClr val="FF0000"/>
                </a:solidFill>
                <a:latin typeface="Arial (Body)"/>
              </a:rPr>
              <a:t> </a:t>
            </a:r>
            <a:r>
              <a:rPr lang="en-US" sz="2400" dirty="0" err="1" smtClean="0">
                <a:solidFill>
                  <a:srgbClr val="FF0000"/>
                </a:solidFill>
                <a:latin typeface="Arial (Body)"/>
              </a:rPr>
              <a:t>trừ</a:t>
            </a:r>
            <a:r>
              <a:rPr lang="en-US" sz="2400" dirty="0" smtClean="0">
                <a:solidFill>
                  <a:srgbClr val="FF0000"/>
                </a:solidFill>
                <a:latin typeface="Arial (Body)"/>
              </a:rPr>
              <a:t>, </a:t>
            </a:r>
            <a:r>
              <a:rPr lang="en-US" sz="2400" dirty="0" err="1" smtClean="0">
                <a:solidFill>
                  <a:srgbClr val="FF0000"/>
                </a:solidFill>
                <a:latin typeface="Arial (Body)"/>
              </a:rPr>
              <a:t>được</a:t>
            </a:r>
            <a:r>
              <a:rPr lang="en-US" sz="2400" dirty="0" smtClean="0">
                <a:solidFill>
                  <a:srgbClr val="FF0000"/>
                </a:solidFill>
                <a:latin typeface="Arial (Body)"/>
              </a:rPr>
              <a:t> </a:t>
            </a:r>
            <a:r>
              <a:rPr lang="en-US" sz="2400" dirty="0" err="1" smtClean="0">
                <a:solidFill>
                  <a:srgbClr val="FF0000"/>
                </a:solidFill>
                <a:latin typeface="Arial (Body)"/>
              </a:rPr>
              <a:t>hoàn</a:t>
            </a:r>
            <a:r>
              <a:rPr lang="en-US" sz="2400" dirty="0" smtClean="0">
                <a:solidFill>
                  <a:srgbClr val="FF0000"/>
                </a:solidFill>
                <a:latin typeface="Arial (Body)"/>
              </a:rPr>
              <a:t> </a:t>
            </a:r>
            <a:r>
              <a:rPr lang="en-US" sz="2400" dirty="0" err="1" smtClean="0">
                <a:solidFill>
                  <a:srgbClr val="FF0000"/>
                </a:solidFill>
                <a:latin typeface="Arial (Body)"/>
              </a:rPr>
              <a:t>khi</a:t>
            </a:r>
            <a:r>
              <a:rPr lang="en-US" sz="2400" dirty="0" smtClean="0">
                <a:solidFill>
                  <a:srgbClr val="FF0000"/>
                </a:solidFill>
                <a:latin typeface="Arial (Body)"/>
              </a:rPr>
              <a:t> </a:t>
            </a:r>
            <a:r>
              <a:rPr lang="en-US" sz="2400" dirty="0" err="1" smtClean="0">
                <a:solidFill>
                  <a:srgbClr val="FF0000"/>
                </a:solidFill>
                <a:latin typeface="Arial (Body)"/>
              </a:rPr>
              <a:t>bán</a:t>
            </a:r>
            <a:r>
              <a:rPr lang="en-US" sz="2400" dirty="0" smtClean="0">
                <a:solidFill>
                  <a:srgbClr val="FF0000"/>
                </a:solidFill>
                <a:latin typeface="Arial (Body)"/>
              </a:rPr>
              <a:t> </a:t>
            </a:r>
            <a:r>
              <a:rPr lang="en-US" sz="2400" dirty="0" err="1" smtClean="0">
                <a:solidFill>
                  <a:srgbClr val="FF0000"/>
                </a:solidFill>
                <a:latin typeface="Arial (Body)"/>
              </a:rPr>
              <a:t>trong</a:t>
            </a:r>
            <a:r>
              <a:rPr lang="en-US" sz="2400" dirty="0" smtClean="0">
                <a:solidFill>
                  <a:srgbClr val="FF0000"/>
                </a:solidFill>
                <a:latin typeface="Arial (Body)"/>
              </a:rPr>
              <a:t> </a:t>
            </a:r>
            <a:r>
              <a:rPr lang="en-US" sz="2400" dirty="0" err="1" smtClean="0">
                <a:solidFill>
                  <a:srgbClr val="FF0000"/>
                </a:solidFill>
                <a:latin typeface="Arial (Body)"/>
              </a:rPr>
              <a:t>nội</a:t>
            </a:r>
            <a:r>
              <a:rPr lang="en-US" sz="2400" dirty="0" smtClean="0">
                <a:solidFill>
                  <a:srgbClr val="FF0000"/>
                </a:solidFill>
                <a:latin typeface="Arial (Body)"/>
              </a:rPr>
              <a:t> </a:t>
            </a:r>
            <a:r>
              <a:rPr lang="en-US" sz="2400" dirty="0" err="1" smtClean="0">
                <a:solidFill>
                  <a:srgbClr val="FF0000"/>
                </a:solidFill>
                <a:latin typeface="Arial (Body)"/>
              </a:rPr>
              <a:t>địa</a:t>
            </a:r>
            <a:endParaRPr lang="en-US" sz="2400" dirty="0" smtClean="0">
              <a:solidFill>
                <a:srgbClr val="FF0000"/>
              </a:solidFill>
              <a:latin typeface="Arial (Body)"/>
            </a:endParaRPr>
          </a:p>
          <a:p>
            <a:endParaRPr lang="en-US" sz="2000" dirty="0" smtClean="0">
              <a:solidFill>
                <a:srgbClr val="FF0000"/>
              </a:solidFill>
              <a:latin typeface="Arial (Body)"/>
            </a:endParaRPr>
          </a:p>
          <a:p>
            <a:pPr>
              <a:buFont typeface="Wingdings" pitchFamily="2" charset="2"/>
              <a:buChar char="ü"/>
            </a:pPr>
            <a:r>
              <a:rPr lang="en-US" sz="2000" dirty="0" err="1" smtClean="0">
                <a:solidFill>
                  <a:srgbClr val="FF0000"/>
                </a:solidFill>
                <a:latin typeface="Arial (Body)"/>
              </a:rPr>
              <a:t>Khi</a:t>
            </a:r>
            <a:r>
              <a:rPr lang="en-US" sz="2000" dirty="0" smtClean="0">
                <a:solidFill>
                  <a:srgbClr val="FF0000"/>
                </a:solidFill>
                <a:latin typeface="Arial (Body)"/>
              </a:rPr>
              <a:t> </a:t>
            </a:r>
            <a:r>
              <a:rPr lang="vi-VN" sz="2000" dirty="0" smtClean="0">
                <a:solidFill>
                  <a:srgbClr val="FF0000"/>
                </a:solidFill>
                <a:latin typeface="Arial (Body)"/>
              </a:rPr>
              <a:t>xác định số phải nộp:</a:t>
            </a:r>
            <a:r>
              <a:rPr lang="en-US" sz="2000" dirty="0" smtClean="0">
                <a:solidFill>
                  <a:srgbClr val="FF0000"/>
                </a:solidFill>
                <a:latin typeface="Arial (Body)"/>
              </a:rPr>
              <a:t> </a:t>
            </a:r>
            <a:r>
              <a:rPr lang="vi-VN" sz="2000" dirty="0" smtClean="0">
                <a:solidFill>
                  <a:srgbClr val="FF0000"/>
                </a:solidFill>
                <a:latin typeface="Arial (Body)"/>
              </a:rPr>
              <a:t>Nợ TK 1383</a:t>
            </a:r>
            <a:r>
              <a:rPr lang="en-US" sz="2000" dirty="0" smtClean="0">
                <a:solidFill>
                  <a:srgbClr val="FF0000"/>
                </a:solidFill>
                <a:latin typeface="Arial (Body)"/>
              </a:rPr>
              <a:t>/</a:t>
            </a:r>
            <a:r>
              <a:rPr lang="vi-VN" sz="2000" dirty="0" smtClean="0">
                <a:solidFill>
                  <a:srgbClr val="FF0000"/>
                </a:solidFill>
                <a:latin typeface="Arial (Body)"/>
              </a:rPr>
              <a:t>Có TK 3332.</a:t>
            </a:r>
            <a:endParaRPr lang="en-US" sz="2000" dirty="0" smtClean="0">
              <a:solidFill>
                <a:srgbClr val="FF0000"/>
              </a:solidFill>
              <a:latin typeface="Arial (Body)"/>
            </a:endParaRPr>
          </a:p>
          <a:p>
            <a:pPr>
              <a:buFont typeface="Wingdings" pitchFamily="2" charset="2"/>
              <a:buChar char="ü"/>
            </a:pPr>
            <a:endParaRPr lang="en-US" sz="1000" dirty="0" smtClean="0">
              <a:solidFill>
                <a:srgbClr val="FF0000"/>
              </a:solidFill>
              <a:latin typeface="Arial (Body)"/>
            </a:endParaRPr>
          </a:p>
          <a:p>
            <a:pPr marL="173038" indent="-173038">
              <a:buFont typeface="Wingdings" pitchFamily="2" charset="2"/>
              <a:buChar char="ü"/>
            </a:pPr>
            <a:r>
              <a:rPr lang="en-US" sz="2000" dirty="0" err="1" smtClean="0">
                <a:solidFill>
                  <a:srgbClr val="FF0000"/>
                </a:solidFill>
                <a:latin typeface="Arial (Body)"/>
              </a:rPr>
              <a:t>Nếu</a:t>
            </a:r>
            <a:r>
              <a:rPr lang="vi-VN" sz="2000" dirty="0" smtClean="0">
                <a:solidFill>
                  <a:srgbClr val="FF0000"/>
                </a:solidFill>
                <a:latin typeface="Arial (Body)"/>
              </a:rPr>
              <a:t> số thuế TTĐB được khấu trừ </a:t>
            </a:r>
            <a:r>
              <a:rPr lang="en-US" sz="2000" dirty="0" smtClean="0">
                <a:solidFill>
                  <a:srgbClr val="FF0000"/>
                </a:solidFill>
                <a:latin typeface="Arial (Body)"/>
              </a:rPr>
              <a:t>(</a:t>
            </a:r>
            <a:r>
              <a:rPr lang="vi-VN" sz="2000" dirty="0" smtClean="0">
                <a:solidFill>
                  <a:srgbClr val="FF0000"/>
                </a:solidFill>
                <a:latin typeface="Arial (Body)"/>
              </a:rPr>
              <a:t>đã nộp ở khâu nhập khẩu</a:t>
            </a:r>
            <a:r>
              <a:rPr lang="en-US" sz="2000" dirty="0" smtClean="0">
                <a:solidFill>
                  <a:srgbClr val="FF0000"/>
                </a:solidFill>
                <a:latin typeface="Arial (Body)"/>
              </a:rPr>
              <a:t>)</a:t>
            </a:r>
            <a:r>
              <a:rPr lang="vi-VN" sz="2000" dirty="0" smtClean="0">
                <a:solidFill>
                  <a:srgbClr val="FF0000"/>
                </a:solidFill>
                <a:latin typeface="Arial (Body)"/>
              </a:rPr>
              <a:t> </a:t>
            </a:r>
            <a:r>
              <a:rPr lang="en-US" sz="2000" dirty="0" smtClean="0">
                <a:solidFill>
                  <a:srgbClr val="FF0000"/>
                </a:solidFill>
                <a:latin typeface="Arial (Body)"/>
              </a:rPr>
              <a:t>&gt; </a:t>
            </a:r>
            <a:r>
              <a:rPr lang="vi-VN" sz="2000" dirty="0" smtClean="0">
                <a:solidFill>
                  <a:srgbClr val="FF0000"/>
                </a:solidFill>
                <a:latin typeface="Arial (Body)"/>
              </a:rPr>
              <a:t>số thuế phải nộp ở khâu bán ra</a:t>
            </a:r>
            <a:r>
              <a:rPr lang="en-US" sz="2000" dirty="0" smtClean="0">
                <a:solidFill>
                  <a:srgbClr val="FF0000"/>
                </a:solidFill>
                <a:latin typeface="Arial (Body)"/>
              </a:rPr>
              <a:t>:</a:t>
            </a:r>
          </a:p>
          <a:p>
            <a:pPr marL="266700"/>
            <a:r>
              <a:rPr lang="vi-VN" sz="2000" dirty="0" smtClean="0">
                <a:solidFill>
                  <a:srgbClr val="FF0000"/>
                </a:solidFill>
                <a:latin typeface="Arial (Body)"/>
              </a:rPr>
              <a:t>Nợ TK 3332</a:t>
            </a:r>
            <a:r>
              <a:rPr lang="en-US" sz="2000" dirty="0" smtClean="0">
                <a:solidFill>
                  <a:srgbClr val="FF0000"/>
                </a:solidFill>
                <a:latin typeface="Arial (Body)"/>
              </a:rPr>
              <a:t>, </a:t>
            </a:r>
            <a:r>
              <a:rPr lang="en-US" sz="2000" dirty="0" err="1" smtClean="0">
                <a:solidFill>
                  <a:srgbClr val="FF0000"/>
                </a:solidFill>
                <a:latin typeface="Arial (Body)"/>
              </a:rPr>
              <a:t>Nợ</a:t>
            </a:r>
            <a:r>
              <a:rPr lang="en-US" sz="2000" dirty="0" smtClean="0">
                <a:solidFill>
                  <a:srgbClr val="FF0000"/>
                </a:solidFill>
                <a:latin typeface="Arial (Body)"/>
              </a:rPr>
              <a:t> TK </a:t>
            </a:r>
            <a:r>
              <a:rPr lang="vi-VN" sz="2000" dirty="0" smtClean="0">
                <a:solidFill>
                  <a:srgbClr val="FF0000"/>
                </a:solidFill>
                <a:latin typeface="Arial (Body)"/>
              </a:rPr>
              <a:t>632 </a:t>
            </a:r>
            <a:endParaRPr lang="en-US" sz="2000" dirty="0" smtClean="0">
              <a:solidFill>
                <a:srgbClr val="FF0000"/>
              </a:solidFill>
              <a:latin typeface="Arial (Body)"/>
            </a:endParaRPr>
          </a:p>
          <a:p>
            <a:pPr marL="266700"/>
            <a:r>
              <a:rPr lang="vi-VN" sz="2000" dirty="0" smtClean="0">
                <a:solidFill>
                  <a:srgbClr val="FF0000"/>
                </a:solidFill>
                <a:latin typeface="Arial (Body)"/>
              </a:rPr>
              <a:t>Có TK 1383 (số thuế TTĐB được khấu trừ trong kỳ).</a:t>
            </a:r>
            <a:endParaRPr lang="en-US" sz="2000" dirty="0" smtClean="0">
              <a:solidFill>
                <a:srgbClr val="FF0000"/>
              </a:solidFill>
              <a:latin typeface="Arial (Body)"/>
            </a:endParaRPr>
          </a:p>
          <a:p>
            <a:endParaRPr lang="en-US" sz="1000" dirty="0" smtClean="0">
              <a:solidFill>
                <a:srgbClr val="FF0000"/>
              </a:solidFill>
              <a:latin typeface="Arial (Body)"/>
            </a:endParaRPr>
          </a:p>
          <a:p>
            <a:pPr marL="266700" indent="-266700">
              <a:buFont typeface="Wingdings" pitchFamily="2" charset="2"/>
              <a:buChar char="ü"/>
            </a:pPr>
            <a:r>
              <a:rPr lang="en-US" sz="2000" dirty="0" err="1" smtClean="0">
                <a:solidFill>
                  <a:srgbClr val="FF0000"/>
                </a:solidFill>
                <a:latin typeface="Arial (Body)"/>
              </a:rPr>
              <a:t>Nếu</a:t>
            </a:r>
            <a:r>
              <a:rPr lang="en-US" sz="2000" dirty="0" smtClean="0">
                <a:solidFill>
                  <a:srgbClr val="FF0000"/>
                </a:solidFill>
                <a:latin typeface="Arial (Body)"/>
              </a:rPr>
              <a:t> </a:t>
            </a:r>
            <a:r>
              <a:rPr lang="vi-VN" sz="2000" dirty="0" smtClean="0">
                <a:solidFill>
                  <a:srgbClr val="FF0000"/>
                </a:solidFill>
                <a:latin typeface="Arial (Body)"/>
              </a:rPr>
              <a:t>số thuế TTĐB đã nộp ở khâu nhập khẩu </a:t>
            </a:r>
            <a:r>
              <a:rPr lang="en-US" sz="2000" dirty="0" smtClean="0">
                <a:solidFill>
                  <a:srgbClr val="FF0000"/>
                </a:solidFill>
                <a:latin typeface="Arial (Body)"/>
              </a:rPr>
              <a:t>&lt;</a:t>
            </a:r>
            <a:r>
              <a:rPr lang="vi-VN" sz="2000" dirty="0" smtClean="0">
                <a:solidFill>
                  <a:srgbClr val="FF0000"/>
                </a:solidFill>
                <a:latin typeface="Arial (Body)"/>
              </a:rPr>
              <a:t>số thuế TTĐB phải nộp ở khâu bán ra</a:t>
            </a:r>
            <a:r>
              <a:rPr lang="en-US" sz="2000" dirty="0" smtClean="0">
                <a:solidFill>
                  <a:srgbClr val="FF0000"/>
                </a:solidFill>
                <a:latin typeface="Arial (Body)"/>
              </a:rPr>
              <a:t> </a:t>
            </a:r>
            <a:r>
              <a:rPr lang="en-US" sz="2000" dirty="0" err="1" smtClean="0">
                <a:solidFill>
                  <a:srgbClr val="FF0000"/>
                </a:solidFill>
                <a:latin typeface="Arial (Body)"/>
              </a:rPr>
              <a:t>thì</a:t>
            </a:r>
            <a:r>
              <a:rPr lang="en-US" sz="2000" dirty="0" smtClean="0">
                <a:solidFill>
                  <a:srgbClr val="FF0000"/>
                </a:solidFill>
                <a:latin typeface="Arial (Body)"/>
              </a:rPr>
              <a:t> </a:t>
            </a:r>
            <a:r>
              <a:rPr lang="en-US" sz="2000" dirty="0" err="1" smtClean="0">
                <a:solidFill>
                  <a:srgbClr val="FF0000"/>
                </a:solidFill>
                <a:latin typeface="Arial (Body)"/>
              </a:rPr>
              <a:t>phải</a:t>
            </a:r>
            <a:r>
              <a:rPr lang="en-US" sz="2000" dirty="0" smtClean="0">
                <a:solidFill>
                  <a:srgbClr val="FF0000"/>
                </a:solidFill>
                <a:latin typeface="Arial (Body)"/>
              </a:rPr>
              <a:t> </a:t>
            </a:r>
            <a:r>
              <a:rPr lang="en-US" sz="2000" dirty="0" err="1" smtClean="0">
                <a:solidFill>
                  <a:srgbClr val="FF0000"/>
                </a:solidFill>
                <a:latin typeface="Arial (Body)"/>
              </a:rPr>
              <a:t>nộp</a:t>
            </a:r>
            <a:r>
              <a:rPr lang="en-US" sz="2000" dirty="0" smtClean="0">
                <a:solidFill>
                  <a:srgbClr val="FF0000"/>
                </a:solidFill>
                <a:latin typeface="Arial (Body)"/>
              </a:rPr>
              <a:t> </a:t>
            </a:r>
            <a:r>
              <a:rPr lang="en-US" sz="2000" dirty="0" err="1" smtClean="0">
                <a:solidFill>
                  <a:srgbClr val="FF0000"/>
                </a:solidFill>
                <a:latin typeface="Arial (Body)"/>
              </a:rPr>
              <a:t>thêm</a:t>
            </a:r>
            <a:r>
              <a:rPr lang="en-US" sz="2000" dirty="0" smtClean="0">
                <a:solidFill>
                  <a:srgbClr val="FF0000"/>
                </a:solidFill>
                <a:latin typeface="Arial (Body)"/>
              </a:rPr>
              <a:t>:</a:t>
            </a:r>
            <a:r>
              <a:rPr lang="vi-VN" sz="2000" dirty="0" smtClean="0">
                <a:solidFill>
                  <a:srgbClr val="FF0000"/>
                </a:solidFill>
                <a:latin typeface="Arial (Body)"/>
              </a:rPr>
              <a:t>Nợ TK 3332</a:t>
            </a:r>
            <a:r>
              <a:rPr lang="en-US" sz="2000" dirty="0" smtClean="0">
                <a:solidFill>
                  <a:srgbClr val="FF0000"/>
                </a:solidFill>
                <a:latin typeface="Arial (Body)"/>
              </a:rPr>
              <a:t>/</a:t>
            </a:r>
            <a:r>
              <a:rPr lang="vi-VN" sz="2000" dirty="0" smtClean="0">
                <a:solidFill>
                  <a:srgbClr val="FF0000"/>
                </a:solidFill>
                <a:latin typeface="Arial (Body)"/>
              </a:rPr>
              <a:t>Có TK</a:t>
            </a:r>
            <a:r>
              <a:rPr lang="en-US" sz="2000" dirty="0" smtClean="0">
                <a:solidFill>
                  <a:srgbClr val="FF0000"/>
                </a:solidFill>
                <a:latin typeface="Arial (Body)"/>
              </a:rPr>
              <a:t> </a:t>
            </a:r>
            <a:r>
              <a:rPr lang="vi-VN" sz="2000" dirty="0" smtClean="0">
                <a:solidFill>
                  <a:srgbClr val="FF0000"/>
                </a:solidFill>
                <a:latin typeface="Arial (Body)"/>
              </a:rPr>
              <a:t>112</a:t>
            </a:r>
            <a:endParaRPr lang="en-US" sz="2000" dirty="0" smtClean="0">
              <a:solidFill>
                <a:srgbClr val="FF0000"/>
              </a:solidFill>
              <a:latin typeface="Arial (Body)"/>
            </a:endParaRPr>
          </a:p>
          <a:p>
            <a:pPr>
              <a:buFont typeface="Wingdings" pitchFamily="2" charset="2"/>
              <a:buChar char="ü"/>
            </a:pPr>
            <a:endParaRPr lang="en-US" sz="1000" dirty="0" smtClean="0">
              <a:solidFill>
                <a:srgbClr val="FF0000"/>
              </a:solidFill>
              <a:latin typeface="Arial (Body)"/>
            </a:endParaRPr>
          </a:p>
          <a:p>
            <a:pPr>
              <a:buFont typeface="Wingdings" pitchFamily="2" charset="2"/>
              <a:buChar char="ü"/>
            </a:pPr>
            <a:r>
              <a:rPr lang="vi-VN" sz="2000" dirty="0" smtClean="0">
                <a:solidFill>
                  <a:srgbClr val="FF0000"/>
                </a:solidFill>
                <a:latin typeface="Arial (Body)"/>
              </a:rPr>
              <a:t>Trường hợp được hoàn thuế TTĐB đã nộp ở khâu nhập khẩu:</a:t>
            </a:r>
            <a:endParaRPr lang="en-US" sz="2000" dirty="0" smtClean="0">
              <a:solidFill>
                <a:srgbClr val="FF0000"/>
              </a:solidFill>
              <a:latin typeface="Arial (Body)"/>
            </a:endParaRPr>
          </a:p>
          <a:p>
            <a:r>
              <a:rPr lang="en-US" sz="2000" dirty="0" smtClean="0">
                <a:solidFill>
                  <a:srgbClr val="FF0000"/>
                </a:solidFill>
                <a:latin typeface="Arial (Body)"/>
              </a:rPr>
              <a:t>   </a:t>
            </a:r>
            <a:r>
              <a:rPr lang="vi-VN" sz="2000" dirty="0" smtClean="0">
                <a:solidFill>
                  <a:srgbClr val="FF0000"/>
                </a:solidFill>
                <a:latin typeface="Arial (Body)"/>
              </a:rPr>
              <a:t>Nợ TK112</a:t>
            </a:r>
            <a:r>
              <a:rPr lang="en-US" sz="2000" dirty="0" smtClean="0">
                <a:solidFill>
                  <a:srgbClr val="FF0000"/>
                </a:solidFill>
                <a:latin typeface="Arial (Body)"/>
              </a:rPr>
              <a:t>/</a:t>
            </a:r>
            <a:r>
              <a:rPr lang="vi-VN" sz="2000" dirty="0" smtClean="0">
                <a:solidFill>
                  <a:srgbClr val="FF0000"/>
                </a:solidFill>
                <a:latin typeface="Arial (Body)"/>
              </a:rPr>
              <a:t>Có TK 1383 - Thuế TTĐB của hàng nhập khẩu.</a:t>
            </a:r>
            <a:endParaRPr lang="en-US" sz="20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135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196753"/>
            <a:ext cx="8534400" cy="547260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58775" indent="-358775" algn="ctr">
              <a:tabLst>
                <a:tab pos="92075" algn="l"/>
              </a:tabLst>
            </a:pPr>
            <a:r>
              <a:rPr lang="nl-NL" sz="2400" b="1" dirty="0" smtClean="0">
                <a:latin typeface="Arial (Body)"/>
              </a:rPr>
              <a:t>Kế toán các khoản phải trả khác</a:t>
            </a:r>
          </a:p>
          <a:p>
            <a:pPr marL="358775" indent="-358775" algn="just">
              <a:tabLst>
                <a:tab pos="92075" algn="l"/>
              </a:tabLst>
            </a:pPr>
            <a:endParaRPr lang="nl-NL" dirty="0" smtClean="0">
              <a:latin typeface="Arial (Body)"/>
            </a:endParaRPr>
          </a:p>
          <a:p>
            <a:pPr algn="just"/>
            <a:endParaRPr lang="nl-NL" sz="800" dirty="0" smtClean="0">
              <a:latin typeface="Arial (Body)"/>
            </a:endParaRPr>
          </a:p>
          <a:p>
            <a:pPr marL="457200" indent="-457200" algn="just"/>
            <a:r>
              <a:rPr lang="nl-NL" sz="2000" dirty="0" smtClean="0">
                <a:latin typeface="Arial (Body)"/>
              </a:rPr>
              <a:t>1. Các khoản phải trả, phải nộp khác gồm:</a:t>
            </a:r>
          </a:p>
          <a:p>
            <a:pPr marL="457200" indent="-457200" algn="just"/>
            <a:endParaRPr lang="en-US" sz="1000" dirty="0" smtClean="0">
              <a:latin typeface="Arial (Body)"/>
            </a:endParaRPr>
          </a:p>
          <a:p>
            <a:pPr marL="266700" indent="-266700" algn="just">
              <a:buFont typeface="Wingdings" pitchFamily="2" charset="2"/>
              <a:buChar char="ü"/>
            </a:pPr>
            <a:r>
              <a:rPr lang="nl-NL" dirty="0" smtClean="0">
                <a:latin typeface="Arial (Body)"/>
              </a:rPr>
              <a:t>Giá trị tài sản thừa chưa xác định rõ nguyên nhân còn chờ xử lý hoặc giá trị tài sản thừa phải trả (đã xác định được nguyên nhân);</a:t>
            </a:r>
            <a:endParaRPr lang="en-US" dirty="0" smtClean="0">
              <a:latin typeface="Arial (Body)"/>
            </a:endParaRPr>
          </a:p>
          <a:p>
            <a:pPr marL="266700" indent="-266700" algn="just">
              <a:buFont typeface="Wingdings" pitchFamily="2" charset="2"/>
              <a:buChar char="ü"/>
            </a:pPr>
            <a:r>
              <a:rPr lang="nl-NL" dirty="0" smtClean="0">
                <a:latin typeface="Arial (Body)"/>
              </a:rPr>
              <a:t>Số tiền trích và thanh toán bảo BHXH, BHYT, BHTN, KPCĐ; Các khoản khấu trừ vào tiền lương; Vật tư, hàng hóa mượn có tính chất tạm thời;</a:t>
            </a:r>
            <a:endParaRPr lang="en-US" dirty="0" smtClean="0">
              <a:latin typeface="Arial (Body)"/>
            </a:endParaRPr>
          </a:p>
          <a:p>
            <a:pPr marL="266700" indent="-266700" algn="just">
              <a:buFont typeface="Wingdings" pitchFamily="2" charset="2"/>
              <a:buChar char="ü"/>
            </a:pPr>
            <a:r>
              <a:rPr lang="nl-NL" dirty="0" smtClean="0">
                <a:latin typeface="Arial (Body)"/>
              </a:rPr>
              <a:t>Các khoản nhận vốn góp (BCC) không hình thành pháp nhân mới;</a:t>
            </a:r>
            <a:endParaRPr lang="en-US" dirty="0" smtClean="0">
              <a:latin typeface="Arial (Body)"/>
            </a:endParaRPr>
          </a:p>
          <a:p>
            <a:pPr marL="266700" indent="-266700" algn="just">
              <a:buFont typeface="Wingdings" pitchFamily="2" charset="2"/>
              <a:buChar char="ü"/>
            </a:pPr>
            <a:r>
              <a:rPr lang="nl-NL" dirty="0" smtClean="0">
                <a:latin typeface="Arial (Body)"/>
              </a:rPr>
              <a:t>Các khoản thu hộ bên thứ ba phải trả lại; các khoản tiền bên nhận ủy thác nhận từ bên giao uỷ thác để để thanh toán hộ cho bên giao ủy thác;</a:t>
            </a:r>
            <a:endParaRPr lang="en-US" dirty="0" smtClean="0">
              <a:latin typeface="Arial (Body)"/>
            </a:endParaRPr>
          </a:p>
          <a:p>
            <a:pPr marL="266700" indent="-266700" algn="just">
              <a:buFont typeface="Wingdings" pitchFamily="2" charset="2"/>
              <a:buChar char="ü"/>
            </a:pPr>
            <a:r>
              <a:rPr lang="nl-NL" dirty="0" smtClean="0">
                <a:latin typeface="Arial (Body)"/>
              </a:rPr>
              <a:t>Số tiền thu trước của khách hàng trong nhiều kỳ kế toán về cho thuê tài sản, cơ sở hạ tầng; Các khoản doanh thu, thu nhập chưa thực hiện;</a:t>
            </a:r>
            <a:endParaRPr lang="en-US" dirty="0" smtClean="0">
              <a:latin typeface="Arial (Body)"/>
            </a:endParaRPr>
          </a:p>
          <a:p>
            <a:pPr marL="266700" indent="-266700" algn="just">
              <a:buFont typeface="Wingdings" pitchFamily="2" charset="2"/>
              <a:buChar char="ü"/>
            </a:pPr>
            <a:r>
              <a:rPr lang="nl-NL" dirty="0" smtClean="0">
                <a:latin typeface="Arial (Body)"/>
              </a:rPr>
              <a:t>Khoản chênh lệch giá bán cao hơn giá trị còn lại của TSCĐ bán và thuê lại là thuê tài chính; Khoản chênh lệch giá bán cao hơn giá trị hợp lý của TSCĐ bán và thuê lại là thuê hoạt động;</a:t>
            </a:r>
            <a:endParaRPr lang="en-US" dirty="0" smtClean="0">
              <a:latin typeface="Arial (Body)"/>
            </a:endParaRPr>
          </a:p>
          <a:p>
            <a:pPr marL="266700" indent="-266700" algn="just">
              <a:buFont typeface="Wingdings" pitchFamily="2" charset="2"/>
              <a:buChar char="ü"/>
            </a:pPr>
            <a:r>
              <a:rPr lang="it-IT" dirty="0" smtClean="0">
                <a:solidFill>
                  <a:srgbClr val="FF0000"/>
                </a:solidFill>
                <a:latin typeface="Arial (Body)"/>
              </a:rPr>
              <a:t>Tài sản được tài trợ, biếu, tặng có kèm theo điều kiện</a:t>
            </a:r>
            <a:r>
              <a:rPr lang="nl-NL" dirty="0" smtClean="0">
                <a:solidFill>
                  <a:srgbClr val="FF0000"/>
                </a:solidFill>
                <a:latin typeface="Arial (Body)"/>
              </a:rPr>
              <a:t>;</a:t>
            </a:r>
            <a:endParaRPr lang="en-US" dirty="0" smtClean="0">
              <a:solidFill>
                <a:srgbClr val="FF0000"/>
              </a:solidFill>
              <a:latin typeface="Arial (Body)"/>
            </a:endParaRPr>
          </a:p>
          <a:p>
            <a:pPr marL="266700" indent="-266700" algn="just">
              <a:buFont typeface="Wingdings" pitchFamily="2" charset="2"/>
              <a:buChar char="ü"/>
            </a:pPr>
            <a:r>
              <a:rPr lang="nl-NL" dirty="0" smtClean="0">
                <a:latin typeface="Arial (Body)"/>
              </a:rPr>
              <a:t>Các khoản khác, như phải trả để mua bảo hiểm hưu trí tự nguyện, bảo hiểm nhân thọ và các khoản hỗ trợ khác (ngoài lương) cho người lao động,...</a:t>
            </a:r>
            <a:endParaRPr lang="en-US"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136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196752"/>
            <a:ext cx="8534400"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nl-NL" dirty="0" smtClean="0">
                <a:latin typeface="Arial (Body)"/>
              </a:rPr>
              <a:t>2. Doanh thu nhận trước về cho thuê TSCĐ, BĐS đầu tư theo phương thức cho thuê hoạt động được xác định bằng tổng số tiền cho thuê hoạt động TSCĐ, BĐS đầu tư đã thu chia cho số kỳ thu tiền trước cho thuê hoạt động TSCĐ, BĐS đầu tư (không ghi nhận doanh thu một lần đối với số tiền nhận trước trừ khi giao dịch có bản chất là bán)</a:t>
            </a:r>
          </a:p>
          <a:p>
            <a:pPr algn="just"/>
            <a:endParaRPr lang="en-US" sz="800" dirty="0" smtClean="0">
              <a:latin typeface="Arial (Body)"/>
            </a:endParaRPr>
          </a:p>
          <a:p>
            <a:pPr algn="just"/>
            <a:r>
              <a:rPr lang="en-US" dirty="0" smtClean="0">
                <a:latin typeface="Arial (Body)"/>
              </a:rPr>
              <a:t>3. </a:t>
            </a:r>
            <a:r>
              <a:rPr lang="en-US" dirty="0" err="1" smtClean="0">
                <a:latin typeface="Arial (Body)"/>
              </a:rPr>
              <a:t>Khi</a:t>
            </a:r>
            <a:r>
              <a:rPr lang="en-US" dirty="0" smtClean="0">
                <a:latin typeface="Arial (Body)"/>
              </a:rPr>
              <a:t> </a:t>
            </a:r>
            <a:r>
              <a:rPr lang="en-US" dirty="0" err="1" smtClean="0">
                <a:latin typeface="Arial (Body)"/>
              </a:rPr>
              <a:t>nhận</a:t>
            </a:r>
            <a:r>
              <a:rPr lang="en-US" dirty="0" smtClean="0">
                <a:latin typeface="Arial (Body)"/>
              </a:rPr>
              <a:t> </a:t>
            </a:r>
            <a:r>
              <a:rPr lang="en-US" dirty="0" err="1" smtClean="0">
                <a:latin typeface="Arial (Body)"/>
              </a:rPr>
              <a:t>Các</a:t>
            </a:r>
            <a:r>
              <a:rPr lang="en-US" dirty="0" smtClean="0">
                <a:latin typeface="Arial (Body)"/>
              </a:rPr>
              <a:t> </a:t>
            </a:r>
            <a:r>
              <a:rPr lang="en-US" dirty="0" err="1" smtClean="0">
                <a:latin typeface="Arial (Body)"/>
              </a:rPr>
              <a:t>khoản</a:t>
            </a:r>
            <a:r>
              <a:rPr lang="en-US" dirty="0" smtClean="0">
                <a:latin typeface="Arial (Body)"/>
              </a:rPr>
              <a:t> </a:t>
            </a:r>
            <a:r>
              <a:rPr lang="it-IT" dirty="0" smtClean="0">
                <a:latin typeface="Arial (Body)"/>
              </a:rPr>
              <a:t>được hỗ trợ, tài trợ, biếu, tặng kèm điều kiện thì phải ghi nhận vào doanh thu chờ phân bổ. Khi đáp ứng được điều kiện thì hạch toán vào thu nhập khác, nếu không đáp ứng điều kiện thì phải trả lại.</a:t>
            </a:r>
          </a:p>
          <a:p>
            <a:pPr algn="just"/>
            <a:endParaRPr lang="it-IT" sz="800" dirty="0" smtClean="0">
              <a:latin typeface="Arial (Body)"/>
            </a:endParaRPr>
          </a:p>
          <a:p>
            <a:pPr algn="just"/>
            <a:r>
              <a:rPr lang="en-US" dirty="0" smtClean="0">
                <a:solidFill>
                  <a:srgbClr val="FF0000"/>
                </a:solidFill>
                <a:latin typeface="Arial (Body)"/>
              </a:rPr>
              <a:t>4. Kế toán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khoản</a:t>
            </a:r>
            <a:r>
              <a:rPr lang="en-US" dirty="0" smtClean="0">
                <a:solidFill>
                  <a:srgbClr val="FF0000"/>
                </a:solidFill>
                <a:latin typeface="Arial (Body)"/>
              </a:rPr>
              <a:t> </a:t>
            </a:r>
            <a:r>
              <a:rPr lang="en-US" dirty="0" err="1" smtClean="0">
                <a:solidFill>
                  <a:srgbClr val="FF0000"/>
                </a:solidFill>
                <a:latin typeface="Arial (Body)"/>
              </a:rPr>
              <a:t>tài</a:t>
            </a:r>
            <a:r>
              <a:rPr lang="en-US" dirty="0" smtClean="0">
                <a:solidFill>
                  <a:srgbClr val="FF0000"/>
                </a:solidFill>
                <a:latin typeface="Arial (Body)"/>
              </a:rPr>
              <a:t> </a:t>
            </a:r>
            <a:r>
              <a:rPr lang="en-US" dirty="0" err="1" smtClean="0">
                <a:solidFill>
                  <a:srgbClr val="FF0000"/>
                </a:solidFill>
                <a:latin typeface="Arial (Body)"/>
              </a:rPr>
              <a:t>trợ</a:t>
            </a:r>
            <a:r>
              <a:rPr lang="en-US" dirty="0" smtClean="0">
                <a:solidFill>
                  <a:srgbClr val="FF0000"/>
                </a:solidFill>
                <a:latin typeface="Arial (Body)"/>
              </a:rPr>
              <a:t> </a:t>
            </a:r>
            <a:r>
              <a:rPr lang="en-US" dirty="0" err="1" smtClean="0">
                <a:solidFill>
                  <a:srgbClr val="FF0000"/>
                </a:solidFill>
                <a:latin typeface="Arial (Body)"/>
              </a:rPr>
              <a:t>của</a:t>
            </a:r>
            <a:r>
              <a:rPr lang="en-US" dirty="0" smtClean="0">
                <a:solidFill>
                  <a:srgbClr val="FF0000"/>
                </a:solidFill>
                <a:latin typeface="Arial (Body)"/>
              </a:rPr>
              <a:t> </a:t>
            </a:r>
            <a:r>
              <a:rPr lang="en-US" dirty="0" err="1" smtClean="0">
                <a:solidFill>
                  <a:srgbClr val="FF0000"/>
                </a:solidFill>
                <a:latin typeface="Arial (Body)"/>
              </a:rPr>
              <a:t>Nhà</a:t>
            </a:r>
            <a:r>
              <a:rPr lang="en-US" dirty="0" smtClean="0">
                <a:solidFill>
                  <a:srgbClr val="FF0000"/>
                </a:solidFill>
                <a:latin typeface="Arial (Body)"/>
              </a:rPr>
              <a:t> </a:t>
            </a:r>
            <a:r>
              <a:rPr lang="en-US" dirty="0" err="1" smtClean="0">
                <a:solidFill>
                  <a:srgbClr val="FF0000"/>
                </a:solidFill>
                <a:latin typeface="Arial (Body)"/>
              </a:rPr>
              <a:t>nước</a:t>
            </a:r>
            <a:endParaRPr lang="en-US" dirty="0" smtClean="0">
              <a:solidFill>
                <a:srgbClr val="FF0000"/>
              </a:solidFill>
              <a:latin typeface="Arial (Body)"/>
            </a:endParaRPr>
          </a:p>
          <a:p>
            <a:pPr marL="358775" indent="-358775" algn="just">
              <a:buFont typeface="Wingdings" pitchFamily="2" charset="2"/>
              <a:buChar char="ü"/>
            </a:pPr>
            <a:r>
              <a:rPr lang="vi-VN" dirty="0" smtClean="0">
                <a:solidFill>
                  <a:srgbClr val="FF0000"/>
                </a:solidFill>
                <a:latin typeface="Arial (Body)"/>
              </a:rPr>
              <a:t>Khoản hỗ trợ của Nhà nước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nhận</a:t>
            </a:r>
            <a:r>
              <a:rPr lang="en-US" dirty="0" smtClean="0">
                <a:solidFill>
                  <a:srgbClr val="FF0000"/>
                </a:solidFill>
                <a:latin typeface="Arial (Body)"/>
              </a:rPr>
              <a:t> </a:t>
            </a:r>
            <a:r>
              <a:rPr lang="en-US" dirty="0" err="1" smtClean="0">
                <a:solidFill>
                  <a:srgbClr val="FF0000"/>
                </a:solidFill>
                <a:latin typeface="Arial (Body)"/>
              </a:rPr>
              <a:t>vào</a:t>
            </a:r>
            <a:r>
              <a:rPr lang="en-US" dirty="0" smtClean="0">
                <a:solidFill>
                  <a:srgbClr val="FF0000"/>
                </a:solidFill>
                <a:latin typeface="Arial (Body)"/>
              </a:rPr>
              <a:t> P/L </a:t>
            </a:r>
            <a:r>
              <a:rPr lang="en-US" dirty="0" err="1" smtClean="0">
                <a:solidFill>
                  <a:srgbClr val="FF0000"/>
                </a:solidFill>
                <a:latin typeface="Arial (Body)"/>
              </a:rPr>
              <a:t>để</a:t>
            </a:r>
            <a:r>
              <a:rPr lang="en-US" dirty="0" smtClean="0">
                <a:solidFill>
                  <a:srgbClr val="FF0000"/>
                </a:solidFill>
                <a:latin typeface="Arial (Body)"/>
              </a:rPr>
              <a:t> </a:t>
            </a:r>
            <a:r>
              <a:rPr lang="en-US" dirty="0" err="1" smtClean="0">
                <a:solidFill>
                  <a:srgbClr val="FF0000"/>
                </a:solidFill>
                <a:latin typeface="Arial (Body)"/>
              </a:rPr>
              <a:t>bù</a:t>
            </a:r>
            <a:r>
              <a:rPr lang="en-US" dirty="0" smtClean="0">
                <a:solidFill>
                  <a:srgbClr val="FF0000"/>
                </a:solidFill>
                <a:latin typeface="Arial (Body)"/>
              </a:rPr>
              <a:t> </a:t>
            </a:r>
            <a:r>
              <a:rPr lang="en-US" dirty="0" err="1" smtClean="0">
                <a:solidFill>
                  <a:srgbClr val="FF0000"/>
                </a:solidFill>
                <a:latin typeface="Arial (Body)"/>
              </a:rPr>
              <a:t>đắp</a:t>
            </a:r>
            <a:r>
              <a:rPr lang="en-US" dirty="0" smtClean="0">
                <a:solidFill>
                  <a:srgbClr val="FF0000"/>
                </a:solidFill>
                <a:latin typeface="Arial (Body)"/>
              </a:rPr>
              <a:t> </a:t>
            </a:r>
            <a:r>
              <a:rPr lang="en-US" dirty="0" err="1" smtClean="0">
                <a:solidFill>
                  <a:srgbClr val="FF0000"/>
                </a:solidFill>
                <a:latin typeface="Arial (Body)"/>
              </a:rPr>
              <a:t>trong</a:t>
            </a:r>
            <a:r>
              <a:rPr lang="en-US" dirty="0" smtClean="0">
                <a:solidFill>
                  <a:srgbClr val="FF0000"/>
                </a:solidFill>
                <a:latin typeface="Arial (Body)"/>
              </a:rPr>
              <a:t> </a:t>
            </a:r>
            <a:r>
              <a:rPr lang="en-US" dirty="0" err="1" smtClean="0">
                <a:solidFill>
                  <a:srgbClr val="FF0000"/>
                </a:solidFill>
                <a:latin typeface="Arial (Body)"/>
              </a:rPr>
              <a:t>thời</a:t>
            </a:r>
            <a:r>
              <a:rPr lang="en-US" dirty="0" smtClean="0">
                <a:solidFill>
                  <a:srgbClr val="FF0000"/>
                </a:solidFill>
                <a:latin typeface="Arial (Body)"/>
              </a:rPr>
              <a:t> </a:t>
            </a:r>
            <a:r>
              <a:rPr lang="en-US" dirty="0" err="1" smtClean="0">
                <a:solidFill>
                  <a:srgbClr val="FF0000"/>
                </a:solidFill>
                <a:latin typeface="Arial (Body)"/>
              </a:rPr>
              <a:t>kỳ</a:t>
            </a:r>
            <a:r>
              <a:rPr lang="en-US" dirty="0" smtClean="0">
                <a:solidFill>
                  <a:srgbClr val="FF0000"/>
                </a:solidFill>
                <a:latin typeface="Arial (Body)"/>
              </a:rPr>
              <a:t> </a:t>
            </a:r>
            <a:r>
              <a:rPr lang="en-US" dirty="0" err="1" smtClean="0">
                <a:solidFill>
                  <a:srgbClr val="FF0000"/>
                </a:solidFill>
                <a:latin typeface="Arial (Body)"/>
              </a:rPr>
              <a:t>mà</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nhận</a:t>
            </a:r>
            <a:r>
              <a:rPr lang="en-US" dirty="0" smtClean="0">
                <a:solidFill>
                  <a:srgbClr val="FF0000"/>
                </a:solidFill>
                <a:latin typeface="Arial (Body)"/>
              </a:rPr>
              <a:t>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khoản</a:t>
            </a:r>
            <a:r>
              <a:rPr lang="en-US" dirty="0" smtClean="0">
                <a:solidFill>
                  <a:srgbClr val="FF0000"/>
                </a:solidFill>
                <a:latin typeface="Arial (Body)"/>
              </a:rPr>
              <a:t> chi </a:t>
            </a:r>
            <a:r>
              <a:rPr lang="en-US" dirty="0" err="1" smtClean="0">
                <a:solidFill>
                  <a:srgbClr val="FF0000"/>
                </a:solidFill>
                <a:latin typeface="Arial (Body)"/>
              </a:rPr>
              <a:t>phí</a:t>
            </a:r>
            <a:r>
              <a:rPr lang="en-US" dirty="0" smtClean="0">
                <a:solidFill>
                  <a:srgbClr val="FF0000"/>
                </a:solidFill>
                <a:latin typeface="Arial (Body)"/>
              </a:rPr>
              <a:t>. </a:t>
            </a:r>
          </a:p>
          <a:p>
            <a:pPr marL="358775" indent="-358775" algn="just">
              <a:buFont typeface="Wingdings" pitchFamily="2" charset="2"/>
              <a:buChar char="ü"/>
            </a:pPr>
            <a:r>
              <a:rPr lang="en-US" dirty="0" err="1" smtClean="0">
                <a:solidFill>
                  <a:srgbClr val="FF0000"/>
                </a:solidFill>
                <a:latin typeface="Arial (Body)"/>
              </a:rPr>
              <a:t>Trường</a:t>
            </a:r>
            <a:r>
              <a:rPr lang="en-US" dirty="0" smtClean="0">
                <a:solidFill>
                  <a:srgbClr val="FF0000"/>
                </a:solidFill>
                <a:latin typeface="Arial (Body)"/>
              </a:rPr>
              <a:t> </a:t>
            </a:r>
            <a:r>
              <a:rPr lang="en-US" dirty="0" err="1" smtClean="0">
                <a:solidFill>
                  <a:srgbClr val="FF0000"/>
                </a:solidFill>
                <a:latin typeface="Arial (Body)"/>
              </a:rPr>
              <a:t>hợp</a:t>
            </a:r>
            <a:r>
              <a:rPr lang="en-US" dirty="0" smtClean="0">
                <a:solidFill>
                  <a:srgbClr val="FF0000"/>
                </a:solidFill>
                <a:latin typeface="Arial (Body)"/>
              </a:rPr>
              <a:t> </a:t>
            </a:r>
            <a:r>
              <a:rPr lang="en-US" dirty="0" err="1" smtClean="0">
                <a:solidFill>
                  <a:srgbClr val="FF0000"/>
                </a:solidFill>
                <a:latin typeface="Arial (Body)"/>
              </a:rPr>
              <a:t>pháp</a:t>
            </a:r>
            <a:r>
              <a:rPr lang="en-US" dirty="0" smtClean="0">
                <a:solidFill>
                  <a:srgbClr val="FF0000"/>
                </a:solidFill>
                <a:latin typeface="Arial (Body)"/>
              </a:rPr>
              <a:t> </a:t>
            </a:r>
            <a:r>
              <a:rPr lang="en-US" dirty="0" err="1" smtClean="0">
                <a:solidFill>
                  <a:srgbClr val="FF0000"/>
                </a:solidFill>
                <a:latin typeface="Arial (Body)"/>
              </a:rPr>
              <a:t>luật</a:t>
            </a:r>
            <a:r>
              <a:rPr lang="en-US" dirty="0" smtClean="0">
                <a:solidFill>
                  <a:srgbClr val="FF0000"/>
                </a:solidFill>
                <a:latin typeface="Arial (Body)"/>
              </a:rPr>
              <a:t> </a:t>
            </a:r>
            <a:r>
              <a:rPr lang="en-US" dirty="0" err="1" smtClean="0">
                <a:solidFill>
                  <a:srgbClr val="FF0000"/>
                </a:solidFill>
                <a:latin typeface="Arial (Body)"/>
              </a:rPr>
              <a:t>quy</a:t>
            </a:r>
            <a:r>
              <a:rPr lang="en-US" dirty="0" smtClean="0">
                <a:solidFill>
                  <a:srgbClr val="FF0000"/>
                </a:solidFill>
                <a:latin typeface="Arial (Body)"/>
              </a:rPr>
              <a:t> </a:t>
            </a:r>
            <a:r>
              <a:rPr lang="en-US" dirty="0" err="1" smtClean="0">
                <a:solidFill>
                  <a:srgbClr val="FF0000"/>
                </a:solidFill>
                <a:latin typeface="Arial (Body)"/>
              </a:rPr>
              <a:t>định</a:t>
            </a:r>
            <a:r>
              <a:rPr lang="en-US" dirty="0" smtClean="0">
                <a:solidFill>
                  <a:srgbClr val="FF0000"/>
                </a:solidFill>
                <a:latin typeface="Arial (Body)"/>
              </a:rPr>
              <a:t> </a:t>
            </a:r>
            <a:r>
              <a:rPr lang="en-US" dirty="0" err="1" smtClean="0">
                <a:solidFill>
                  <a:srgbClr val="FF0000"/>
                </a:solidFill>
                <a:latin typeface="Arial (Body)"/>
              </a:rPr>
              <a:t>khoản</a:t>
            </a:r>
            <a:r>
              <a:rPr lang="en-US" dirty="0" smtClean="0">
                <a:solidFill>
                  <a:srgbClr val="FF0000"/>
                </a:solidFill>
                <a:latin typeface="Arial (Body)"/>
              </a:rPr>
              <a:t> </a:t>
            </a:r>
            <a:r>
              <a:rPr lang="en-US" dirty="0" err="1" smtClean="0">
                <a:solidFill>
                  <a:srgbClr val="FF0000"/>
                </a:solidFill>
                <a:latin typeface="Arial (Body)"/>
              </a:rPr>
              <a:t>hỗ</a:t>
            </a:r>
            <a:r>
              <a:rPr lang="en-US" dirty="0" smtClean="0">
                <a:solidFill>
                  <a:srgbClr val="FF0000"/>
                </a:solidFill>
                <a:latin typeface="Arial (Body)"/>
              </a:rPr>
              <a:t> </a:t>
            </a:r>
            <a:r>
              <a:rPr lang="en-US" dirty="0" err="1" smtClean="0">
                <a:solidFill>
                  <a:srgbClr val="FF0000"/>
                </a:solidFill>
                <a:latin typeface="Arial (Body)"/>
              </a:rPr>
              <a:t>trợ</a:t>
            </a:r>
            <a:r>
              <a:rPr lang="en-US" dirty="0" smtClean="0">
                <a:solidFill>
                  <a:srgbClr val="FF0000"/>
                </a:solidFill>
                <a:latin typeface="Arial (Body)"/>
              </a:rPr>
              <a:t> </a:t>
            </a:r>
            <a:r>
              <a:rPr lang="en-US" dirty="0" err="1" smtClean="0">
                <a:solidFill>
                  <a:srgbClr val="FF0000"/>
                </a:solidFill>
                <a:latin typeface="Arial (Body)"/>
              </a:rPr>
              <a:t>của</a:t>
            </a:r>
            <a:r>
              <a:rPr lang="en-US" dirty="0" smtClean="0">
                <a:solidFill>
                  <a:srgbClr val="FF0000"/>
                </a:solidFill>
                <a:latin typeface="Arial (Body)"/>
              </a:rPr>
              <a:t> </a:t>
            </a:r>
            <a:r>
              <a:rPr lang="en-US" dirty="0" err="1" smtClean="0">
                <a:solidFill>
                  <a:srgbClr val="FF0000"/>
                </a:solidFill>
                <a:latin typeface="Arial (Body)"/>
              </a:rPr>
              <a:t>Nhà</a:t>
            </a:r>
            <a:r>
              <a:rPr lang="en-US" dirty="0" smtClean="0">
                <a:solidFill>
                  <a:srgbClr val="FF0000"/>
                </a:solidFill>
                <a:latin typeface="Arial (Body)"/>
              </a:rPr>
              <a:t> </a:t>
            </a:r>
            <a:r>
              <a:rPr lang="en-US" dirty="0" err="1" smtClean="0">
                <a:solidFill>
                  <a:srgbClr val="FF0000"/>
                </a:solidFill>
                <a:latin typeface="Arial (Body)"/>
              </a:rPr>
              <a:t>nước</a:t>
            </a:r>
            <a:r>
              <a:rPr lang="en-US" dirty="0" smtClean="0">
                <a:solidFill>
                  <a:srgbClr val="FF0000"/>
                </a:solidFill>
                <a:latin typeface="Arial (Body)"/>
              </a:rPr>
              <a:t> </a:t>
            </a:r>
            <a:r>
              <a:rPr lang="en-US" dirty="0" err="1" smtClean="0">
                <a:solidFill>
                  <a:srgbClr val="FF0000"/>
                </a:solidFill>
                <a:latin typeface="Arial (Body)"/>
              </a:rPr>
              <a:t>hình</a:t>
            </a:r>
            <a:r>
              <a:rPr lang="en-US" dirty="0" smtClean="0">
                <a:solidFill>
                  <a:srgbClr val="FF0000"/>
                </a:solidFill>
                <a:latin typeface="Arial (Body)"/>
              </a:rPr>
              <a:t> </a:t>
            </a:r>
            <a:r>
              <a:rPr lang="en-US" dirty="0" err="1" smtClean="0">
                <a:solidFill>
                  <a:srgbClr val="FF0000"/>
                </a:solidFill>
                <a:latin typeface="Arial (Body)"/>
              </a:rPr>
              <a:t>thành</a:t>
            </a:r>
            <a:r>
              <a:rPr lang="en-US" dirty="0" smtClean="0">
                <a:solidFill>
                  <a:srgbClr val="FF0000"/>
                </a:solidFill>
                <a:latin typeface="Arial (Body)"/>
              </a:rPr>
              <a:t> </a:t>
            </a:r>
            <a:r>
              <a:rPr lang="en-US" dirty="0" err="1" smtClean="0">
                <a:solidFill>
                  <a:srgbClr val="FF0000"/>
                </a:solidFill>
                <a:latin typeface="Arial (Body)"/>
              </a:rPr>
              <a:t>vốn</a:t>
            </a:r>
            <a:r>
              <a:rPr lang="en-US" dirty="0" smtClean="0">
                <a:solidFill>
                  <a:srgbClr val="FF0000"/>
                </a:solidFill>
                <a:latin typeface="Arial (Body)"/>
              </a:rPr>
              <a:t> </a:t>
            </a:r>
            <a:r>
              <a:rPr lang="en-US" dirty="0" err="1" smtClean="0">
                <a:solidFill>
                  <a:srgbClr val="FF0000"/>
                </a:solidFill>
                <a:latin typeface="Arial (Body)"/>
              </a:rPr>
              <a:t>Nhà</a:t>
            </a:r>
            <a:r>
              <a:rPr lang="en-US" dirty="0" smtClean="0">
                <a:solidFill>
                  <a:srgbClr val="FF0000"/>
                </a:solidFill>
                <a:latin typeface="Arial (Body)"/>
              </a:rPr>
              <a:t> </a:t>
            </a:r>
            <a:r>
              <a:rPr lang="en-US" dirty="0" err="1" smtClean="0">
                <a:solidFill>
                  <a:srgbClr val="FF0000"/>
                </a:solidFill>
                <a:latin typeface="Arial (Body)"/>
              </a:rPr>
              <a:t>nước</a:t>
            </a:r>
            <a:r>
              <a:rPr lang="en-US" dirty="0" smtClean="0">
                <a:solidFill>
                  <a:srgbClr val="FF0000"/>
                </a:solidFill>
                <a:latin typeface="Arial (Body)"/>
              </a:rPr>
              <a:t> </a:t>
            </a:r>
            <a:r>
              <a:rPr lang="en-US" dirty="0" err="1" smtClean="0">
                <a:solidFill>
                  <a:srgbClr val="FF0000"/>
                </a:solidFill>
                <a:latin typeface="Arial (Body)"/>
              </a:rPr>
              <a:t>tại</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thì</a:t>
            </a:r>
            <a:r>
              <a:rPr lang="en-US" dirty="0" smtClean="0">
                <a:solidFill>
                  <a:srgbClr val="FF0000"/>
                </a:solidFill>
                <a:latin typeface="Arial (Body)"/>
              </a:rPr>
              <a:t>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tăng</a:t>
            </a:r>
            <a:r>
              <a:rPr lang="en-US" dirty="0" smtClean="0">
                <a:solidFill>
                  <a:srgbClr val="FF0000"/>
                </a:solidFill>
                <a:latin typeface="Arial (Body)"/>
              </a:rPr>
              <a:t> </a:t>
            </a:r>
            <a:r>
              <a:rPr lang="en-US" dirty="0" err="1" smtClean="0">
                <a:solidFill>
                  <a:srgbClr val="FF0000"/>
                </a:solidFill>
                <a:latin typeface="Arial (Body)"/>
              </a:rPr>
              <a:t>Vốn</a:t>
            </a:r>
            <a:r>
              <a:rPr lang="en-US" dirty="0" smtClean="0">
                <a:solidFill>
                  <a:srgbClr val="FF0000"/>
                </a:solidFill>
                <a:latin typeface="Arial (Body)"/>
              </a:rPr>
              <a:t> </a:t>
            </a:r>
            <a:r>
              <a:rPr lang="en-US" dirty="0" err="1" smtClean="0">
                <a:solidFill>
                  <a:srgbClr val="FF0000"/>
                </a:solidFill>
                <a:latin typeface="Arial (Body)"/>
              </a:rPr>
              <a:t>đầu</a:t>
            </a:r>
            <a:r>
              <a:rPr lang="en-US" dirty="0" smtClean="0">
                <a:solidFill>
                  <a:srgbClr val="FF0000"/>
                </a:solidFill>
                <a:latin typeface="Arial (Body)"/>
              </a:rPr>
              <a:t> </a:t>
            </a:r>
            <a:r>
              <a:rPr lang="en-US" dirty="0" err="1" smtClean="0">
                <a:solidFill>
                  <a:srgbClr val="FF0000"/>
                </a:solidFill>
                <a:latin typeface="Arial (Body)"/>
              </a:rPr>
              <a:t>tư</a:t>
            </a:r>
            <a:r>
              <a:rPr lang="en-US" dirty="0" smtClean="0">
                <a:solidFill>
                  <a:srgbClr val="FF0000"/>
                </a:solidFill>
                <a:latin typeface="Arial (Body)"/>
              </a:rPr>
              <a:t> </a:t>
            </a:r>
            <a:r>
              <a:rPr lang="en-US" dirty="0" err="1" smtClean="0">
                <a:solidFill>
                  <a:srgbClr val="FF0000"/>
                </a:solidFill>
                <a:latin typeface="Arial (Body)"/>
              </a:rPr>
              <a:t>của</a:t>
            </a:r>
            <a:r>
              <a:rPr lang="en-US" dirty="0" smtClean="0">
                <a:solidFill>
                  <a:srgbClr val="FF0000"/>
                </a:solidFill>
                <a:latin typeface="Arial (Body)"/>
              </a:rPr>
              <a:t> </a:t>
            </a:r>
            <a:r>
              <a:rPr lang="en-US" dirty="0" err="1" smtClean="0">
                <a:solidFill>
                  <a:srgbClr val="FF0000"/>
                </a:solidFill>
                <a:latin typeface="Arial (Body)"/>
              </a:rPr>
              <a:t>chủ</a:t>
            </a:r>
            <a:r>
              <a:rPr lang="en-US" dirty="0" smtClean="0">
                <a:solidFill>
                  <a:srgbClr val="FF0000"/>
                </a:solidFill>
                <a:latin typeface="Arial (Body)"/>
              </a:rPr>
              <a:t> </a:t>
            </a:r>
            <a:r>
              <a:rPr lang="en-US" dirty="0" err="1" smtClean="0">
                <a:solidFill>
                  <a:srgbClr val="FF0000"/>
                </a:solidFill>
                <a:latin typeface="Arial (Body)"/>
              </a:rPr>
              <a:t>sở</a:t>
            </a:r>
            <a:r>
              <a:rPr lang="en-US" dirty="0" smtClean="0">
                <a:solidFill>
                  <a:srgbClr val="FF0000"/>
                </a:solidFill>
                <a:latin typeface="Arial (Body)"/>
              </a:rPr>
              <a:t> </a:t>
            </a:r>
            <a:r>
              <a:rPr lang="en-US" dirty="0" err="1" smtClean="0">
                <a:solidFill>
                  <a:srgbClr val="FF0000"/>
                </a:solidFill>
                <a:latin typeface="Arial (Body)"/>
              </a:rPr>
              <a:t>hữu</a:t>
            </a:r>
            <a:r>
              <a:rPr lang="en-US" dirty="0" smtClean="0">
                <a:solidFill>
                  <a:srgbClr val="FF0000"/>
                </a:solidFill>
                <a:latin typeface="Arial (Body)"/>
              </a:rPr>
              <a:t>.</a:t>
            </a:r>
          </a:p>
          <a:p>
            <a:pPr marL="358775" indent="-358775" algn="just">
              <a:buFont typeface="Wingdings" pitchFamily="2" charset="2"/>
              <a:buChar char="ü"/>
            </a:pPr>
            <a:r>
              <a:rPr lang="en-US" dirty="0" err="1" smtClean="0">
                <a:solidFill>
                  <a:srgbClr val="FF0000"/>
                </a:solidFill>
                <a:latin typeface="Arial (Body)"/>
              </a:rPr>
              <a:t>Trường</a:t>
            </a:r>
            <a:r>
              <a:rPr lang="en-US" dirty="0" smtClean="0">
                <a:solidFill>
                  <a:srgbClr val="FF0000"/>
                </a:solidFill>
                <a:latin typeface="Arial (Body)"/>
              </a:rPr>
              <a:t> </a:t>
            </a:r>
            <a:r>
              <a:rPr lang="en-US" dirty="0" err="1" smtClean="0">
                <a:solidFill>
                  <a:srgbClr val="FF0000"/>
                </a:solidFill>
                <a:latin typeface="Arial (Body)"/>
              </a:rPr>
              <a:t>hợp</a:t>
            </a:r>
            <a:r>
              <a:rPr lang="en-US" dirty="0" smtClean="0">
                <a:solidFill>
                  <a:srgbClr val="FF0000"/>
                </a:solidFill>
                <a:latin typeface="Arial (Body)"/>
              </a:rPr>
              <a:t> </a:t>
            </a:r>
            <a:r>
              <a:rPr lang="en-US" dirty="0" err="1" smtClean="0">
                <a:solidFill>
                  <a:srgbClr val="FF0000"/>
                </a:solidFill>
                <a:latin typeface="Arial (Body)"/>
              </a:rPr>
              <a:t>pháp</a:t>
            </a:r>
            <a:r>
              <a:rPr lang="en-US" dirty="0" smtClean="0">
                <a:solidFill>
                  <a:srgbClr val="FF0000"/>
                </a:solidFill>
                <a:latin typeface="Arial (Body)"/>
              </a:rPr>
              <a:t> </a:t>
            </a:r>
            <a:r>
              <a:rPr lang="en-US" dirty="0" err="1" smtClean="0">
                <a:solidFill>
                  <a:srgbClr val="FF0000"/>
                </a:solidFill>
                <a:latin typeface="Arial (Body)"/>
              </a:rPr>
              <a:t>luật</a:t>
            </a:r>
            <a:r>
              <a:rPr lang="en-US" dirty="0" smtClean="0">
                <a:solidFill>
                  <a:srgbClr val="FF0000"/>
                </a:solidFill>
                <a:latin typeface="Arial (Body)"/>
              </a:rPr>
              <a:t> </a:t>
            </a:r>
            <a:r>
              <a:rPr lang="en-US" dirty="0" err="1" smtClean="0">
                <a:solidFill>
                  <a:srgbClr val="FF0000"/>
                </a:solidFill>
                <a:latin typeface="Arial (Body)"/>
              </a:rPr>
              <a:t>quy</a:t>
            </a:r>
            <a:r>
              <a:rPr lang="en-US" dirty="0" smtClean="0">
                <a:solidFill>
                  <a:srgbClr val="FF0000"/>
                </a:solidFill>
                <a:latin typeface="Arial (Body)"/>
              </a:rPr>
              <a:t> </a:t>
            </a:r>
            <a:r>
              <a:rPr lang="en-US" dirty="0" err="1" smtClean="0">
                <a:solidFill>
                  <a:srgbClr val="FF0000"/>
                </a:solidFill>
                <a:latin typeface="Arial (Body)"/>
              </a:rPr>
              <a:t>định</a:t>
            </a:r>
            <a:r>
              <a:rPr lang="en-US" dirty="0" smtClean="0">
                <a:solidFill>
                  <a:srgbClr val="FF0000"/>
                </a:solidFill>
                <a:latin typeface="Arial (Body)"/>
              </a:rPr>
              <a:t> </a:t>
            </a:r>
            <a:r>
              <a:rPr lang="en-US" dirty="0" err="1" smtClean="0">
                <a:solidFill>
                  <a:srgbClr val="FF0000"/>
                </a:solidFill>
                <a:latin typeface="Arial (Body)"/>
              </a:rPr>
              <a:t>khoản</a:t>
            </a:r>
            <a:r>
              <a:rPr lang="en-US" dirty="0" smtClean="0">
                <a:solidFill>
                  <a:srgbClr val="FF0000"/>
                </a:solidFill>
                <a:latin typeface="Arial (Body)"/>
              </a:rPr>
              <a:t> </a:t>
            </a:r>
            <a:r>
              <a:rPr lang="en-US" dirty="0" err="1" smtClean="0">
                <a:solidFill>
                  <a:srgbClr val="FF0000"/>
                </a:solidFill>
                <a:latin typeface="Arial (Body)"/>
              </a:rPr>
              <a:t>hỗ</a:t>
            </a:r>
            <a:r>
              <a:rPr lang="en-US" dirty="0" smtClean="0">
                <a:solidFill>
                  <a:srgbClr val="FF0000"/>
                </a:solidFill>
                <a:latin typeface="Arial (Body)"/>
              </a:rPr>
              <a:t> </a:t>
            </a:r>
            <a:r>
              <a:rPr lang="en-US" dirty="0" err="1" smtClean="0">
                <a:solidFill>
                  <a:srgbClr val="FF0000"/>
                </a:solidFill>
                <a:latin typeface="Arial (Body)"/>
              </a:rPr>
              <a:t>trợ</a:t>
            </a:r>
            <a:r>
              <a:rPr lang="en-US" dirty="0" smtClean="0">
                <a:solidFill>
                  <a:srgbClr val="FF0000"/>
                </a:solidFill>
                <a:latin typeface="Arial (Body)"/>
              </a:rPr>
              <a:t> liên </a:t>
            </a:r>
            <a:r>
              <a:rPr lang="en-US" dirty="0" err="1" smtClean="0">
                <a:solidFill>
                  <a:srgbClr val="FF0000"/>
                </a:solidFill>
                <a:latin typeface="Arial (Body)"/>
              </a:rPr>
              <a:t>quan</a:t>
            </a:r>
            <a:r>
              <a:rPr lang="en-US" dirty="0" smtClean="0">
                <a:solidFill>
                  <a:srgbClr val="FF0000"/>
                </a:solidFill>
                <a:latin typeface="Arial (Body)"/>
              </a:rPr>
              <a:t> </a:t>
            </a:r>
            <a:r>
              <a:rPr lang="en-US" dirty="0" err="1" smtClean="0">
                <a:solidFill>
                  <a:srgbClr val="FF0000"/>
                </a:solidFill>
                <a:latin typeface="Arial (Body)"/>
              </a:rPr>
              <a:t>đến</a:t>
            </a:r>
            <a:r>
              <a:rPr lang="en-US" dirty="0" smtClean="0">
                <a:solidFill>
                  <a:srgbClr val="FF0000"/>
                </a:solidFill>
                <a:latin typeface="Arial (Body)"/>
              </a:rPr>
              <a:t> </a:t>
            </a:r>
            <a:r>
              <a:rPr lang="en-US" dirty="0" err="1" smtClean="0">
                <a:solidFill>
                  <a:srgbClr val="FF0000"/>
                </a:solidFill>
                <a:latin typeface="Arial (Body)"/>
              </a:rPr>
              <a:t>hình</a:t>
            </a:r>
            <a:r>
              <a:rPr lang="en-US" dirty="0" smtClean="0">
                <a:solidFill>
                  <a:srgbClr val="FF0000"/>
                </a:solidFill>
                <a:latin typeface="Arial (Body)"/>
              </a:rPr>
              <a:t> </a:t>
            </a:r>
            <a:r>
              <a:rPr lang="en-US" dirty="0" err="1" smtClean="0">
                <a:solidFill>
                  <a:srgbClr val="FF0000"/>
                </a:solidFill>
                <a:latin typeface="Arial (Body)"/>
              </a:rPr>
              <a:t>thành</a:t>
            </a:r>
            <a:r>
              <a:rPr lang="en-US" dirty="0" smtClean="0">
                <a:solidFill>
                  <a:srgbClr val="FF0000"/>
                </a:solidFill>
                <a:latin typeface="Arial (Body)"/>
              </a:rPr>
              <a:t> TSCĐ, </a:t>
            </a:r>
            <a:r>
              <a:rPr lang="en-US" dirty="0" err="1" smtClean="0">
                <a:solidFill>
                  <a:srgbClr val="FF0000"/>
                </a:solidFill>
                <a:latin typeface="Arial (Body)"/>
              </a:rPr>
              <a:t>nếu</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hình</a:t>
            </a:r>
            <a:r>
              <a:rPr lang="en-US" dirty="0" smtClean="0">
                <a:solidFill>
                  <a:srgbClr val="FF0000"/>
                </a:solidFill>
                <a:latin typeface="Arial (Body)"/>
              </a:rPr>
              <a:t> </a:t>
            </a:r>
            <a:r>
              <a:rPr lang="en-US" dirty="0" err="1" smtClean="0">
                <a:solidFill>
                  <a:srgbClr val="FF0000"/>
                </a:solidFill>
                <a:latin typeface="Arial (Body)"/>
              </a:rPr>
              <a:t>thành</a:t>
            </a:r>
            <a:r>
              <a:rPr lang="en-US" dirty="0" smtClean="0">
                <a:solidFill>
                  <a:srgbClr val="FF0000"/>
                </a:solidFill>
                <a:latin typeface="Arial (Body)"/>
              </a:rPr>
              <a:t> </a:t>
            </a:r>
            <a:r>
              <a:rPr lang="en-US" dirty="0" err="1" smtClean="0">
                <a:solidFill>
                  <a:srgbClr val="FF0000"/>
                </a:solidFill>
                <a:latin typeface="Arial (Body)"/>
              </a:rPr>
              <a:t>vốn</a:t>
            </a:r>
            <a:r>
              <a:rPr lang="en-US" dirty="0" smtClean="0">
                <a:solidFill>
                  <a:srgbClr val="FF0000"/>
                </a:solidFill>
                <a:latin typeface="Arial (Body)"/>
              </a:rPr>
              <a:t> </a:t>
            </a:r>
            <a:r>
              <a:rPr lang="en-US" dirty="0" err="1" smtClean="0">
                <a:solidFill>
                  <a:srgbClr val="FF0000"/>
                </a:solidFill>
                <a:latin typeface="Arial (Body)"/>
              </a:rPr>
              <a:t>Nhà</a:t>
            </a:r>
            <a:r>
              <a:rPr lang="en-US" dirty="0" smtClean="0">
                <a:solidFill>
                  <a:srgbClr val="FF0000"/>
                </a:solidFill>
                <a:latin typeface="Arial (Body)"/>
              </a:rPr>
              <a:t> </a:t>
            </a:r>
            <a:r>
              <a:rPr lang="en-US" dirty="0" err="1" smtClean="0">
                <a:solidFill>
                  <a:srgbClr val="FF0000"/>
                </a:solidFill>
                <a:latin typeface="Arial (Body)"/>
              </a:rPr>
              <a:t>nước</a:t>
            </a:r>
            <a:r>
              <a:rPr lang="en-US" dirty="0" smtClean="0">
                <a:solidFill>
                  <a:srgbClr val="FF0000"/>
                </a:solidFill>
                <a:latin typeface="Arial (Body)"/>
              </a:rPr>
              <a:t> </a:t>
            </a:r>
            <a:r>
              <a:rPr lang="en-US" dirty="0" err="1" smtClean="0">
                <a:solidFill>
                  <a:srgbClr val="FF0000"/>
                </a:solidFill>
                <a:latin typeface="Arial (Body)"/>
              </a:rPr>
              <a:t>thì</a:t>
            </a:r>
            <a:r>
              <a:rPr lang="en-US" dirty="0" smtClean="0">
                <a:solidFill>
                  <a:srgbClr val="FF0000"/>
                </a:solidFill>
                <a:latin typeface="Arial (Body)"/>
              </a:rPr>
              <a:t> </a:t>
            </a:r>
            <a:r>
              <a:rPr lang="nl-NL" dirty="0" smtClean="0">
                <a:solidFill>
                  <a:srgbClr val="FF0000"/>
                </a:solidFill>
                <a:latin typeface="Arial (Body)"/>
              </a:rPr>
              <a:t>ghi nhận vào 3387. Khi đáp ứng các điều kiện theo quy định thì </a:t>
            </a:r>
            <a:r>
              <a:rPr lang="vi-VN" dirty="0" smtClean="0">
                <a:solidFill>
                  <a:srgbClr val="FF0000"/>
                </a:solidFill>
                <a:latin typeface="Arial (Body)"/>
              </a:rPr>
              <a:t>phân bổ một cách có hệ thống </a:t>
            </a:r>
            <a:r>
              <a:rPr lang="en-US" dirty="0" err="1" smtClean="0">
                <a:solidFill>
                  <a:srgbClr val="FF0000"/>
                </a:solidFill>
                <a:latin typeface="Arial (Body)"/>
              </a:rPr>
              <a:t>vào</a:t>
            </a:r>
            <a:r>
              <a:rPr lang="en-US" dirty="0" smtClean="0">
                <a:solidFill>
                  <a:srgbClr val="FF0000"/>
                </a:solidFill>
                <a:latin typeface="Arial (Body)"/>
              </a:rPr>
              <a:t> 711</a:t>
            </a:r>
            <a:r>
              <a:rPr lang="vi-VN" dirty="0" smtClean="0">
                <a:solidFill>
                  <a:srgbClr val="FF0000"/>
                </a:solidFill>
                <a:latin typeface="Arial (Body)"/>
              </a:rPr>
              <a:t> theo thời gian sử dụng hữu ích của tài sản hoặc số kỳ phát sinh chi phí mà khoản hỗ trợ Nhà nước được sử dụng để bù đắp.</a:t>
            </a: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137</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26297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l-NL" sz="2800" b="1" dirty="0" smtClean="0">
                <a:solidFill>
                  <a:schemeClr val="tx1"/>
                </a:solidFill>
              </a:rPr>
              <a:t>KẾ TOÁN VAY </a:t>
            </a:r>
            <a:r>
              <a:rPr lang="nl-NL" sz="2800" b="1" dirty="0" smtClean="0"/>
              <a:t>VÀ NỢ THUÊ TÀI CHÍNH</a:t>
            </a:r>
            <a:endParaRPr lang="en-US" sz="2800" dirty="0" smtClean="0"/>
          </a:p>
          <a:p>
            <a:pPr algn="ctr"/>
            <a:endParaRPr lang="nl-NL" sz="2800" b="1" dirty="0" smtClean="0">
              <a:solidFill>
                <a:srgbClr val="FF0000"/>
              </a:solidFill>
            </a:endParaRPr>
          </a:p>
          <a:p>
            <a:pPr marL="457200" indent="-457200" algn="just">
              <a:buAutoNum type="arabicPeriod"/>
            </a:pPr>
            <a:r>
              <a:rPr lang="nl-NL" sz="2000" dirty="0" smtClean="0">
                <a:latin typeface="Arial (Body)"/>
              </a:rPr>
              <a:t>Phải theo dõi chi tiết kỳ hạn của các khoản vay, nợ thuê tài chính. Các khoản vay, mượn tiền, nợ thuê tài chính có thời gian trả nợ </a:t>
            </a:r>
            <a:r>
              <a:rPr lang="vi-VN" sz="2000" dirty="0" smtClean="0">
                <a:latin typeface="Arial (Body)"/>
              </a:rPr>
              <a:t>trên</a:t>
            </a:r>
            <a:r>
              <a:rPr lang="nl-NL" sz="2000" dirty="0" smtClean="0">
                <a:latin typeface="Arial (Body)"/>
              </a:rPr>
              <a:t> 12 tháng kể từ thời điểm kết thúc kỳ kế toán phải trình bày là. Các khoản vay, mượn tiền, nợ thuê tài chính có thời gian trả nợ từ 12 tháng trở xuống kể từ thời điểm kết thúc kỳ kế toán hoặc không có quyền từ chối nghĩa vụ chi trả tại bất kỳ thời điểm nào trong thời hạn 12 tháng kể từ thời điểm kết thúc kỳ kế toán phải trình bày là ngắn hạn. </a:t>
            </a:r>
          </a:p>
          <a:p>
            <a:pPr marL="457200" indent="-457200" algn="just">
              <a:buAutoNum type="arabicPeriod"/>
            </a:pPr>
            <a:endParaRPr lang="nl-NL" sz="2000" dirty="0" smtClean="0">
              <a:latin typeface="Arial (Body)"/>
            </a:endParaRPr>
          </a:p>
          <a:p>
            <a:pPr marL="457200" indent="-457200" algn="just">
              <a:buFontTx/>
              <a:buAutoNum type="arabicPeriod"/>
            </a:pPr>
            <a:r>
              <a:rPr lang="nl-NL" sz="2000" dirty="0" smtClean="0">
                <a:solidFill>
                  <a:srgbClr val="FF0000"/>
                </a:solidFill>
                <a:latin typeface="Arial (Body)"/>
              </a:rPr>
              <a:t>Các chi phí đi vay liên quan trực tiếp đến khoản vay (ngoài lãi vay phải trả), như chi phí thẩm định, kiểm toán, lập hồ sơ vay vốn, chi phí thu xếp kho</a:t>
            </a:r>
            <a:r>
              <a:rPr lang="vi-VN" sz="2000" dirty="0" smtClean="0">
                <a:solidFill>
                  <a:srgbClr val="FF0000"/>
                </a:solidFill>
                <a:latin typeface="Arial (Body)"/>
              </a:rPr>
              <a:t>ả</a:t>
            </a:r>
            <a:r>
              <a:rPr lang="nl-NL" sz="2000" dirty="0" smtClean="0">
                <a:solidFill>
                  <a:srgbClr val="FF0000"/>
                </a:solidFill>
                <a:latin typeface="Arial (Body)"/>
              </a:rPr>
              <a:t>n vay,... được</a:t>
            </a:r>
            <a:r>
              <a:rPr lang="vi-VN" sz="2000" dirty="0" smtClean="0">
                <a:solidFill>
                  <a:srgbClr val="FF0000"/>
                </a:solidFill>
                <a:latin typeface="Arial (Body)"/>
              </a:rPr>
              <a:t> phân bổ dần theo thời hạn của khoản vay</a:t>
            </a:r>
            <a:r>
              <a:rPr lang="nl-NL" sz="2000" dirty="0" smtClean="0">
                <a:solidFill>
                  <a:srgbClr val="FF0000"/>
                </a:solidFill>
                <a:latin typeface="Arial (Body)"/>
              </a:rPr>
              <a:t>. </a:t>
            </a:r>
            <a:r>
              <a:rPr lang="nl-NL" sz="2000" dirty="0" smtClean="0">
                <a:latin typeface="Arial (Body)"/>
              </a:rPr>
              <a:t>Việc vốn hóa chi phí đi vay phải tuân thủ VAS 16. Trường hợp đi vay để đầu tư vào công ty con, công ty liên doanh, liên kết,... thì chi phí đi vay không được vốn hóa. </a:t>
            </a:r>
            <a:endParaRPr lang="en-US" sz="2000" dirty="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138</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53997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l-NL" sz="2800" b="1" dirty="0" smtClean="0">
                <a:solidFill>
                  <a:srgbClr val="FF0000"/>
                </a:solidFill>
              </a:rPr>
              <a:t>KẾ TOÁN DỰ PHÒNG PHẢI TRẢ</a:t>
            </a:r>
          </a:p>
          <a:p>
            <a:endParaRPr lang="nl-NL" sz="2000" b="1" dirty="0" smtClean="0"/>
          </a:p>
          <a:p>
            <a:pPr algn="just"/>
            <a:r>
              <a:rPr lang="nl-NL" sz="1600" dirty="0" smtClean="0">
                <a:latin typeface="Arial (Body)"/>
              </a:rPr>
              <a:t>(1) Các khoản dự phòng phải trả thường bao gồm:</a:t>
            </a:r>
            <a:endParaRPr lang="en-US" sz="1600" b="1" i="1" dirty="0" smtClean="0">
              <a:latin typeface="Arial (Body)"/>
            </a:endParaRPr>
          </a:p>
          <a:p>
            <a:pPr marL="358775" indent="-358775" algn="just">
              <a:buFont typeface="Wingdings" pitchFamily="2" charset="2"/>
              <a:buChar char="ü"/>
            </a:pPr>
            <a:r>
              <a:rPr lang="nl-NL" sz="1600" dirty="0" smtClean="0">
                <a:latin typeface="Arial (Body)"/>
              </a:rPr>
              <a:t>Dự phòng bảo hành sản phẩm, hàng hoá; </a:t>
            </a:r>
            <a:endParaRPr lang="en-US" sz="1600" dirty="0" smtClean="0">
              <a:latin typeface="Arial (Body)"/>
            </a:endParaRPr>
          </a:p>
          <a:p>
            <a:pPr marL="358775" indent="-358775" algn="just">
              <a:buFont typeface="Wingdings" pitchFamily="2" charset="2"/>
              <a:buChar char="ü"/>
            </a:pPr>
            <a:r>
              <a:rPr lang="nl-NL" sz="1600" dirty="0" smtClean="0">
                <a:latin typeface="Arial (Body)"/>
              </a:rPr>
              <a:t>Dự phòng bảo hành công trình xây dựng;</a:t>
            </a:r>
            <a:endParaRPr lang="en-US" sz="1600" dirty="0" smtClean="0">
              <a:latin typeface="Arial (Body)"/>
            </a:endParaRPr>
          </a:p>
          <a:p>
            <a:pPr marL="358775" indent="-358775" algn="just">
              <a:buFont typeface="Wingdings" pitchFamily="2" charset="2"/>
              <a:buChar char="ü"/>
            </a:pPr>
            <a:r>
              <a:rPr lang="nl-NL" sz="1600" dirty="0" smtClean="0">
                <a:latin typeface="Arial (Body)"/>
              </a:rPr>
              <a:t>Dự phòng tái cơ cấu doanh nghiệp;</a:t>
            </a:r>
            <a:endParaRPr lang="en-US" sz="1600" dirty="0" smtClean="0">
              <a:latin typeface="Arial (Body)"/>
            </a:endParaRPr>
          </a:p>
          <a:p>
            <a:pPr marL="358775" indent="-358775" algn="just">
              <a:buFont typeface="Wingdings" pitchFamily="2" charset="2"/>
              <a:buChar char="ü"/>
            </a:pPr>
            <a:r>
              <a:rPr lang="nl-NL" sz="1600" dirty="0" smtClean="0">
                <a:latin typeface="Arial (Body)"/>
              </a:rPr>
              <a:t>Dự phòng phải trả khác, bao gồm cả khoản dự phòng trợ cấp thôi việc, mất việc làm theo quy định của pháp luật, khoản dự phòng phải trả đối với hợp đồng có rủi ro lớn, </a:t>
            </a:r>
            <a:r>
              <a:rPr lang="nl-NL" sz="1600" dirty="0" smtClean="0">
                <a:solidFill>
                  <a:srgbClr val="FF0000"/>
                </a:solidFill>
                <a:latin typeface="Arial (Body)"/>
              </a:rPr>
              <a:t>dự phòng hoàn nguyên môi trường,...</a:t>
            </a:r>
            <a:r>
              <a:rPr lang="nl-NL" sz="1600" dirty="0" smtClean="0">
                <a:solidFill>
                  <a:schemeClr val="tx1"/>
                </a:solidFill>
                <a:latin typeface="Arial (Body)"/>
              </a:rPr>
              <a:t> khi</a:t>
            </a:r>
            <a:r>
              <a:rPr lang="nl-NL" sz="1600" dirty="0" smtClean="0">
                <a:latin typeface="Arial (Body)"/>
              </a:rPr>
              <a:t> những chi phí bắt buộc phải trả cho các nghĩa vụ trong hợp đồng &gt; những lợi ích kinh tế dự tính thu được từ hợp đồng đó. </a:t>
            </a:r>
          </a:p>
          <a:p>
            <a:pPr algn="just"/>
            <a:r>
              <a:rPr lang="nl-NL" sz="1600" dirty="0" smtClean="0">
                <a:solidFill>
                  <a:srgbClr val="FF0000"/>
                </a:solidFill>
                <a:latin typeface="Arial (Body)"/>
              </a:rPr>
              <a:t>Lưu ý chỉ dự phòng sửa chữa TSCĐ khi thực sự có nghĩa vụ, nếu không chỉ ghi nhận khi thực tế phát sinh trên TK 242 và phân bổ dần mà không thực hiện trích lập dự phòng.</a:t>
            </a:r>
            <a:endParaRPr lang="en-US" sz="1600" dirty="0" smtClean="0">
              <a:solidFill>
                <a:srgbClr val="FF0000"/>
              </a:solidFill>
              <a:latin typeface="Arial (Body)"/>
            </a:endParaRPr>
          </a:p>
          <a:p>
            <a:pPr algn="just"/>
            <a:endParaRPr lang="nl-NL" dirty="0" smtClean="0">
              <a:latin typeface="Arial (Body)"/>
            </a:endParaRPr>
          </a:p>
          <a:p>
            <a:pPr algn="just"/>
            <a:r>
              <a:rPr lang="nl-NL" sz="1600" dirty="0" smtClean="0">
                <a:latin typeface="Arial (Body)"/>
              </a:rPr>
              <a:t>(2) Dự phòng phải trả chỉ được ghi nhận khi thoả mãn các điều kiện sau:</a:t>
            </a:r>
            <a:endParaRPr lang="en-US" sz="1600" b="1" i="1" dirty="0" smtClean="0">
              <a:latin typeface="Arial (Body)"/>
            </a:endParaRPr>
          </a:p>
          <a:p>
            <a:pPr marL="358775" indent="-358775" algn="just">
              <a:buFont typeface="Wingdings" pitchFamily="2" charset="2"/>
              <a:buChar char="ü"/>
            </a:pPr>
            <a:r>
              <a:rPr lang="nl-NL" sz="1600" dirty="0" smtClean="0">
                <a:latin typeface="Arial (Body)"/>
              </a:rPr>
              <a:t>Doanh nghiệp có nghĩa vụ nợ hiện tại (nghĩa vụ pháp lý hoặc nghĩa vụ liên đới) do kết quả từ một sự kiện đã xảy ra;</a:t>
            </a:r>
            <a:endParaRPr lang="en-US" sz="1600" dirty="0" smtClean="0">
              <a:latin typeface="Arial (Body)"/>
            </a:endParaRPr>
          </a:p>
          <a:p>
            <a:pPr marL="358775" indent="-358775" algn="just">
              <a:buFont typeface="Wingdings" pitchFamily="2" charset="2"/>
              <a:buChar char="ü"/>
            </a:pPr>
            <a:r>
              <a:rPr lang="nl-NL" sz="1600" dirty="0" smtClean="0">
                <a:latin typeface="Arial (Body)"/>
              </a:rPr>
              <a:t>Sự giảm sút về những lợi ích kinh tế có thể xảy ra dẫn đến việc yêu cầu phải thanh toán nghĩa vụ nợ; và</a:t>
            </a:r>
            <a:endParaRPr lang="en-US" sz="1600" dirty="0" smtClean="0">
              <a:latin typeface="Arial (Body)"/>
            </a:endParaRPr>
          </a:p>
          <a:p>
            <a:pPr marL="358775" indent="-358775" algn="just">
              <a:buFont typeface="Wingdings" pitchFamily="2" charset="2"/>
              <a:buChar char="ü"/>
            </a:pPr>
            <a:r>
              <a:rPr lang="nl-NL" sz="1600" dirty="0" smtClean="0">
                <a:latin typeface="Arial (Body)"/>
              </a:rPr>
              <a:t>Đưa ra được một ước tính đáng tin cậy về giá trị của nghĩa vụ nợ đó.</a:t>
            </a:r>
          </a:p>
          <a:p>
            <a:pPr algn="just"/>
            <a:r>
              <a:rPr lang="nl-NL" sz="1600" dirty="0" smtClean="0">
                <a:solidFill>
                  <a:srgbClr val="FF0000"/>
                </a:solidFill>
                <a:latin typeface="Arial (Body)"/>
              </a:rPr>
              <a:t>Lưu ý phân biệt sựu khác nhau giữa dự phòng phải trả và các khoản nợ tiềm tàng; Dự phòng phải trả và chi phí phải trả (trích trước)</a:t>
            </a:r>
            <a:endParaRPr lang="en-US" sz="1600" dirty="0">
              <a:solidFill>
                <a:srgbClr val="FF0000"/>
              </a:solidFill>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139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5531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nl-NL" dirty="0" smtClean="0">
                <a:latin typeface="Arial (Body)"/>
              </a:rPr>
              <a:t>(3) Đối với Dự phòng cho các khoản chi phí tái cơ cấu doanh nghiệp</a:t>
            </a:r>
          </a:p>
          <a:p>
            <a:pPr algn="just"/>
            <a:endParaRPr lang="nl-NL" dirty="0" smtClean="0">
              <a:latin typeface="Arial (Body)"/>
            </a:endParaRPr>
          </a:p>
          <a:p>
            <a:pPr marL="266700" indent="-266700" algn="just"/>
            <a:r>
              <a:rPr lang="nl-NL" dirty="0" smtClean="0">
                <a:latin typeface="Arial (Body)"/>
              </a:rPr>
              <a:t>a. Chỉ được ghi nhận khi có kế hoạch chính thức cụ thể để xác định rõ việc tái cơ cấu doanh nghiệp, trong đó phải có ít nhất 5 nội dung sau:</a:t>
            </a:r>
            <a:endParaRPr lang="en-US" dirty="0" smtClean="0">
              <a:latin typeface="Arial (Body)"/>
            </a:endParaRPr>
          </a:p>
          <a:p>
            <a:pPr marL="358775" indent="-358775" algn="just">
              <a:buFont typeface="Wingdings" pitchFamily="2" charset="2"/>
              <a:buChar char="ü"/>
            </a:pPr>
            <a:r>
              <a:rPr lang="nl-NL" dirty="0" smtClean="0">
                <a:latin typeface="Arial (Body)"/>
              </a:rPr>
              <a:t>Toàn bộ hoặc một phần của việc kinh doanh có liên quan;</a:t>
            </a:r>
            <a:endParaRPr lang="en-US" dirty="0" smtClean="0">
              <a:latin typeface="Arial (Body)"/>
            </a:endParaRPr>
          </a:p>
          <a:p>
            <a:pPr marL="358775" indent="-358775" algn="just">
              <a:buFont typeface="Wingdings" pitchFamily="2" charset="2"/>
              <a:buChar char="ü"/>
            </a:pPr>
            <a:r>
              <a:rPr lang="nl-NL" dirty="0" smtClean="0">
                <a:latin typeface="Arial (Body)"/>
              </a:rPr>
              <a:t>Các vị trí quan trọng bị ảnh hưởng;</a:t>
            </a:r>
            <a:endParaRPr lang="en-US" dirty="0" smtClean="0">
              <a:latin typeface="Arial (Body)"/>
            </a:endParaRPr>
          </a:p>
          <a:p>
            <a:pPr marL="358775" indent="-358775" algn="just">
              <a:buFont typeface="Wingdings" pitchFamily="2" charset="2"/>
              <a:buChar char="ü"/>
            </a:pPr>
            <a:r>
              <a:rPr lang="nl-NL" dirty="0" smtClean="0">
                <a:latin typeface="Arial (Body)"/>
              </a:rPr>
              <a:t>Vị trí, nhiệm vụ và số lượng nhân viên ước tính sẽ được nhận bồi thường khi họ buộc phải thôi việc;</a:t>
            </a:r>
            <a:endParaRPr lang="en-US" dirty="0" smtClean="0">
              <a:latin typeface="Arial (Body)"/>
            </a:endParaRPr>
          </a:p>
          <a:p>
            <a:pPr marL="358775" indent="-358775" algn="just">
              <a:buFont typeface="Wingdings" pitchFamily="2" charset="2"/>
              <a:buChar char="ü"/>
            </a:pPr>
            <a:r>
              <a:rPr lang="nl-NL" dirty="0" smtClean="0">
                <a:latin typeface="Arial (Body)"/>
              </a:rPr>
              <a:t>Các khoản chi phí sẽ phải chi trả; và</a:t>
            </a:r>
            <a:endParaRPr lang="en-US" dirty="0" smtClean="0">
              <a:latin typeface="Arial (Body)"/>
            </a:endParaRPr>
          </a:p>
          <a:p>
            <a:pPr marL="358775" indent="-358775" algn="just">
              <a:buFont typeface="Wingdings" pitchFamily="2" charset="2"/>
              <a:buChar char="ü"/>
            </a:pPr>
            <a:r>
              <a:rPr lang="nl-NL" dirty="0" smtClean="0">
                <a:latin typeface="Arial (Body)"/>
              </a:rPr>
              <a:t>Khi nào kế hoạch được thực hiện.</a:t>
            </a:r>
            <a:endParaRPr lang="en-US" dirty="0" smtClean="0">
              <a:latin typeface="Arial (Body)"/>
            </a:endParaRPr>
          </a:p>
          <a:p>
            <a:pPr algn="just"/>
            <a:endParaRPr lang="nl-NL" dirty="0" smtClean="0">
              <a:latin typeface="Arial (Body)"/>
            </a:endParaRPr>
          </a:p>
          <a:p>
            <a:pPr marL="266700" indent="-266700" algn="just"/>
            <a:r>
              <a:rPr lang="nl-NL" dirty="0" smtClean="0">
                <a:latin typeface="Arial (Body)"/>
              </a:rPr>
              <a:t>b) Dự phòng cho việc tái cơ cấu chỉ được dự tính cho những chi phí trực tiếp phát sinh từ hoạt động tái cơ cấuthoả mãn cả hai điều kiện:</a:t>
            </a:r>
            <a:endParaRPr lang="en-US" dirty="0" smtClean="0">
              <a:latin typeface="Arial (Body)"/>
            </a:endParaRPr>
          </a:p>
          <a:p>
            <a:pPr marL="266700" indent="-266700" algn="just">
              <a:buFont typeface="Wingdings" pitchFamily="2" charset="2"/>
              <a:buChar char="ü"/>
            </a:pPr>
            <a:r>
              <a:rPr lang="nl-NL" dirty="0" smtClean="0">
                <a:latin typeface="Arial (Body)"/>
              </a:rPr>
              <a:t>Bắt buộc phải có cho hoạt động tái cơ cấu;  </a:t>
            </a:r>
            <a:endParaRPr lang="en-US" dirty="0" smtClean="0">
              <a:latin typeface="Arial (Body)"/>
            </a:endParaRPr>
          </a:p>
          <a:p>
            <a:pPr marL="266700" indent="-266700" algn="just">
              <a:buFont typeface="Wingdings" pitchFamily="2" charset="2"/>
              <a:buChar char="ü"/>
            </a:pPr>
            <a:r>
              <a:rPr lang="nl-NL" dirty="0" smtClean="0">
                <a:latin typeface="Arial (Body)"/>
              </a:rPr>
              <a:t>Không liên quan đến các hoạt động thường xuyên của doanh nghiệp.</a:t>
            </a:r>
            <a:endParaRPr lang="en-US" dirty="0" smtClean="0">
              <a:latin typeface="Arial (Body)"/>
            </a:endParaRPr>
          </a:p>
          <a:p>
            <a:pPr algn="just"/>
            <a:endParaRPr lang="nl-NL" dirty="0" smtClean="0">
              <a:latin typeface="Arial (Body)"/>
            </a:endParaRPr>
          </a:p>
          <a:p>
            <a:pPr algn="just"/>
            <a:r>
              <a:rPr lang="nl-NL" dirty="0" smtClean="0">
                <a:latin typeface="Arial (Body)"/>
              </a:rPr>
              <a:t>Khoản dự phòng cho việc tái cơ cấu không bao gồm các chi phí như: Đào tạo lại hoặc luân chuyển nhân viên hiện có; Tiếp thị; Đầu tư vào những hệ thống mới và các mạng lưới phân phối.</a:t>
            </a:r>
            <a:endParaRPr lang="en-US"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140</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38609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nl-NL" sz="2000" b="1" dirty="0" smtClean="0"/>
          </a:p>
          <a:p>
            <a:pPr algn="just"/>
            <a:r>
              <a:rPr lang="nl-NL" dirty="0" smtClean="0">
                <a:latin typeface="Arial (Body)"/>
              </a:rPr>
              <a:t>(4) Giá trị được ghi nhận của một khoản dự phòng phải trả là giá trị được ước tính hợp lý nhất về khoản tiền sẽ phải chi để thanh toán nghĩa vụ nợ hiện tại tại ngày báo cáo. </a:t>
            </a:r>
            <a:r>
              <a:rPr lang="en-US" dirty="0" err="1" smtClean="0">
                <a:solidFill>
                  <a:srgbClr val="FF0000"/>
                </a:solidFill>
                <a:latin typeface="Arial (Body)"/>
              </a:rPr>
              <a:t>Phải</a:t>
            </a:r>
            <a:r>
              <a:rPr lang="en-US" dirty="0" smtClean="0">
                <a:solidFill>
                  <a:srgbClr val="FF0000"/>
                </a:solidFill>
                <a:latin typeface="Arial (Body)"/>
              </a:rPr>
              <a:t> </a:t>
            </a:r>
            <a:r>
              <a:rPr lang="en-US" dirty="0" err="1" smtClean="0">
                <a:solidFill>
                  <a:srgbClr val="FF0000"/>
                </a:solidFill>
                <a:latin typeface="Arial (Body)"/>
              </a:rPr>
              <a:t>thuyết</a:t>
            </a:r>
            <a:r>
              <a:rPr lang="en-US" dirty="0" smtClean="0">
                <a:solidFill>
                  <a:srgbClr val="FF0000"/>
                </a:solidFill>
                <a:latin typeface="Arial (Body)"/>
              </a:rPr>
              <a:t> minh </a:t>
            </a:r>
            <a:r>
              <a:rPr lang="en-US" dirty="0" err="1" smtClean="0">
                <a:solidFill>
                  <a:srgbClr val="FF0000"/>
                </a:solidFill>
                <a:latin typeface="Arial (Body)"/>
              </a:rPr>
              <a:t>rõ</a:t>
            </a:r>
            <a:r>
              <a:rPr lang="en-US" dirty="0" smtClean="0">
                <a:solidFill>
                  <a:srgbClr val="FF0000"/>
                </a:solidFill>
                <a:latin typeface="Arial (Body)"/>
              </a:rPr>
              <a:t>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căn</a:t>
            </a:r>
            <a:r>
              <a:rPr lang="en-US" dirty="0" smtClean="0">
                <a:solidFill>
                  <a:srgbClr val="FF0000"/>
                </a:solidFill>
                <a:latin typeface="Arial (Body)"/>
              </a:rPr>
              <a:t> </a:t>
            </a:r>
            <a:r>
              <a:rPr lang="en-US" dirty="0" err="1" smtClean="0">
                <a:solidFill>
                  <a:srgbClr val="FF0000"/>
                </a:solidFill>
                <a:latin typeface="Arial (Body)"/>
              </a:rPr>
              <a:t>cứ</a:t>
            </a:r>
            <a:r>
              <a:rPr lang="en-US" dirty="0" smtClean="0">
                <a:solidFill>
                  <a:srgbClr val="FF0000"/>
                </a:solidFill>
                <a:latin typeface="Arial (Body)"/>
              </a:rPr>
              <a:t> </a:t>
            </a:r>
            <a:r>
              <a:rPr lang="en-US" dirty="0" err="1" smtClean="0">
                <a:solidFill>
                  <a:srgbClr val="FF0000"/>
                </a:solidFill>
                <a:latin typeface="Arial (Body)"/>
              </a:rPr>
              <a:t>thực</a:t>
            </a:r>
            <a:r>
              <a:rPr lang="en-US" dirty="0" smtClean="0">
                <a:solidFill>
                  <a:srgbClr val="FF0000"/>
                </a:solidFill>
                <a:latin typeface="Arial (Body)"/>
              </a:rPr>
              <a:t> </a:t>
            </a:r>
            <a:r>
              <a:rPr lang="en-US" dirty="0" err="1" smtClean="0">
                <a:solidFill>
                  <a:srgbClr val="FF0000"/>
                </a:solidFill>
                <a:latin typeface="Arial (Body)"/>
              </a:rPr>
              <a:t>hiện</a:t>
            </a:r>
            <a:r>
              <a:rPr lang="en-US" dirty="0" smtClean="0">
                <a:solidFill>
                  <a:srgbClr val="FF0000"/>
                </a:solidFill>
                <a:latin typeface="Arial (Body)"/>
              </a:rPr>
              <a:t> </a:t>
            </a:r>
            <a:r>
              <a:rPr lang="en-US" dirty="0" err="1" smtClean="0">
                <a:solidFill>
                  <a:srgbClr val="FF0000"/>
                </a:solidFill>
                <a:latin typeface="Arial (Body)"/>
              </a:rPr>
              <a:t>ước</a:t>
            </a:r>
            <a:r>
              <a:rPr lang="en-US" dirty="0" smtClean="0">
                <a:solidFill>
                  <a:srgbClr val="FF0000"/>
                </a:solidFill>
                <a:latin typeface="Arial (Body)"/>
              </a:rPr>
              <a:t> </a:t>
            </a:r>
            <a:r>
              <a:rPr lang="en-US" dirty="0" err="1" smtClean="0">
                <a:solidFill>
                  <a:srgbClr val="FF0000"/>
                </a:solidFill>
                <a:latin typeface="Arial (Body)"/>
              </a:rPr>
              <a:t>tính</a:t>
            </a:r>
            <a:r>
              <a:rPr lang="en-US" dirty="0" smtClean="0">
                <a:solidFill>
                  <a:srgbClr val="FF0000"/>
                </a:solidFill>
                <a:latin typeface="Arial (Body)"/>
              </a:rPr>
              <a:t> và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thông</a:t>
            </a:r>
            <a:r>
              <a:rPr lang="en-US" dirty="0" smtClean="0">
                <a:solidFill>
                  <a:srgbClr val="FF0000"/>
                </a:solidFill>
                <a:latin typeface="Arial (Body)"/>
              </a:rPr>
              <a:t> tin </a:t>
            </a:r>
            <a:r>
              <a:rPr lang="en-US" dirty="0" err="1" smtClean="0">
                <a:solidFill>
                  <a:srgbClr val="FF0000"/>
                </a:solidFill>
                <a:latin typeface="Arial (Body)"/>
              </a:rPr>
              <a:t>sử</a:t>
            </a:r>
            <a:r>
              <a:rPr lang="en-US" dirty="0" smtClean="0">
                <a:solidFill>
                  <a:srgbClr val="FF0000"/>
                </a:solidFill>
                <a:latin typeface="Arial (Body)"/>
              </a:rPr>
              <a:t> </a:t>
            </a:r>
            <a:r>
              <a:rPr lang="en-US" dirty="0" err="1" smtClean="0">
                <a:solidFill>
                  <a:srgbClr val="FF0000"/>
                </a:solidFill>
                <a:latin typeface="Arial (Body)"/>
              </a:rPr>
              <a:t>dụng</a:t>
            </a:r>
            <a:r>
              <a:rPr lang="en-US" dirty="0" smtClean="0">
                <a:solidFill>
                  <a:srgbClr val="FF0000"/>
                </a:solidFill>
                <a:latin typeface="Arial (Body)"/>
              </a:rPr>
              <a:t> liên </a:t>
            </a:r>
            <a:r>
              <a:rPr lang="en-US" dirty="0" err="1" smtClean="0">
                <a:solidFill>
                  <a:srgbClr val="FF0000"/>
                </a:solidFill>
                <a:latin typeface="Arial (Body)"/>
              </a:rPr>
              <a:t>quan</a:t>
            </a:r>
            <a:r>
              <a:rPr lang="en-US" dirty="0" smtClean="0">
                <a:solidFill>
                  <a:srgbClr val="FF0000"/>
                </a:solidFill>
                <a:latin typeface="Arial (Body)"/>
              </a:rPr>
              <a:t> </a:t>
            </a:r>
            <a:r>
              <a:rPr lang="en-US" dirty="0" err="1" smtClean="0">
                <a:solidFill>
                  <a:srgbClr val="FF0000"/>
                </a:solidFill>
                <a:latin typeface="Arial (Body)"/>
              </a:rPr>
              <a:t>đến</a:t>
            </a:r>
            <a:r>
              <a:rPr lang="en-US" dirty="0" smtClean="0">
                <a:solidFill>
                  <a:srgbClr val="FF0000"/>
                </a:solidFill>
                <a:latin typeface="Arial (Body)"/>
              </a:rPr>
              <a:t>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ước</a:t>
            </a:r>
            <a:r>
              <a:rPr lang="en-US" dirty="0" smtClean="0">
                <a:solidFill>
                  <a:srgbClr val="FF0000"/>
                </a:solidFill>
                <a:latin typeface="Arial (Body)"/>
              </a:rPr>
              <a:t> </a:t>
            </a:r>
            <a:r>
              <a:rPr lang="en-US" dirty="0" err="1" smtClean="0">
                <a:solidFill>
                  <a:srgbClr val="FF0000"/>
                </a:solidFill>
                <a:latin typeface="Arial (Body)"/>
              </a:rPr>
              <a:t>tính</a:t>
            </a:r>
            <a:r>
              <a:rPr lang="en-US" dirty="0" smtClean="0">
                <a:solidFill>
                  <a:srgbClr val="FF0000"/>
                </a:solidFill>
                <a:latin typeface="Arial (Body)"/>
              </a:rPr>
              <a:t> </a:t>
            </a:r>
            <a:r>
              <a:rPr lang="en-US" dirty="0" err="1" smtClean="0">
                <a:solidFill>
                  <a:srgbClr val="FF0000"/>
                </a:solidFill>
                <a:latin typeface="Arial (Body)"/>
              </a:rPr>
              <a:t>này</a:t>
            </a:r>
            <a:r>
              <a:rPr lang="en-US" dirty="0" smtClean="0">
                <a:solidFill>
                  <a:srgbClr val="FF0000"/>
                </a:solidFill>
                <a:latin typeface="Arial (Body)"/>
              </a:rPr>
              <a:t> </a:t>
            </a:r>
            <a:r>
              <a:rPr lang="en-US" dirty="0" err="1" smtClean="0">
                <a:solidFill>
                  <a:srgbClr val="FF0000"/>
                </a:solidFill>
                <a:latin typeface="Arial (Body)"/>
              </a:rPr>
              <a:t>trong</a:t>
            </a:r>
            <a:r>
              <a:rPr lang="en-US" dirty="0" smtClean="0">
                <a:solidFill>
                  <a:srgbClr val="FF0000"/>
                </a:solidFill>
                <a:latin typeface="Arial (Body)"/>
              </a:rPr>
              <a:t> Thuyết minh </a:t>
            </a:r>
            <a:r>
              <a:rPr lang="en-US" dirty="0" err="1" smtClean="0">
                <a:solidFill>
                  <a:srgbClr val="FF0000"/>
                </a:solidFill>
                <a:latin typeface="Arial (Body)"/>
              </a:rPr>
              <a:t>Báo</a:t>
            </a:r>
            <a:r>
              <a:rPr lang="en-US" dirty="0" smtClean="0">
                <a:solidFill>
                  <a:srgbClr val="FF0000"/>
                </a:solidFill>
                <a:latin typeface="Arial (Body)"/>
              </a:rPr>
              <a:t> </a:t>
            </a:r>
            <a:r>
              <a:rPr lang="en-US" dirty="0" err="1" smtClean="0">
                <a:solidFill>
                  <a:srgbClr val="FF0000"/>
                </a:solidFill>
                <a:latin typeface="Arial (Body)"/>
              </a:rPr>
              <a:t>cáo</a:t>
            </a:r>
            <a:r>
              <a:rPr lang="en-US" dirty="0" smtClean="0">
                <a:solidFill>
                  <a:srgbClr val="FF0000"/>
                </a:solidFill>
                <a:latin typeface="Arial (Body)"/>
              </a:rPr>
              <a:t> </a:t>
            </a:r>
            <a:r>
              <a:rPr lang="en-US" dirty="0" err="1" smtClean="0">
                <a:solidFill>
                  <a:srgbClr val="FF0000"/>
                </a:solidFill>
                <a:latin typeface="Arial (Body)"/>
              </a:rPr>
              <a:t>tài</a:t>
            </a:r>
            <a:r>
              <a:rPr lang="en-US" dirty="0" smtClean="0">
                <a:solidFill>
                  <a:srgbClr val="FF0000"/>
                </a:solidFill>
                <a:latin typeface="Arial (Body)"/>
              </a:rPr>
              <a:t> chính.</a:t>
            </a:r>
          </a:p>
          <a:p>
            <a:pPr algn="just"/>
            <a:endParaRPr lang="nl-NL" dirty="0" smtClean="0">
              <a:latin typeface="Arial (Body)"/>
            </a:endParaRPr>
          </a:p>
          <a:p>
            <a:pPr algn="just"/>
            <a:r>
              <a:rPr lang="nl-NL" dirty="0" smtClean="0">
                <a:latin typeface="Arial (Body)"/>
              </a:rPr>
              <a:t>(5) Phương pháp kế toán dự phòng phải trả: Việc trích lập hoặc hoàn nhập dự phòng phải trả được thực hiện dựa trên số chênh lệch giữ số đã trích lập từ năm trước </a:t>
            </a:r>
            <a:r>
              <a:rPr lang="nl-NL" b="1" dirty="0" smtClean="0">
                <a:latin typeface="Arial (Body)"/>
              </a:rPr>
              <a:t>chưa sử dụng hết</a:t>
            </a:r>
            <a:r>
              <a:rPr lang="nl-NL" dirty="0" smtClean="0">
                <a:latin typeface="Arial (Body)"/>
              </a:rPr>
              <a:t> và số phải trích lập năm nay.</a:t>
            </a:r>
          </a:p>
          <a:p>
            <a:pPr algn="just"/>
            <a:endParaRPr lang="nl-NL" dirty="0" smtClean="0">
              <a:latin typeface="Arial (Body)"/>
            </a:endParaRPr>
          </a:p>
          <a:p>
            <a:pPr marL="266700" indent="-266700" algn="just">
              <a:buFont typeface="Wingdings" pitchFamily="2" charset="2"/>
              <a:buChar char="ü"/>
            </a:pPr>
            <a:r>
              <a:rPr lang="nl-NL" dirty="0" smtClean="0">
                <a:latin typeface="Arial (Body)"/>
              </a:rPr>
              <a:t>Dự phòng phải trả về bảo hành sản phẩm hàng hóa, được trích lập vào chi phí bán hàng và </a:t>
            </a:r>
            <a:r>
              <a:rPr lang="nl-NL" dirty="0" smtClean="0">
                <a:solidFill>
                  <a:schemeClr val="tx1"/>
                </a:solidFill>
                <a:latin typeface="Arial (Body)"/>
              </a:rPr>
              <a:t>hoàn nhập ghi giảm Chi phí bán hàng</a:t>
            </a:r>
            <a:r>
              <a:rPr lang="nl-NL" dirty="0" smtClean="0">
                <a:latin typeface="Arial (Body)"/>
              </a:rPr>
              <a:t>.</a:t>
            </a:r>
          </a:p>
          <a:p>
            <a:pPr marL="266700" indent="-266700" algn="just">
              <a:buFont typeface="Wingdings" pitchFamily="2" charset="2"/>
              <a:buChar char="ü"/>
            </a:pPr>
            <a:r>
              <a:rPr lang="nl-NL" dirty="0" smtClean="0">
                <a:latin typeface="Arial (Body)"/>
              </a:rPr>
              <a:t>Dự phòng phải trả về bảo hành công trình xây dựng được </a:t>
            </a:r>
            <a:r>
              <a:rPr lang="nl-NL" dirty="0" smtClean="0">
                <a:solidFill>
                  <a:srgbClr val="FF0000"/>
                </a:solidFill>
                <a:latin typeface="Arial (Body)"/>
              </a:rPr>
              <a:t>trích lập vào chi phí bán hàng và</a:t>
            </a:r>
            <a:r>
              <a:rPr lang="nl-NL" dirty="0" smtClean="0">
                <a:latin typeface="Arial (Body)"/>
              </a:rPr>
              <a:t> </a:t>
            </a:r>
            <a:r>
              <a:rPr lang="nl-NL" dirty="0" smtClean="0">
                <a:solidFill>
                  <a:srgbClr val="FF0000"/>
                </a:solidFill>
                <a:latin typeface="Arial (Body)"/>
              </a:rPr>
              <a:t>hoàn nhập ghi giảm Chi phí bán hàng</a:t>
            </a:r>
            <a:r>
              <a:rPr lang="nl-NL" dirty="0" smtClean="0">
                <a:latin typeface="Arial (Body)"/>
              </a:rPr>
              <a:t>.</a:t>
            </a:r>
          </a:p>
          <a:p>
            <a:pPr marL="266700" indent="-266700" algn="just">
              <a:buFont typeface="Wingdings" pitchFamily="2" charset="2"/>
              <a:buChar char="ü"/>
            </a:pPr>
            <a:r>
              <a:rPr lang="nl-NL" dirty="0" smtClean="0">
                <a:latin typeface="Arial (Body)"/>
              </a:rPr>
              <a:t>Dự phòng phải trả về tái cơ cấu được trích lập vào chi phí quản lý và </a:t>
            </a:r>
            <a:r>
              <a:rPr lang="nl-NL" dirty="0" smtClean="0">
                <a:solidFill>
                  <a:schemeClr val="tx1"/>
                </a:solidFill>
                <a:latin typeface="Arial (Body)"/>
              </a:rPr>
              <a:t>hoàn nhập ghi giảm Chi phí quản lý</a:t>
            </a:r>
            <a:r>
              <a:rPr lang="nl-NL" dirty="0" smtClean="0">
                <a:latin typeface="Arial (Body)"/>
              </a:rPr>
              <a:t>.</a:t>
            </a:r>
          </a:p>
          <a:p>
            <a:pPr marL="266700" indent="-266700" algn="just">
              <a:buFont typeface="Wingdings" pitchFamily="2" charset="2"/>
              <a:buChar char="ü"/>
            </a:pPr>
            <a:r>
              <a:rPr lang="nl-NL" dirty="0" smtClean="0">
                <a:latin typeface="Arial (Body)"/>
              </a:rPr>
              <a:t>Dự phòng phải trả khác được trích lập vào chi phí khác và </a:t>
            </a:r>
            <a:r>
              <a:rPr lang="nl-NL" dirty="0" smtClean="0">
                <a:solidFill>
                  <a:schemeClr val="tx1"/>
                </a:solidFill>
                <a:latin typeface="Arial (Body)"/>
              </a:rPr>
              <a:t>hoàn nhập ghi giảm Chi phí khác</a:t>
            </a:r>
            <a:r>
              <a:rPr lang="nl-NL" dirty="0" smtClean="0">
                <a:latin typeface="Arial (Body)"/>
              </a:rPr>
              <a:t>.</a:t>
            </a:r>
            <a:endParaRPr lang="en-US" dirty="0" smtClean="0">
              <a:latin typeface="Arial (Body)"/>
            </a:endParaRPr>
          </a:p>
          <a:p>
            <a:pPr algn="just"/>
            <a:endParaRPr lang="en-US"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141</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56467"/>
            <a:ext cx="8534400" cy="524759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lnSpc>
                <a:spcPct val="150000"/>
              </a:lnSpc>
              <a:spcBef>
                <a:spcPts val="600"/>
              </a:spcBef>
              <a:spcAft>
                <a:spcPts val="600"/>
              </a:spcAft>
            </a:pPr>
            <a:r>
              <a:rPr lang="nl-NL" sz="2000" dirty="0" smtClean="0">
                <a:solidFill>
                  <a:srgbClr val="FF0000"/>
                </a:solidFill>
                <a:latin typeface="Arial (Body)"/>
              </a:rPr>
              <a:t>6) Điều khoản chuyển tiếp về kế toán dự phòng sửa chữa, bảo dưỡng TSCĐ định kỳ</a:t>
            </a:r>
          </a:p>
          <a:p>
            <a:pPr marL="266700" indent="-266700" algn="just">
              <a:lnSpc>
                <a:spcPct val="150000"/>
              </a:lnSpc>
            </a:pPr>
            <a:r>
              <a:rPr lang="nl-NL" sz="2000" dirty="0" smtClean="0">
                <a:solidFill>
                  <a:srgbClr val="FF0000"/>
                </a:solidFill>
                <a:latin typeface="Arial (Body)"/>
              </a:rPr>
              <a:t>    Trường hợp doanh nghiệp đang thực hiện trích trước chi phí sửa chữa lớn TSCĐ nhưng khi Thông tư này có hiệu lực thi hành mà hoạt động sửa chữa lớn TSCĐ chưa được thực hiện thì doanh nghiệp không tiếp tục thực hiện trích trước chi phí sửa chữa lớn TSCĐ (trừ khi có nghĩa vụ). Khi hoạt động sửa chữa lớn TSCĐ được thực hiện thì doanh nghiệp kết chuyển phần chi phí sửa chữa lớn TSCĐ thực tế phát sinh với số đã trích trước, phần chênh lệch giữa số chi phí sửa chữa lớn đã trích trước &lt; số thực tế phát sinh được ghi nhận là chi phí chờ phân bổ và </a:t>
            </a:r>
            <a:r>
              <a:rPr lang="vi-VN" sz="2000" dirty="0" smtClean="0">
                <a:solidFill>
                  <a:srgbClr val="FF0000"/>
                </a:solidFill>
                <a:latin typeface="Arial (Body)"/>
              </a:rPr>
              <a:t>phân bổ dần vào chi phí </a:t>
            </a:r>
            <a:r>
              <a:rPr lang="en-US" sz="2000" dirty="0" smtClean="0">
                <a:solidFill>
                  <a:srgbClr val="FF0000"/>
                </a:solidFill>
                <a:latin typeface="Arial (Body)"/>
              </a:rPr>
              <a:t>SXKD</a:t>
            </a:r>
            <a:r>
              <a:rPr lang="vi-VN" sz="2000" dirty="0" smtClean="0">
                <a:solidFill>
                  <a:srgbClr val="FF0000"/>
                </a:solidFill>
                <a:latin typeface="Arial (Body)"/>
              </a:rPr>
              <a:t> từng kỳ</a:t>
            </a:r>
            <a:r>
              <a:rPr lang="nl-NL" sz="2000" dirty="0" smtClean="0">
                <a:solidFill>
                  <a:srgbClr val="FF0000"/>
                </a:solidFill>
                <a:latin typeface="Arial (Body)"/>
              </a:rPr>
              <a:t>. </a:t>
            </a:r>
            <a:endParaRPr lang="en-US" sz="20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142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84784"/>
            <a:ext cx="8534400" cy="535531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58775" indent="-358775" algn="just">
              <a:tabLst>
                <a:tab pos="92075" algn="l"/>
              </a:tabLst>
            </a:pPr>
            <a:r>
              <a:rPr lang="nl-NL" dirty="0" smtClean="0">
                <a:latin typeface="Arial (Body)"/>
              </a:rPr>
              <a:t>Lưu ý</a:t>
            </a:r>
            <a:r>
              <a:rPr lang="nl-NL" dirty="0" smtClean="0">
                <a:latin typeface="Arial (Body)"/>
              </a:rPr>
              <a:t> n</a:t>
            </a:r>
            <a:r>
              <a:rPr lang="nl-NL" sz="2000" dirty="0" smtClean="0">
                <a:latin typeface="Arial (Body)"/>
              </a:rPr>
              <a:t>guyên </a:t>
            </a:r>
            <a:r>
              <a:rPr lang="nl-NL" sz="2000" dirty="0" smtClean="0">
                <a:latin typeface="Arial (Body)"/>
              </a:rPr>
              <a:t>tắc phân biệt các khoản chi phí phải trả với các khoản dự phòng phải trả:</a:t>
            </a:r>
          </a:p>
          <a:p>
            <a:pPr marL="358775" indent="-358775" algn="just">
              <a:tabLst>
                <a:tab pos="92075" algn="l"/>
              </a:tabLst>
            </a:pPr>
            <a:endParaRPr lang="nl-NL" sz="2000" dirty="0" smtClean="0">
              <a:latin typeface="Arial (Body)"/>
            </a:endParaRPr>
          </a:p>
          <a:p>
            <a:pPr algn="just" hangingPunct="0"/>
            <a:endParaRPr lang="nl-NL" sz="2000" dirty="0" smtClean="0">
              <a:latin typeface="Arial (Body)"/>
            </a:endParaRPr>
          </a:p>
          <a:p>
            <a:pPr algn="just" hangingPunct="0"/>
            <a:endParaRPr lang="nl-NL" sz="2000" dirty="0" smtClean="0">
              <a:latin typeface="Arial (Body)"/>
            </a:endParaRPr>
          </a:p>
          <a:p>
            <a:pPr algn="just" hangingPunct="0"/>
            <a:endParaRPr lang="nl-NL" sz="2000" dirty="0" smtClean="0">
              <a:latin typeface="Arial (Body)"/>
            </a:endParaRPr>
          </a:p>
          <a:p>
            <a:pPr algn="just" hangingPunct="0"/>
            <a:endParaRPr lang="nl-NL" sz="2000" dirty="0" smtClean="0">
              <a:latin typeface="Arial (Body)"/>
            </a:endParaRPr>
          </a:p>
          <a:p>
            <a:pPr algn="just" hangingPunct="0"/>
            <a:endParaRPr lang="nl-NL" sz="2000" dirty="0" smtClean="0">
              <a:latin typeface="Arial (Body)"/>
            </a:endParaRPr>
          </a:p>
          <a:p>
            <a:pPr algn="just" hangingPunct="0"/>
            <a:endParaRPr lang="nl-NL" sz="2000" dirty="0" smtClean="0">
              <a:latin typeface="Arial (Body)"/>
            </a:endParaRPr>
          </a:p>
          <a:p>
            <a:pPr algn="just" hangingPunct="0"/>
            <a:endParaRPr lang="nl-NL" sz="2000" dirty="0" smtClean="0">
              <a:latin typeface="Arial (Body)"/>
            </a:endParaRPr>
          </a:p>
          <a:p>
            <a:pPr algn="just" hangingPunct="0"/>
            <a:endParaRPr lang="nl-NL" sz="2000" dirty="0" smtClean="0">
              <a:latin typeface="Arial (Body)"/>
            </a:endParaRPr>
          </a:p>
          <a:p>
            <a:pPr algn="just" hangingPunct="0"/>
            <a:endParaRPr lang="nl-NL" sz="2000" dirty="0" smtClean="0">
              <a:latin typeface="Arial (Body)"/>
            </a:endParaRPr>
          </a:p>
          <a:p>
            <a:pPr algn="just" hangingPunct="0"/>
            <a:endParaRPr lang="nl-NL" sz="2000" dirty="0" smtClean="0">
              <a:latin typeface="Arial (Body)"/>
            </a:endParaRPr>
          </a:p>
          <a:p>
            <a:pPr algn="just" hangingPunct="0"/>
            <a:endParaRPr lang="nl-NL" sz="2000" dirty="0" smtClean="0">
              <a:latin typeface="Arial (Body)"/>
            </a:endParaRPr>
          </a:p>
          <a:p>
            <a:pPr algn="just" hangingPunct="0"/>
            <a:endParaRPr lang="nl-NL" sz="2000" dirty="0" smtClean="0">
              <a:latin typeface="Arial (Body)"/>
            </a:endParaRPr>
          </a:p>
          <a:p>
            <a:pPr algn="just" hangingPunct="0"/>
            <a:endParaRPr lang="nl-NL" sz="2000" dirty="0" smtClean="0">
              <a:latin typeface="Arial (Body)"/>
            </a:endParaRPr>
          </a:p>
          <a:p>
            <a:pPr marL="358775" indent="-358775" algn="just">
              <a:buFont typeface="Wingdings" pitchFamily="2" charset="2"/>
              <a:buChar char="ü"/>
            </a:pPr>
            <a:endParaRPr lang="en-US" sz="22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
        <p:nvSpPr>
          <p:cNvPr id="13" name="Rectangle 12"/>
          <p:cNvSpPr/>
          <p:nvPr/>
        </p:nvSpPr>
        <p:spPr>
          <a:xfrm>
            <a:off x="4716016" y="2492896"/>
            <a:ext cx="4032448" cy="424847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
        <p:nvSpPr>
          <p:cNvPr id="14" name="Rectangle 13"/>
          <p:cNvSpPr/>
          <p:nvPr/>
        </p:nvSpPr>
        <p:spPr>
          <a:xfrm>
            <a:off x="395536" y="2492896"/>
            <a:ext cx="4032448" cy="424847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18" name="TextBox 17"/>
          <p:cNvSpPr txBox="1"/>
          <p:nvPr/>
        </p:nvSpPr>
        <p:spPr>
          <a:xfrm>
            <a:off x="4788024" y="2492896"/>
            <a:ext cx="3816424" cy="4247317"/>
          </a:xfrm>
          <a:prstGeom prst="rect">
            <a:avLst/>
          </a:prstGeom>
          <a:noFill/>
        </p:spPr>
        <p:txBody>
          <a:bodyPr wrap="square" rtlCol="0">
            <a:spAutoFit/>
          </a:bodyPr>
          <a:lstStyle/>
          <a:p>
            <a:pPr algn="just">
              <a:buFont typeface="Wingdings" pitchFamily="2" charset="2"/>
              <a:buChar char="ü"/>
            </a:pPr>
            <a:r>
              <a:rPr lang="nl-NL" dirty="0" smtClean="0">
                <a:latin typeface="Arial (Body)"/>
              </a:rPr>
              <a:t> Các khoản chi phí phải trả là nghĩa vụ nợ hiện tại chắc chắn về thời gian phải thanh toán;</a:t>
            </a:r>
          </a:p>
          <a:p>
            <a:pPr algn="just">
              <a:buFont typeface="Wingdings" pitchFamily="2" charset="2"/>
              <a:buChar char="ü"/>
            </a:pPr>
            <a:endParaRPr lang="nl-NL" dirty="0" smtClean="0">
              <a:latin typeface="Arial (Body)"/>
            </a:endParaRPr>
          </a:p>
          <a:p>
            <a:pPr algn="just">
              <a:buFont typeface="Wingdings" pitchFamily="2" charset="2"/>
              <a:buChar char="ü"/>
            </a:pPr>
            <a:r>
              <a:rPr lang="nl-NL" dirty="0" smtClean="0">
                <a:latin typeface="Arial (Body)"/>
              </a:rPr>
              <a:t>Các khoản chi phí phải trả xác định được chắc chắn số sẽ phải trả (ví dụ: trích trước lãi vay, chi phí của khối lượng công việc đã chắc chắn phát sinh trong kỳ nhưng chưa nghiệm thu; </a:t>
            </a:r>
          </a:p>
          <a:p>
            <a:pPr algn="just">
              <a:buFont typeface="Wingdings" pitchFamily="2" charset="2"/>
              <a:buChar char="ü"/>
            </a:pPr>
            <a:endParaRPr lang="nl-NL" dirty="0" smtClean="0">
              <a:latin typeface="Arial (Body)"/>
            </a:endParaRPr>
          </a:p>
          <a:p>
            <a:pPr algn="just">
              <a:buFont typeface="Wingdings" pitchFamily="2" charset="2"/>
              <a:buChar char="ü"/>
            </a:pPr>
            <a:r>
              <a:rPr lang="nl-NL" dirty="0" smtClean="0">
                <a:latin typeface="Arial (Body)"/>
              </a:rPr>
              <a:t>chi phí phải trả là một phần của các khoản phải trả thương mại hoặc phải trả khác.</a:t>
            </a:r>
            <a:endParaRPr lang="en-US" dirty="0" smtClean="0">
              <a:latin typeface="Arial (Body)"/>
            </a:endParaRPr>
          </a:p>
          <a:p>
            <a:endParaRPr lang="en-US" dirty="0"/>
          </a:p>
        </p:txBody>
      </p:sp>
      <p:sp>
        <p:nvSpPr>
          <p:cNvPr id="19" name="TextBox 18"/>
          <p:cNvSpPr txBox="1"/>
          <p:nvPr/>
        </p:nvSpPr>
        <p:spPr>
          <a:xfrm>
            <a:off x="467544" y="2492896"/>
            <a:ext cx="3888432" cy="4524315"/>
          </a:xfrm>
          <a:prstGeom prst="rect">
            <a:avLst/>
          </a:prstGeom>
          <a:noFill/>
        </p:spPr>
        <p:txBody>
          <a:bodyPr wrap="square" rtlCol="0">
            <a:spAutoFit/>
          </a:bodyPr>
          <a:lstStyle/>
          <a:p>
            <a:pPr algn="just">
              <a:buFont typeface="Wingdings" pitchFamily="2" charset="2"/>
              <a:buChar char="ü"/>
            </a:pPr>
            <a:r>
              <a:rPr lang="nl-NL" dirty="0" smtClean="0">
                <a:latin typeface="Arial (Body)"/>
              </a:rPr>
              <a:t>Các khoản dự phòng phải trả là nghĩa vụ nợ hiện tại nhưng thường chưa xác định được thời gian thanh toán cụ thể;</a:t>
            </a:r>
          </a:p>
          <a:p>
            <a:pPr algn="just">
              <a:buFont typeface="Wingdings" pitchFamily="2" charset="2"/>
              <a:buChar char="ü"/>
            </a:pPr>
            <a:r>
              <a:rPr lang="nl-NL" dirty="0" smtClean="0">
                <a:latin typeface="Arial (Body)"/>
              </a:rPr>
              <a:t>Các khoản dự phòng phải trả ước tính được nhưng có thể chưa xác định được chắc chắn số sẽ phải trả (ví dụ khoản chi phí dự phòng bảo hành sản phẩm, hàng hóa, công trình xây dựng, dự phòng tái cơ cấu doanh nghiệp,...); </a:t>
            </a:r>
          </a:p>
          <a:p>
            <a:pPr algn="just">
              <a:buFont typeface="Wingdings" pitchFamily="2" charset="2"/>
              <a:buChar char="ü"/>
            </a:pPr>
            <a:r>
              <a:rPr lang="nl-NL" dirty="0" smtClean="0">
                <a:latin typeface="Arial (Body)"/>
              </a:rPr>
              <a:t>Trên Báo cáo tình hình tài chính, các khoản dự phòng phải trả được trình bày tách biệt với các khoản phải trả thương mại và phải trả khác</a:t>
            </a:r>
            <a:endParaRPr lang="en-US" dirty="0" smtClean="0">
              <a:latin typeface="Arial (Body)"/>
            </a:endParaRPr>
          </a:p>
          <a:p>
            <a:pPr algn="just">
              <a:buFont typeface="Wingdings" pitchFamily="2" charset="2"/>
              <a:buChar char="ü"/>
            </a:pPr>
            <a:endParaRPr lang="en-US" dirty="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143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13986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l-NL" sz="2800" b="1" dirty="0" smtClean="0">
                <a:solidFill>
                  <a:srgbClr val="FF0000"/>
                </a:solidFill>
              </a:rPr>
              <a:t>KẾ TOÁN VỐN CHỦ SỞ HỮU</a:t>
            </a:r>
          </a:p>
          <a:p>
            <a:endParaRPr lang="nl-NL" sz="2000" b="1" dirty="0" smtClean="0"/>
          </a:p>
          <a:p>
            <a:pPr marL="358775" indent="-358775" algn="just">
              <a:buAutoNum type="arabicPeriod"/>
            </a:pPr>
            <a:r>
              <a:rPr lang="vi-VN" sz="2000" dirty="0" smtClean="0">
                <a:latin typeface="Arial (Body)"/>
              </a:rPr>
              <a:t>Khoản vốn góp huy động, nhận từ các chủ sở hữu luôn được ghi nhận theo số thực góp, không ghi nhận theo số cam kết sẽ góp của các chủ sở hữu. Trường hợp nhận vốn góp bằng tài sản phi tiền tệ thì doanh nghiệp phải ghi nhận theo giá trị hợp lý của tài sản phi tiền tệ tại ngày góp vốn.</a:t>
            </a:r>
            <a:endParaRPr lang="en-US" sz="2000" dirty="0" smtClean="0">
              <a:latin typeface="Arial (Body)"/>
            </a:endParaRPr>
          </a:p>
          <a:p>
            <a:pPr marL="358775" indent="-358775" algn="just">
              <a:buAutoNum type="arabicPeriod"/>
            </a:pPr>
            <a:endParaRPr lang="en-US" sz="2000" dirty="0" smtClean="0">
              <a:latin typeface="Arial (Body)"/>
            </a:endParaRPr>
          </a:p>
          <a:p>
            <a:pPr marL="358775" indent="-358775" algn="just">
              <a:buAutoNum type="arabicPeriod"/>
            </a:pPr>
            <a:r>
              <a:rPr lang="vi-VN" sz="2000" dirty="0" smtClean="0">
                <a:latin typeface="Arial (Body)"/>
              </a:rPr>
              <a:t>Xác định phần vốn góp của nhà đầu tư bằng ngoại tệ </a:t>
            </a:r>
            <a:endParaRPr lang="en-US" sz="2000" dirty="0" smtClean="0">
              <a:latin typeface="Arial (Body)"/>
            </a:endParaRPr>
          </a:p>
          <a:p>
            <a:pPr marL="358775" indent="-358775" algn="just">
              <a:buFont typeface="Wingdings" pitchFamily="2" charset="2"/>
              <a:buChar char="ü"/>
            </a:pPr>
            <a:r>
              <a:rPr lang="vi-VN" sz="2000" dirty="0" smtClean="0">
                <a:latin typeface="Arial (Body)"/>
              </a:rPr>
              <a:t>Trường hợp doanh nghiệp có vốn góp</a:t>
            </a:r>
            <a:r>
              <a:rPr lang="en-US" sz="2000" dirty="0" smtClean="0">
                <a:latin typeface="Arial (Body)"/>
              </a:rPr>
              <a:t> </a:t>
            </a:r>
            <a:r>
              <a:rPr lang="en-US" sz="2000" dirty="0" err="1" smtClean="0">
                <a:latin typeface="Arial (Body)"/>
              </a:rPr>
              <a:t>bằng</a:t>
            </a:r>
            <a:r>
              <a:rPr lang="en-US" sz="2000" dirty="0" smtClean="0">
                <a:latin typeface="Arial (Body)"/>
              </a:rPr>
              <a:t> </a:t>
            </a:r>
            <a:r>
              <a:rPr lang="en-US" sz="2000" dirty="0" err="1" smtClean="0">
                <a:latin typeface="Arial (Body)"/>
              </a:rPr>
              <a:t>ngoại</a:t>
            </a:r>
            <a:r>
              <a:rPr lang="en-US" sz="2000" dirty="0" smtClean="0">
                <a:latin typeface="Arial (Body)"/>
              </a:rPr>
              <a:t> </a:t>
            </a:r>
            <a:r>
              <a:rPr lang="en-US" sz="2000" dirty="0" err="1" smtClean="0">
                <a:latin typeface="Arial (Body)"/>
              </a:rPr>
              <a:t>tệ</a:t>
            </a:r>
            <a:r>
              <a:rPr lang="en-US" sz="2000" dirty="0" smtClean="0">
                <a:latin typeface="Arial (Body)"/>
              </a:rPr>
              <a:t>:</a:t>
            </a:r>
            <a:r>
              <a:rPr lang="vi-VN" sz="2000" dirty="0" smtClean="0">
                <a:latin typeface="Arial (Body)"/>
              </a:rPr>
              <a:t> việc xác định phần vốn góp thừa, thiếu, đủ so với vốn điều lệ được căn cứ theo quy định của </a:t>
            </a:r>
            <a:r>
              <a:rPr lang="vi-VN" sz="2000" dirty="0" smtClean="0">
                <a:solidFill>
                  <a:srgbClr val="FF0000"/>
                </a:solidFill>
                <a:latin typeface="Arial (Body)"/>
              </a:rPr>
              <a:t>pháp luật về đầu tư</a:t>
            </a:r>
            <a:r>
              <a:rPr lang="vi-VN" sz="2000" dirty="0" smtClean="0">
                <a:latin typeface="Arial (Body)"/>
              </a:rPr>
              <a:t>;</a:t>
            </a:r>
            <a:endParaRPr lang="en-US" sz="2000" dirty="0" smtClean="0">
              <a:latin typeface="Arial (Body)"/>
            </a:endParaRPr>
          </a:p>
          <a:p>
            <a:pPr marL="358775" indent="-358775" algn="just">
              <a:buFont typeface="Wingdings" pitchFamily="2" charset="2"/>
              <a:buChar char="ü"/>
            </a:pPr>
            <a:r>
              <a:rPr lang="vi-VN" sz="2000" dirty="0" smtClean="0">
                <a:latin typeface="Arial (Body)"/>
              </a:rPr>
              <a:t>Trường hợp nhà đầu tư góp vốn vào doanh nghiệp bằng </a:t>
            </a:r>
            <a:r>
              <a:rPr lang="en-US" sz="2000" dirty="0" err="1" smtClean="0">
                <a:latin typeface="Arial (Body)"/>
              </a:rPr>
              <a:t>ngoại</a:t>
            </a:r>
            <a:r>
              <a:rPr lang="en-US" sz="2000" dirty="0" smtClean="0">
                <a:latin typeface="Arial (Body)"/>
              </a:rPr>
              <a:t> </a:t>
            </a:r>
            <a:r>
              <a:rPr lang="vi-VN" sz="2000" dirty="0" smtClean="0">
                <a:latin typeface="Arial (Body)"/>
              </a:rPr>
              <a:t>tệ thì phải quy đổi ra đơn vị tiền tệ trong kế toán theo tỷ giá giao dịch thực tế tại từng thời điểm thực góp vốn;</a:t>
            </a:r>
            <a:r>
              <a:rPr lang="en-US" sz="2000" dirty="0" smtClean="0">
                <a:latin typeface="Arial (Body)"/>
              </a:rPr>
              <a:t> K</a:t>
            </a:r>
            <a:r>
              <a:rPr lang="vi-VN" sz="2000" dirty="0" smtClean="0">
                <a:latin typeface="Arial (Body)"/>
              </a:rPr>
              <a:t>hông được đánh giá lại các khoản nhận góp </a:t>
            </a:r>
            <a:r>
              <a:rPr lang="en-US" sz="2000" dirty="0" err="1" smtClean="0">
                <a:latin typeface="Arial (Body)"/>
              </a:rPr>
              <a:t>vốn</a:t>
            </a:r>
            <a:r>
              <a:rPr lang="en-US" sz="2000" dirty="0" smtClean="0">
                <a:latin typeface="Arial (Body)"/>
              </a:rPr>
              <a:t> </a:t>
            </a:r>
            <a:r>
              <a:rPr lang="vi-VN" sz="2000" dirty="0" smtClean="0">
                <a:latin typeface="Arial (Body)"/>
              </a:rPr>
              <a:t>bằng ngoại tệ.</a:t>
            </a:r>
            <a:endParaRPr lang="en-US" sz="2000"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144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0167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58775" indent="-358775" algn="just"/>
            <a:r>
              <a:rPr lang="nl-NL" sz="2000" dirty="0" smtClean="0">
                <a:latin typeface="Arial (Body)"/>
              </a:rPr>
              <a:t>3. </a:t>
            </a:r>
            <a:r>
              <a:rPr lang="vi-VN" sz="2000" dirty="0" smtClean="0">
                <a:solidFill>
                  <a:srgbClr val="FF0000"/>
                </a:solidFill>
                <a:latin typeface="Arial (Body)"/>
              </a:rPr>
              <a:t>Chi phí phát hành cổ phiếu (bao gồm các chi phí trực tiếp </a:t>
            </a:r>
            <a:r>
              <a:rPr lang="en-US" sz="2000" dirty="0" err="1" smtClean="0">
                <a:solidFill>
                  <a:srgbClr val="FF0000"/>
                </a:solidFill>
                <a:latin typeface="Arial (Body)"/>
              </a:rPr>
              <a:t>để</a:t>
            </a:r>
            <a:r>
              <a:rPr lang="en-US" sz="2000" dirty="0" smtClean="0">
                <a:solidFill>
                  <a:srgbClr val="FF0000"/>
                </a:solidFill>
                <a:latin typeface="Arial (Body)"/>
              </a:rPr>
              <a:t> </a:t>
            </a:r>
            <a:r>
              <a:rPr lang="vi-VN" sz="2000" dirty="0" smtClean="0">
                <a:solidFill>
                  <a:srgbClr val="FF0000"/>
                </a:solidFill>
                <a:latin typeface="Arial (Body)"/>
              </a:rPr>
              <a:t>phát hành cổ phiếu và chi phí khác liên quan đến phát hành cổ phiếu): Đối với chi phí phát hành cổ phiếu tương ứng với số cổ phiếu còn lại không phát hành được sẽ hạch toán vào chi phí hoạt động tài chính; đối với chi phí phát hành cổ phiếu tương ứng với số cổ phiếu phát hành thành công được đưa vào thặng dư vốn.</a:t>
            </a:r>
            <a:endParaRPr lang="en-US" sz="2000" dirty="0" smtClean="0">
              <a:solidFill>
                <a:srgbClr val="FF0000"/>
              </a:solidFill>
              <a:latin typeface="Arial (Body)"/>
            </a:endParaRPr>
          </a:p>
          <a:p>
            <a:pPr marL="457200" indent="-457200" algn="just"/>
            <a:endParaRPr lang="en-US" sz="2000" dirty="0" smtClean="0"/>
          </a:p>
          <a:p>
            <a:pPr algn="just"/>
            <a:r>
              <a:rPr lang="en-US" sz="2000" dirty="0" smtClean="0"/>
              <a:t>4. </a:t>
            </a:r>
            <a:r>
              <a:rPr lang="vi-VN" sz="2000" dirty="0" smtClean="0"/>
              <a:t>Quyền chọn chuyển đổi trái phiếu</a:t>
            </a:r>
            <a:r>
              <a:rPr lang="en-US" sz="2000" dirty="0" smtClean="0"/>
              <a:t>: </a:t>
            </a:r>
            <a:r>
              <a:rPr lang="vi-VN" sz="2000" dirty="0" smtClean="0"/>
              <a:t>Giá trị cấu phần vốn của trái phiếu chuyển đổi</a:t>
            </a:r>
            <a:endParaRPr lang="en-US" sz="2000" dirty="0" smtClean="0"/>
          </a:p>
          <a:p>
            <a:pPr marL="266700" indent="-266700" algn="just">
              <a:buFont typeface="Wingdings" pitchFamily="2" charset="2"/>
              <a:buChar char="ü"/>
            </a:pPr>
            <a:r>
              <a:rPr lang="en-US" sz="2000" dirty="0" smtClean="0"/>
              <a:t>Đ</a:t>
            </a:r>
            <a:r>
              <a:rPr lang="vi-VN" sz="2000" dirty="0" smtClean="0"/>
              <a:t>ược xác định là phần chênh lệch giữa tổng số tiền thu về từ việc phát hành trái phiếu chuyển đổi và giá trị cấu phần nợ của trái phiếu chuyển đổi</a:t>
            </a:r>
            <a:r>
              <a:rPr lang="en-US" sz="2000" dirty="0" smtClean="0"/>
              <a:t>;</a:t>
            </a:r>
          </a:p>
          <a:p>
            <a:pPr marL="266700" indent="-266700" algn="just">
              <a:buFont typeface="Wingdings" pitchFamily="2" charset="2"/>
              <a:buChar char="ü"/>
            </a:pPr>
            <a:r>
              <a:rPr lang="vi-VN" sz="2000" dirty="0" smtClean="0"/>
              <a:t>Tại thời điểm ghi nhận ban đầu, giá trị quyền chọn của trái phiếu chuyển đổi được ghi nhận riêng biệt trong phần vốn đầu tư của chủ sở hữu. Khi đáo hạn trái phiếu, doanh nghiệp chuyển quyền chọn này sang ghi nhận là thặng dư vốn.</a:t>
            </a:r>
            <a:endParaRPr lang="en-US" sz="2000" dirty="0" smtClean="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145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268760"/>
            <a:ext cx="8534400" cy="549381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r>
              <a:rPr lang="en-US" dirty="0" smtClean="0">
                <a:solidFill>
                  <a:srgbClr val="FF0000"/>
                </a:solidFill>
                <a:latin typeface="Arial (Body)"/>
              </a:rPr>
              <a:t>5. C</a:t>
            </a:r>
            <a:r>
              <a:rPr lang="vi-VN" dirty="0" smtClean="0">
                <a:solidFill>
                  <a:srgbClr val="FF0000"/>
                </a:solidFill>
                <a:latin typeface="Arial (Body)"/>
              </a:rPr>
              <a:t>ông ty đại chúng phát hành/chào bán cổ phiếu huy động vốn từ các cổ đông</a:t>
            </a:r>
            <a:r>
              <a:rPr lang="en-US" dirty="0" smtClean="0">
                <a:solidFill>
                  <a:srgbClr val="FF0000"/>
                </a:solidFill>
                <a:latin typeface="Arial (Body)"/>
              </a:rPr>
              <a:t>: </a:t>
            </a:r>
            <a:r>
              <a:rPr lang="vi-VN" dirty="0" smtClean="0">
                <a:solidFill>
                  <a:srgbClr val="FF0000"/>
                </a:solidFill>
                <a:latin typeface="Arial (Body)"/>
              </a:rPr>
              <a:t>Khi</a:t>
            </a:r>
            <a:r>
              <a:rPr lang="en-US" dirty="0" smtClean="0">
                <a:solidFill>
                  <a:srgbClr val="FF0000"/>
                </a:solidFill>
                <a:latin typeface="Arial (Body)"/>
              </a:rPr>
              <a:t> </a:t>
            </a:r>
            <a:r>
              <a:rPr lang="en-US" dirty="0" err="1" smtClean="0">
                <a:solidFill>
                  <a:srgbClr val="FF0000"/>
                </a:solidFill>
                <a:latin typeface="Arial (Body)"/>
              </a:rPr>
              <a:t>kết</a:t>
            </a:r>
            <a:r>
              <a:rPr lang="en-US" dirty="0" smtClean="0">
                <a:solidFill>
                  <a:srgbClr val="FF0000"/>
                </a:solidFill>
                <a:latin typeface="Arial (Body)"/>
              </a:rPr>
              <a:t> </a:t>
            </a:r>
            <a:r>
              <a:rPr lang="en-US" dirty="0" err="1" smtClean="0">
                <a:solidFill>
                  <a:srgbClr val="FF0000"/>
                </a:solidFill>
                <a:latin typeface="Arial (Body)"/>
              </a:rPr>
              <a:t>thúc</a:t>
            </a:r>
            <a:r>
              <a:rPr lang="en-US" dirty="0" smtClean="0">
                <a:solidFill>
                  <a:srgbClr val="FF0000"/>
                </a:solidFill>
                <a:latin typeface="Arial (Body)"/>
              </a:rPr>
              <a:t> </a:t>
            </a:r>
            <a:r>
              <a:rPr lang="en-US" dirty="0" err="1" smtClean="0">
                <a:solidFill>
                  <a:srgbClr val="FF0000"/>
                </a:solidFill>
                <a:latin typeface="Arial (Body)"/>
              </a:rPr>
              <a:t>đợt</a:t>
            </a:r>
            <a:r>
              <a:rPr lang="en-US" dirty="0" smtClean="0">
                <a:solidFill>
                  <a:srgbClr val="FF0000"/>
                </a:solidFill>
                <a:latin typeface="Arial (Body)"/>
              </a:rPr>
              <a:t> </a:t>
            </a:r>
            <a:r>
              <a:rPr lang="en-US" dirty="0" err="1" smtClean="0">
                <a:solidFill>
                  <a:srgbClr val="FF0000"/>
                </a:solidFill>
                <a:latin typeface="Arial (Body)"/>
              </a:rPr>
              <a:t>chào</a:t>
            </a:r>
            <a:r>
              <a:rPr lang="en-US" dirty="0" smtClean="0">
                <a:solidFill>
                  <a:srgbClr val="FF0000"/>
                </a:solidFill>
                <a:latin typeface="Arial (Body)"/>
              </a:rPr>
              <a:t> </a:t>
            </a:r>
            <a:r>
              <a:rPr lang="en-US" dirty="0" err="1" smtClean="0">
                <a:solidFill>
                  <a:srgbClr val="FF0000"/>
                </a:solidFill>
                <a:latin typeface="Arial (Body)"/>
              </a:rPr>
              <a:t>bán</a:t>
            </a:r>
            <a:r>
              <a:rPr lang="en-US" dirty="0" smtClean="0">
                <a:solidFill>
                  <a:srgbClr val="FF0000"/>
                </a:solidFill>
                <a:latin typeface="Arial (Body)"/>
              </a:rPr>
              <a:t>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kết</a:t>
            </a:r>
            <a:r>
              <a:rPr lang="en-US" dirty="0" smtClean="0">
                <a:solidFill>
                  <a:srgbClr val="FF0000"/>
                </a:solidFill>
                <a:latin typeface="Arial (Body)"/>
              </a:rPr>
              <a:t> </a:t>
            </a:r>
            <a:r>
              <a:rPr lang="en-US" dirty="0" err="1" smtClean="0">
                <a:solidFill>
                  <a:srgbClr val="FF0000"/>
                </a:solidFill>
                <a:latin typeface="Arial (Body)"/>
              </a:rPr>
              <a:t>thúc</a:t>
            </a:r>
            <a:r>
              <a:rPr lang="en-US" dirty="0" smtClean="0">
                <a:solidFill>
                  <a:srgbClr val="FF0000"/>
                </a:solidFill>
                <a:latin typeface="Arial (Body)"/>
              </a:rPr>
              <a:t> </a:t>
            </a:r>
            <a:r>
              <a:rPr lang="en-US" dirty="0" err="1" smtClean="0">
                <a:solidFill>
                  <a:srgbClr val="FF0000"/>
                </a:solidFill>
                <a:latin typeface="Arial (Body)"/>
              </a:rPr>
              <a:t>đợt</a:t>
            </a:r>
            <a:r>
              <a:rPr lang="en-US" dirty="0" smtClean="0">
                <a:solidFill>
                  <a:srgbClr val="FF0000"/>
                </a:solidFill>
                <a:latin typeface="Arial (Body)"/>
              </a:rPr>
              <a:t> </a:t>
            </a:r>
            <a:r>
              <a:rPr lang="en-US" dirty="0" err="1" smtClean="0">
                <a:solidFill>
                  <a:srgbClr val="FF0000"/>
                </a:solidFill>
                <a:latin typeface="Arial (Body)"/>
              </a:rPr>
              <a:t>phát</a:t>
            </a:r>
            <a:r>
              <a:rPr lang="en-US" dirty="0" smtClean="0">
                <a:solidFill>
                  <a:srgbClr val="FF0000"/>
                </a:solidFill>
                <a:latin typeface="Arial (Body)"/>
              </a:rPr>
              <a:t> hành,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báo</a:t>
            </a:r>
            <a:r>
              <a:rPr lang="en-US" dirty="0" smtClean="0">
                <a:solidFill>
                  <a:srgbClr val="FF0000"/>
                </a:solidFill>
                <a:latin typeface="Arial (Body)"/>
              </a:rPr>
              <a:t> </a:t>
            </a:r>
            <a:r>
              <a:rPr lang="en-US" dirty="0" err="1" smtClean="0">
                <a:solidFill>
                  <a:srgbClr val="FF0000"/>
                </a:solidFill>
                <a:latin typeface="Arial (Body)"/>
              </a:rPr>
              <a:t>cáo</a:t>
            </a:r>
            <a:r>
              <a:rPr lang="en-US" dirty="0" smtClean="0">
                <a:solidFill>
                  <a:srgbClr val="FF0000"/>
                </a:solidFill>
                <a:latin typeface="Arial (Body)"/>
              </a:rPr>
              <a:t> UBCKNN. </a:t>
            </a:r>
            <a:r>
              <a:rPr lang="en-US" dirty="0" err="1" smtClean="0">
                <a:solidFill>
                  <a:srgbClr val="FF0000"/>
                </a:solidFill>
                <a:latin typeface="Arial (Body)"/>
              </a:rPr>
              <a:t>Khi</a:t>
            </a:r>
            <a:r>
              <a:rPr lang="en-US" dirty="0" smtClean="0">
                <a:solidFill>
                  <a:srgbClr val="FF0000"/>
                </a:solidFill>
                <a:latin typeface="Arial (Body)"/>
              </a:rPr>
              <a:t>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chấp</a:t>
            </a:r>
            <a:r>
              <a:rPr lang="en-US" dirty="0" smtClean="0">
                <a:solidFill>
                  <a:srgbClr val="FF0000"/>
                </a:solidFill>
                <a:latin typeface="Arial (Body)"/>
              </a:rPr>
              <a:t> </a:t>
            </a:r>
            <a:r>
              <a:rPr lang="en-US" dirty="0" err="1" smtClean="0">
                <a:solidFill>
                  <a:srgbClr val="FF0000"/>
                </a:solidFill>
                <a:latin typeface="Arial (Body)"/>
              </a:rPr>
              <a:t>thuận</a:t>
            </a:r>
            <a:r>
              <a:rPr lang="en-US" dirty="0" smtClean="0">
                <a:solidFill>
                  <a:srgbClr val="FF0000"/>
                </a:solidFill>
                <a:latin typeface="Arial (Body)"/>
              </a:rPr>
              <a:t> </a:t>
            </a:r>
            <a:r>
              <a:rPr lang="vi-VN" dirty="0" smtClean="0">
                <a:solidFill>
                  <a:srgbClr val="FF0000"/>
                </a:solidFill>
                <a:latin typeface="Arial (Body)"/>
              </a:rPr>
              <a:t>từ Ủ</a:t>
            </a:r>
            <a:r>
              <a:rPr lang="en-US" dirty="0" smtClean="0">
                <a:solidFill>
                  <a:srgbClr val="FF0000"/>
                </a:solidFill>
                <a:latin typeface="Arial (Body)"/>
              </a:rPr>
              <a:t>BCKNN </a:t>
            </a:r>
            <a:r>
              <a:rPr lang="en-US" dirty="0" err="1" smtClean="0">
                <a:solidFill>
                  <a:srgbClr val="FF0000"/>
                </a:solidFill>
                <a:latin typeface="Arial (Body)"/>
              </a:rPr>
              <a:t>thì</a:t>
            </a:r>
            <a:r>
              <a:rPr lang="en-US" dirty="0" smtClean="0">
                <a:solidFill>
                  <a:srgbClr val="FF0000"/>
                </a:solidFill>
                <a:latin typeface="Arial (Body)"/>
              </a:rPr>
              <a:t> </a:t>
            </a:r>
            <a:r>
              <a:rPr lang="en-US" dirty="0" err="1" smtClean="0">
                <a:solidFill>
                  <a:srgbClr val="FF0000"/>
                </a:solidFill>
                <a:latin typeface="Arial (Body)"/>
              </a:rPr>
              <a:t>mới</a:t>
            </a:r>
            <a:r>
              <a:rPr lang="en-US" dirty="0" smtClean="0">
                <a:solidFill>
                  <a:srgbClr val="FF0000"/>
                </a:solidFill>
                <a:latin typeface="Arial (Body)"/>
              </a:rPr>
              <a:t>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tăng</a:t>
            </a:r>
            <a:r>
              <a:rPr lang="en-US" dirty="0" smtClean="0">
                <a:solidFill>
                  <a:srgbClr val="FF0000"/>
                </a:solidFill>
                <a:latin typeface="Arial (Body)"/>
              </a:rPr>
              <a:t> </a:t>
            </a:r>
            <a:r>
              <a:rPr lang="en-US" dirty="0" err="1" smtClean="0">
                <a:solidFill>
                  <a:srgbClr val="FF0000"/>
                </a:solidFill>
                <a:latin typeface="Arial (Body)"/>
              </a:rPr>
              <a:t>vốn</a:t>
            </a:r>
            <a:r>
              <a:rPr lang="en-US" dirty="0" smtClean="0">
                <a:solidFill>
                  <a:srgbClr val="FF0000"/>
                </a:solidFill>
                <a:latin typeface="Arial (Body)"/>
              </a:rPr>
              <a:t> </a:t>
            </a:r>
            <a:r>
              <a:rPr lang="en-US" dirty="0" err="1" smtClean="0">
                <a:solidFill>
                  <a:srgbClr val="FF0000"/>
                </a:solidFill>
                <a:latin typeface="Arial (Body)"/>
              </a:rPr>
              <a:t>góp</a:t>
            </a:r>
            <a:r>
              <a:rPr lang="en-US" dirty="0" smtClean="0">
                <a:solidFill>
                  <a:srgbClr val="FF0000"/>
                </a:solidFill>
                <a:latin typeface="Arial (Body)"/>
              </a:rPr>
              <a:t> (</a:t>
            </a:r>
            <a:r>
              <a:rPr lang="en-US" dirty="0" err="1" smtClean="0">
                <a:solidFill>
                  <a:srgbClr val="FF0000"/>
                </a:solidFill>
                <a:latin typeface="Arial (Body)"/>
              </a:rPr>
              <a:t>trước</a:t>
            </a:r>
            <a:r>
              <a:rPr lang="en-US" dirty="0" smtClean="0">
                <a:solidFill>
                  <a:srgbClr val="FF0000"/>
                </a:solidFill>
                <a:latin typeface="Arial (Body)"/>
              </a:rPr>
              <a:t> </a:t>
            </a:r>
            <a:r>
              <a:rPr lang="en-US" dirty="0" err="1" smtClean="0">
                <a:solidFill>
                  <a:srgbClr val="FF0000"/>
                </a:solidFill>
                <a:latin typeface="Arial (Body)"/>
              </a:rPr>
              <a:t>đó</a:t>
            </a:r>
            <a:r>
              <a:rPr lang="en-US" dirty="0" smtClean="0">
                <a:solidFill>
                  <a:srgbClr val="FF0000"/>
                </a:solidFill>
                <a:latin typeface="Arial (Body)"/>
              </a:rPr>
              <a:t> </a:t>
            </a:r>
            <a:r>
              <a:rPr lang="en-US" dirty="0" err="1" smtClean="0">
                <a:solidFill>
                  <a:srgbClr val="FF0000"/>
                </a:solidFill>
                <a:latin typeface="Arial (Body)"/>
              </a:rPr>
              <a:t>khi</a:t>
            </a:r>
            <a:r>
              <a:rPr lang="en-US" dirty="0" smtClean="0">
                <a:solidFill>
                  <a:srgbClr val="FF0000"/>
                </a:solidFill>
                <a:latin typeface="Arial (Body)"/>
              </a:rPr>
              <a:t> </a:t>
            </a:r>
            <a:r>
              <a:rPr lang="en-US" dirty="0" err="1" smtClean="0">
                <a:solidFill>
                  <a:srgbClr val="FF0000"/>
                </a:solidFill>
                <a:latin typeface="Arial (Body)"/>
              </a:rPr>
              <a:t>nhận</a:t>
            </a:r>
            <a:r>
              <a:rPr lang="en-US" dirty="0" smtClean="0">
                <a:solidFill>
                  <a:srgbClr val="FF0000"/>
                </a:solidFill>
                <a:latin typeface="Arial (Body)"/>
              </a:rPr>
              <a:t> </a:t>
            </a:r>
            <a:r>
              <a:rPr lang="en-US" dirty="0" err="1" smtClean="0">
                <a:solidFill>
                  <a:srgbClr val="FF0000"/>
                </a:solidFill>
                <a:latin typeface="Arial (Body)"/>
              </a:rPr>
              <a:t>tiền</a:t>
            </a:r>
            <a:r>
              <a:rPr lang="en-US" dirty="0" smtClean="0">
                <a:solidFill>
                  <a:srgbClr val="FF0000"/>
                </a:solidFill>
                <a:latin typeface="Arial (Body)"/>
              </a:rPr>
              <a:t>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phải</a:t>
            </a:r>
            <a:r>
              <a:rPr lang="en-US" dirty="0" smtClean="0">
                <a:solidFill>
                  <a:srgbClr val="FF0000"/>
                </a:solidFill>
                <a:latin typeface="Arial (Body)"/>
              </a:rPr>
              <a:t> </a:t>
            </a:r>
            <a:r>
              <a:rPr lang="en-US" dirty="0" err="1" smtClean="0">
                <a:solidFill>
                  <a:srgbClr val="FF0000"/>
                </a:solidFill>
                <a:latin typeface="Arial (Body)"/>
              </a:rPr>
              <a:t>trả</a:t>
            </a:r>
            <a:r>
              <a:rPr lang="en-US" dirty="0" smtClean="0">
                <a:solidFill>
                  <a:srgbClr val="FF0000"/>
                </a:solidFill>
                <a:latin typeface="Arial (Body)"/>
              </a:rPr>
              <a:t> </a:t>
            </a:r>
            <a:r>
              <a:rPr lang="en-US" dirty="0" err="1" smtClean="0">
                <a:solidFill>
                  <a:srgbClr val="FF0000"/>
                </a:solidFill>
                <a:latin typeface="Arial (Body)"/>
              </a:rPr>
              <a:t>khác</a:t>
            </a:r>
            <a:r>
              <a:rPr lang="en-US" dirty="0" smtClean="0">
                <a:solidFill>
                  <a:srgbClr val="FF0000"/>
                </a:solidFill>
                <a:latin typeface="Arial (Body)"/>
              </a:rPr>
              <a:t>).</a:t>
            </a:r>
          </a:p>
          <a:p>
            <a:pPr marL="266700" indent="-266700" algn="just"/>
            <a:endParaRPr lang="en-US" sz="900" dirty="0" smtClean="0">
              <a:solidFill>
                <a:srgbClr val="FF0000"/>
              </a:solidFill>
              <a:latin typeface="Arial (Body)"/>
            </a:endParaRPr>
          </a:p>
          <a:p>
            <a:pPr marL="266700" indent="-266700" algn="just"/>
            <a:r>
              <a:rPr lang="nl-NL" dirty="0" smtClean="0">
                <a:solidFill>
                  <a:srgbClr val="FF0000"/>
                </a:solidFill>
                <a:latin typeface="Arial (Body)"/>
              </a:rPr>
              <a:t>6. Bỏ quy định về chủ sở hữu được sử dụng vốn góp, thặng dư...(những khoản không có nguồn gốc từ LNST) để bù lỗ kinh doanh; </a:t>
            </a:r>
          </a:p>
          <a:p>
            <a:pPr marL="358775" indent="-358775" algn="just"/>
            <a:endParaRPr lang="nl-NL" sz="900" dirty="0" smtClean="0">
              <a:latin typeface="Arial (Body)"/>
            </a:endParaRPr>
          </a:p>
          <a:p>
            <a:pPr marL="266700" indent="-266700" algn="just"/>
            <a:r>
              <a:rPr lang="en-US" dirty="0" smtClean="0">
                <a:latin typeface="Arial (Body)"/>
              </a:rPr>
              <a:t>7. </a:t>
            </a:r>
            <a:r>
              <a:rPr lang="vi-VN" dirty="0" smtClean="0">
                <a:latin typeface="Arial (Body)"/>
              </a:rPr>
              <a:t>Trường hợp doanh nghiệp trả lại vốn góp bằng tài sản phi tiền tệ (như hàng tồn kho, TSCĐ,…) thì việc xác định giá trị vốn góp trả lại cho chủ sở hữu căn cứ theo </a:t>
            </a:r>
            <a:r>
              <a:rPr lang="en-US" dirty="0" smtClean="0">
                <a:latin typeface="Arial (Body)"/>
              </a:rPr>
              <a:t>FV</a:t>
            </a:r>
            <a:r>
              <a:rPr lang="vi-VN" dirty="0" smtClean="0">
                <a:latin typeface="Arial (Body)"/>
              </a:rPr>
              <a:t> của tài sản phi tiền tệ hoặc giá thỏa thuận do các bên thống nhất đánh giá</a:t>
            </a:r>
            <a:r>
              <a:rPr lang="en-US" dirty="0" smtClean="0">
                <a:latin typeface="Arial (Body)"/>
              </a:rPr>
              <a:t>. </a:t>
            </a:r>
            <a:r>
              <a:rPr lang="en-US" dirty="0" err="1" smtClean="0">
                <a:latin typeface="Arial (Body)"/>
              </a:rPr>
              <a:t>Phần</a:t>
            </a:r>
            <a:r>
              <a:rPr lang="en-US" dirty="0" smtClean="0">
                <a:latin typeface="Arial (Body)"/>
              </a:rPr>
              <a:t> </a:t>
            </a:r>
            <a:r>
              <a:rPr lang="en-US" dirty="0" err="1" smtClean="0">
                <a:latin typeface="Arial (Body)"/>
              </a:rPr>
              <a:t>chênh</a:t>
            </a:r>
            <a:r>
              <a:rPr lang="en-US" dirty="0" smtClean="0">
                <a:latin typeface="Arial (Body)"/>
              </a:rPr>
              <a:t> </a:t>
            </a:r>
            <a:r>
              <a:rPr lang="en-US" dirty="0" err="1" smtClean="0">
                <a:latin typeface="Arial (Body)"/>
              </a:rPr>
              <a:t>lệch</a:t>
            </a:r>
            <a:r>
              <a:rPr lang="en-US" dirty="0" smtClean="0">
                <a:latin typeface="Arial (Body)"/>
              </a:rPr>
              <a:t> </a:t>
            </a:r>
            <a:r>
              <a:rPr lang="en-US" dirty="0" err="1" smtClean="0">
                <a:latin typeface="Arial (Body)"/>
              </a:rPr>
              <a:t>giữa</a:t>
            </a:r>
            <a:r>
              <a:rPr lang="en-US" dirty="0" smtClean="0">
                <a:latin typeface="Arial (Body)"/>
              </a:rPr>
              <a:t> FV và NBV </a:t>
            </a:r>
            <a:r>
              <a:rPr lang="en-US" dirty="0" err="1" smtClean="0">
                <a:latin typeface="Arial (Body)"/>
              </a:rPr>
              <a:t>tài</a:t>
            </a:r>
            <a:r>
              <a:rPr lang="en-US" dirty="0" smtClean="0">
                <a:latin typeface="Arial (Body)"/>
              </a:rPr>
              <a:t> </a:t>
            </a:r>
            <a:r>
              <a:rPr lang="en-US" dirty="0" err="1" smtClean="0">
                <a:latin typeface="Arial (Body)"/>
              </a:rPr>
              <a:t>sản</a:t>
            </a:r>
            <a:r>
              <a:rPr lang="en-US" dirty="0" smtClean="0">
                <a:latin typeface="Arial (Body)"/>
              </a:rPr>
              <a:t> phi </a:t>
            </a:r>
            <a:r>
              <a:rPr lang="en-US" dirty="0" err="1" smtClean="0">
                <a:latin typeface="Arial (Body)"/>
              </a:rPr>
              <a:t>tiền</a:t>
            </a:r>
            <a:r>
              <a:rPr lang="en-US" dirty="0" smtClean="0">
                <a:latin typeface="Arial (Body)"/>
              </a:rPr>
              <a:t> </a:t>
            </a:r>
            <a:r>
              <a:rPr lang="en-US" dirty="0" err="1" smtClean="0">
                <a:latin typeface="Arial (Body)"/>
              </a:rPr>
              <a:t>tệ</a:t>
            </a:r>
            <a:r>
              <a:rPr lang="en-US" dirty="0" smtClean="0">
                <a:latin typeface="Arial (Body)"/>
              </a:rPr>
              <a:t> </a:t>
            </a:r>
            <a:r>
              <a:rPr lang="en-US" dirty="0" err="1" smtClean="0">
                <a:latin typeface="Arial (Body)"/>
              </a:rPr>
              <a:t>trả</a:t>
            </a:r>
            <a:r>
              <a:rPr lang="en-US" dirty="0" smtClean="0">
                <a:latin typeface="Arial (Body)"/>
              </a:rPr>
              <a:t> </a:t>
            </a:r>
            <a:r>
              <a:rPr lang="en-US" dirty="0" err="1" smtClean="0">
                <a:latin typeface="Arial (Body)"/>
              </a:rPr>
              <a:t>cho</a:t>
            </a:r>
            <a:r>
              <a:rPr lang="en-US" dirty="0" smtClean="0">
                <a:latin typeface="Arial (Body)"/>
              </a:rPr>
              <a:t> </a:t>
            </a:r>
            <a:r>
              <a:rPr lang="en-US" dirty="0" err="1" smtClean="0">
                <a:latin typeface="Arial (Body)"/>
              </a:rPr>
              <a:t>chủ</a:t>
            </a:r>
            <a:r>
              <a:rPr lang="en-US" dirty="0" smtClean="0">
                <a:latin typeface="Arial (Body)"/>
              </a:rPr>
              <a:t> </a:t>
            </a:r>
            <a:r>
              <a:rPr lang="en-US" dirty="0" err="1" smtClean="0">
                <a:latin typeface="Arial (Body)"/>
              </a:rPr>
              <a:t>sở</a:t>
            </a:r>
            <a:r>
              <a:rPr lang="en-US" dirty="0" smtClean="0">
                <a:latin typeface="Arial (Body)"/>
              </a:rPr>
              <a:t> </a:t>
            </a:r>
            <a:r>
              <a:rPr lang="en-US" dirty="0" err="1" smtClean="0">
                <a:latin typeface="Arial (Body)"/>
              </a:rPr>
              <a:t>hữu</a:t>
            </a:r>
            <a:r>
              <a:rPr lang="en-US" dirty="0" smtClean="0">
                <a:latin typeface="Arial (Body)"/>
              </a:rPr>
              <a:t> </a:t>
            </a:r>
            <a:r>
              <a:rPr lang="en-US" dirty="0" err="1" smtClean="0">
                <a:latin typeface="Arial (Body)"/>
              </a:rPr>
              <a:t>được</a:t>
            </a:r>
            <a:r>
              <a:rPr lang="vi-VN" dirty="0" smtClean="0">
                <a:latin typeface="Arial (Body)"/>
              </a:rPr>
              <a:t> ghi</a:t>
            </a:r>
            <a:r>
              <a:rPr lang="en-US" dirty="0" smtClean="0">
                <a:latin typeface="Arial (Body)"/>
              </a:rPr>
              <a:t> </a:t>
            </a:r>
            <a:r>
              <a:rPr lang="en-US" dirty="0" err="1" smtClean="0">
                <a:latin typeface="Arial (Body)"/>
              </a:rPr>
              <a:t>nhận</a:t>
            </a:r>
            <a:r>
              <a:rPr lang="en-US" dirty="0" smtClean="0">
                <a:latin typeface="Arial (Body)"/>
              </a:rPr>
              <a:t> </a:t>
            </a:r>
            <a:r>
              <a:rPr lang="en-US" dirty="0" err="1" smtClean="0">
                <a:latin typeface="Arial (Body)"/>
              </a:rPr>
              <a:t>vào</a:t>
            </a:r>
            <a:r>
              <a:rPr lang="en-US" dirty="0" smtClean="0">
                <a:latin typeface="Arial (Body)"/>
              </a:rPr>
              <a:t> </a:t>
            </a:r>
            <a:r>
              <a:rPr lang="en-US" dirty="0" smtClean="0">
                <a:solidFill>
                  <a:srgbClr val="FF0000"/>
                </a:solidFill>
                <a:latin typeface="Arial (Body)"/>
              </a:rPr>
              <a:t>thu </a:t>
            </a:r>
            <a:r>
              <a:rPr lang="en-US" dirty="0" err="1" smtClean="0">
                <a:solidFill>
                  <a:srgbClr val="FF0000"/>
                </a:solidFill>
                <a:latin typeface="Arial (Body)"/>
              </a:rPr>
              <a:t>nhập</a:t>
            </a:r>
            <a:r>
              <a:rPr lang="en-US" dirty="0" smtClean="0">
                <a:solidFill>
                  <a:srgbClr val="FF0000"/>
                </a:solidFill>
                <a:latin typeface="Arial (Body)"/>
              </a:rPr>
              <a:t> </a:t>
            </a:r>
            <a:r>
              <a:rPr lang="en-US" dirty="0" err="1" smtClean="0">
                <a:solidFill>
                  <a:srgbClr val="FF0000"/>
                </a:solidFill>
                <a:latin typeface="Arial (Body)"/>
              </a:rPr>
              <a:t>khác</a:t>
            </a:r>
            <a:r>
              <a:rPr lang="en-US" dirty="0" smtClean="0">
                <a:solidFill>
                  <a:srgbClr val="FF0000"/>
                </a:solidFill>
                <a:latin typeface="Arial (Body)"/>
              </a:rPr>
              <a:t> </a:t>
            </a:r>
            <a:r>
              <a:rPr lang="en-US" dirty="0" err="1" smtClean="0">
                <a:solidFill>
                  <a:srgbClr val="FF0000"/>
                </a:solidFill>
                <a:latin typeface="Arial (Body)"/>
              </a:rPr>
              <a:t>hoặc</a:t>
            </a:r>
            <a:r>
              <a:rPr lang="en-US" dirty="0" smtClean="0">
                <a:solidFill>
                  <a:srgbClr val="FF0000"/>
                </a:solidFill>
                <a:latin typeface="Arial (Body)"/>
              </a:rPr>
              <a:t> chi </a:t>
            </a:r>
            <a:r>
              <a:rPr lang="en-US" dirty="0" err="1" smtClean="0">
                <a:solidFill>
                  <a:srgbClr val="FF0000"/>
                </a:solidFill>
                <a:latin typeface="Arial (Body)"/>
              </a:rPr>
              <a:t>phí</a:t>
            </a:r>
            <a:r>
              <a:rPr lang="en-US" dirty="0" smtClean="0">
                <a:solidFill>
                  <a:srgbClr val="FF0000"/>
                </a:solidFill>
                <a:latin typeface="Arial (Body)"/>
              </a:rPr>
              <a:t> </a:t>
            </a:r>
            <a:r>
              <a:rPr lang="en-US" dirty="0" err="1" smtClean="0">
                <a:solidFill>
                  <a:srgbClr val="FF0000"/>
                </a:solidFill>
                <a:latin typeface="Arial (Body)"/>
              </a:rPr>
              <a:t>khác</a:t>
            </a:r>
            <a:r>
              <a:rPr lang="en-US" dirty="0" smtClean="0">
                <a:latin typeface="Arial (Body)"/>
              </a:rPr>
              <a:t>.</a:t>
            </a:r>
          </a:p>
          <a:p>
            <a:pPr marL="358775" indent="-358775" algn="just"/>
            <a:endParaRPr lang="en-US" dirty="0" smtClean="0">
              <a:latin typeface="Arial (Body)"/>
            </a:endParaRPr>
          </a:p>
          <a:p>
            <a:pPr marL="358775" indent="-358775" algn="just"/>
            <a:r>
              <a:rPr lang="en-US" dirty="0" smtClean="0">
                <a:solidFill>
                  <a:srgbClr val="FF0000"/>
                </a:solidFill>
                <a:latin typeface="Arial (Body)"/>
              </a:rPr>
              <a:t>8. </a:t>
            </a:r>
            <a:r>
              <a:rPr lang="en-US" dirty="0" err="1" smtClean="0">
                <a:solidFill>
                  <a:srgbClr val="FF0000"/>
                </a:solidFill>
                <a:latin typeface="Arial (Body)"/>
              </a:rPr>
              <a:t>Khi</a:t>
            </a:r>
            <a:r>
              <a:rPr lang="en-US" dirty="0" smtClean="0">
                <a:solidFill>
                  <a:srgbClr val="FF0000"/>
                </a:solidFill>
                <a:latin typeface="Arial (Body)"/>
              </a:rPr>
              <a:t> </a:t>
            </a:r>
            <a:r>
              <a:rPr lang="en-US" dirty="0" err="1" smtClean="0">
                <a:solidFill>
                  <a:srgbClr val="FF0000"/>
                </a:solidFill>
                <a:latin typeface="Arial (Body)"/>
              </a:rPr>
              <a:t>trả</a:t>
            </a:r>
            <a:r>
              <a:rPr lang="en-US" dirty="0" smtClean="0">
                <a:solidFill>
                  <a:srgbClr val="FF0000"/>
                </a:solidFill>
                <a:latin typeface="Arial (Body)"/>
              </a:rPr>
              <a:t> </a:t>
            </a:r>
            <a:r>
              <a:rPr lang="en-US" dirty="0" err="1" smtClean="0">
                <a:solidFill>
                  <a:srgbClr val="FF0000"/>
                </a:solidFill>
                <a:latin typeface="Arial (Body)"/>
              </a:rPr>
              <a:t>cổ</a:t>
            </a:r>
            <a:r>
              <a:rPr lang="en-US" dirty="0" smtClean="0">
                <a:solidFill>
                  <a:srgbClr val="FF0000"/>
                </a:solidFill>
                <a:latin typeface="Arial (Body)"/>
              </a:rPr>
              <a:t> </a:t>
            </a:r>
            <a:r>
              <a:rPr lang="en-US" dirty="0" err="1" smtClean="0">
                <a:solidFill>
                  <a:srgbClr val="FF0000"/>
                </a:solidFill>
                <a:latin typeface="Arial (Body)"/>
              </a:rPr>
              <a:t>tức</a:t>
            </a:r>
            <a:r>
              <a:rPr lang="en-US" dirty="0" smtClean="0">
                <a:solidFill>
                  <a:srgbClr val="FF0000"/>
                </a:solidFill>
                <a:latin typeface="Arial (Body)"/>
              </a:rPr>
              <a:t> </a:t>
            </a:r>
            <a:r>
              <a:rPr lang="en-US" dirty="0" err="1" smtClean="0">
                <a:solidFill>
                  <a:srgbClr val="FF0000"/>
                </a:solidFill>
                <a:latin typeface="Arial (Body)"/>
              </a:rPr>
              <a:t>thì</a:t>
            </a:r>
            <a:r>
              <a:rPr lang="en-US" dirty="0" smtClean="0">
                <a:solidFill>
                  <a:srgbClr val="FF0000"/>
                </a:solidFill>
                <a:latin typeface="Arial (Body)"/>
              </a:rPr>
              <a:t> </a:t>
            </a:r>
            <a:r>
              <a:rPr lang="en-US" dirty="0" err="1" smtClean="0">
                <a:solidFill>
                  <a:srgbClr val="FF0000"/>
                </a:solidFill>
                <a:latin typeface="Arial (Body)"/>
              </a:rPr>
              <a:t>theo</a:t>
            </a:r>
            <a:r>
              <a:rPr lang="en-US" dirty="0" smtClean="0">
                <a:solidFill>
                  <a:srgbClr val="FF0000"/>
                </a:solidFill>
                <a:latin typeface="Arial (Body)"/>
              </a:rPr>
              <a:t> </a:t>
            </a:r>
            <a:r>
              <a:rPr lang="en-US" dirty="0" err="1" smtClean="0">
                <a:solidFill>
                  <a:srgbClr val="FF0000"/>
                </a:solidFill>
                <a:latin typeface="Arial (Body)"/>
              </a:rPr>
              <a:t>dõi</a:t>
            </a:r>
            <a:r>
              <a:rPr lang="en-US" dirty="0" smtClean="0">
                <a:solidFill>
                  <a:srgbClr val="FF0000"/>
                </a:solidFill>
                <a:latin typeface="Arial (Body)"/>
              </a:rPr>
              <a:t> </a:t>
            </a:r>
            <a:r>
              <a:rPr lang="en-US" dirty="0" err="1" smtClean="0">
                <a:solidFill>
                  <a:srgbClr val="FF0000"/>
                </a:solidFill>
                <a:latin typeface="Arial (Body)"/>
              </a:rPr>
              <a:t>số</a:t>
            </a:r>
            <a:r>
              <a:rPr lang="en-US" dirty="0" smtClean="0">
                <a:solidFill>
                  <a:srgbClr val="FF0000"/>
                </a:solidFill>
                <a:latin typeface="Arial (Body)"/>
              </a:rPr>
              <a:t> </a:t>
            </a:r>
            <a:r>
              <a:rPr lang="en-US" dirty="0" err="1" smtClean="0">
                <a:solidFill>
                  <a:srgbClr val="FF0000"/>
                </a:solidFill>
                <a:latin typeface="Arial (Body)"/>
              </a:rPr>
              <a:t>phải</a:t>
            </a:r>
            <a:r>
              <a:rPr lang="en-US" dirty="0" smtClean="0">
                <a:solidFill>
                  <a:srgbClr val="FF0000"/>
                </a:solidFill>
                <a:latin typeface="Arial (Body)"/>
              </a:rPr>
              <a:t> </a:t>
            </a:r>
            <a:r>
              <a:rPr lang="en-US" dirty="0" err="1" smtClean="0">
                <a:solidFill>
                  <a:srgbClr val="FF0000"/>
                </a:solidFill>
                <a:latin typeface="Arial (Body)"/>
              </a:rPr>
              <a:t>trả</a:t>
            </a:r>
            <a:r>
              <a:rPr lang="en-US" dirty="0" smtClean="0">
                <a:solidFill>
                  <a:srgbClr val="FF0000"/>
                </a:solidFill>
                <a:latin typeface="Arial (Body)"/>
              </a:rPr>
              <a:t> </a:t>
            </a:r>
            <a:r>
              <a:rPr lang="en-US" dirty="0" err="1" smtClean="0">
                <a:solidFill>
                  <a:srgbClr val="FF0000"/>
                </a:solidFill>
                <a:latin typeface="Arial (Body)"/>
              </a:rPr>
              <a:t>trên</a:t>
            </a:r>
            <a:r>
              <a:rPr lang="en-US" dirty="0" smtClean="0">
                <a:solidFill>
                  <a:srgbClr val="FF0000"/>
                </a:solidFill>
                <a:latin typeface="Arial (Body)"/>
              </a:rPr>
              <a:t> TK 332</a:t>
            </a:r>
          </a:p>
          <a:p>
            <a:pPr marL="358775" indent="-358775" algn="just"/>
            <a:endParaRPr lang="nl-NL" sz="900" dirty="0" smtClean="0">
              <a:latin typeface="Arial (Body)"/>
            </a:endParaRPr>
          </a:p>
          <a:p>
            <a:pPr marL="266700" indent="-266700" algn="just"/>
            <a:r>
              <a:rPr lang="nl-NL" dirty="0" smtClean="0">
                <a:latin typeface="Arial (Body)"/>
              </a:rPr>
              <a:t>9. Bỏ các TK 417, 441, 461, 466; </a:t>
            </a:r>
            <a:r>
              <a:rPr lang="vi-VN" dirty="0" smtClean="0">
                <a:latin typeface="Arial (Body)"/>
              </a:rPr>
              <a:t>Đối với số dư TK 441- Nguồn vốn đầu tư xây dựng cơ bản và TK 466- Nguồn kinh phí đã hình thành TSCĐ (nếu có) đã được kết chuyển sang TK 4118- Vốn khác, doanh nghiệp báo cáo chủ sở hữu hoặc cấp có thẩm quyền ra quyết định xử lý và căn cứ vào quyết định xử lý đó để hạch toán cho phù hợp.</a:t>
            </a:r>
            <a:endParaRPr lang="en-US"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146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700808"/>
            <a:ext cx="8534400" cy="470898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sz="2000" b="1" dirty="0" smtClean="0">
              <a:solidFill>
                <a:srgbClr val="FF0000"/>
              </a:solidFill>
            </a:endParaRPr>
          </a:p>
          <a:p>
            <a:pPr algn="ctr"/>
            <a:endParaRPr lang="it-IT" sz="4000" b="1" dirty="0" smtClean="0">
              <a:solidFill>
                <a:srgbClr val="FF0000"/>
              </a:solidFill>
            </a:endParaRPr>
          </a:p>
          <a:p>
            <a:pPr algn="ctr"/>
            <a:endParaRPr lang="it-IT" sz="4000" b="1" dirty="0" smtClean="0">
              <a:solidFill>
                <a:srgbClr val="FF0000"/>
              </a:solidFill>
            </a:endParaRPr>
          </a:p>
          <a:p>
            <a:pPr algn="ctr"/>
            <a:r>
              <a:rPr lang="it-IT" sz="4000" b="1" dirty="0" smtClean="0">
                <a:solidFill>
                  <a:srgbClr val="FF0000"/>
                </a:solidFill>
              </a:rPr>
              <a:t>NGUYÊN TẮC KẾ TOÁN </a:t>
            </a:r>
          </a:p>
          <a:p>
            <a:pPr algn="ctr"/>
            <a:r>
              <a:rPr lang="it-IT" sz="4000" b="1" dirty="0" smtClean="0">
                <a:solidFill>
                  <a:srgbClr val="FF0000"/>
                </a:solidFill>
              </a:rPr>
              <a:t>CÁC KHOẢN DOANH THU, THU NHẬP</a:t>
            </a:r>
          </a:p>
          <a:p>
            <a:pPr algn="ctr"/>
            <a:endParaRPr lang="en-US" sz="4000" dirty="0" smtClean="0">
              <a:solidFill>
                <a:srgbClr val="FF0000"/>
              </a:solidFill>
            </a:endParaRPr>
          </a:p>
          <a:p>
            <a:pPr algn="ctr"/>
            <a:endParaRPr lang="en-US" sz="4000" dirty="0" smtClean="0">
              <a:solidFill>
                <a:srgbClr val="FF0000"/>
              </a:solidFill>
            </a:endParaRPr>
          </a:p>
          <a:p>
            <a:endParaRPr lang="en-US" sz="2000" b="1" i="1" dirty="0" smtClean="0"/>
          </a:p>
          <a:p>
            <a:endParaRPr lang="en-US" sz="2000" i="1" dirty="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147</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2014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lgn="ctr"/>
            <a:r>
              <a:rPr lang="it-IT" sz="2000" b="1" dirty="0" smtClean="0"/>
              <a:t>MỘT SỐ QUY ĐỊNH QUAN TRỌNG ĐỐI VỚI </a:t>
            </a:r>
          </a:p>
          <a:p>
            <a:pPr marL="457200" indent="-457200" algn="ctr"/>
            <a:r>
              <a:rPr lang="it-IT" sz="2000" b="1" dirty="0" smtClean="0"/>
              <a:t>DOANH THU BÁN HÀNG VÀ CUNG CẤP DỊCH VỤ</a:t>
            </a:r>
          </a:p>
          <a:p>
            <a:pPr marL="457200" indent="-457200" algn="ctr"/>
            <a:endParaRPr lang="it-IT" sz="2000" b="1" dirty="0" smtClean="0"/>
          </a:p>
          <a:p>
            <a:pPr marL="358775" indent="-358775" algn="just"/>
            <a:endParaRPr lang="en-US" sz="2000" dirty="0" smtClean="0">
              <a:latin typeface="Arial (Body)"/>
            </a:endParaRPr>
          </a:p>
          <a:p>
            <a:pPr marL="358775" indent="-358775" algn="just"/>
            <a:r>
              <a:rPr lang="en-US" dirty="0" smtClean="0">
                <a:solidFill>
                  <a:srgbClr val="FF0000"/>
                </a:solidFill>
                <a:latin typeface="Arial (Body)"/>
              </a:rPr>
              <a:t>1. </a:t>
            </a:r>
            <a:r>
              <a:rPr lang="en-US" dirty="0" err="1" smtClean="0">
                <a:solidFill>
                  <a:srgbClr val="FF0000"/>
                </a:solidFill>
                <a:latin typeface="Arial (Body)"/>
              </a:rPr>
              <a:t>Khi</a:t>
            </a:r>
            <a:r>
              <a:rPr lang="en-US" dirty="0" smtClean="0">
                <a:solidFill>
                  <a:srgbClr val="FF0000"/>
                </a:solidFill>
                <a:latin typeface="Arial (Body)"/>
              </a:rPr>
              <a:t> kế toán </a:t>
            </a:r>
            <a:r>
              <a:rPr lang="en-US" dirty="0" err="1" smtClean="0">
                <a:solidFill>
                  <a:srgbClr val="FF0000"/>
                </a:solidFill>
                <a:latin typeface="Arial (Body)"/>
              </a:rPr>
              <a:t>doanh</a:t>
            </a:r>
            <a:r>
              <a:rPr lang="en-US" dirty="0" smtClean="0">
                <a:solidFill>
                  <a:srgbClr val="FF0000"/>
                </a:solidFill>
                <a:latin typeface="Arial (Body)"/>
              </a:rPr>
              <a:t> thu, </a:t>
            </a:r>
            <a:r>
              <a:rPr lang="vi-VN" dirty="0" smtClean="0">
                <a:solidFill>
                  <a:srgbClr val="FF0000"/>
                </a:solidFill>
                <a:latin typeface="Arial (Body)"/>
              </a:rPr>
              <a:t>doanh nghiệp </a:t>
            </a:r>
            <a:r>
              <a:rPr lang="en-US" dirty="0" err="1" smtClean="0">
                <a:solidFill>
                  <a:srgbClr val="FF0000"/>
                </a:solidFill>
                <a:latin typeface="Arial (Body)"/>
              </a:rPr>
              <a:t>phải</a:t>
            </a:r>
            <a:r>
              <a:rPr lang="en-US" dirty="0" smtClean="0">
                <a:solidFill>
                  <a:srgbClr val="FF0000"/>
                </a:solidFill>
                <a:latin typeface="Arial (Body)"/>
              </a:rPr>
              <a:t> </a:t>
            </a:r>
            <a:r>
              <a:rPr lang="en-US" dirty="0" err="1" smtClean="0">
                <a:solidFill>
                  <a:srgbClr val="FF0000"/>
                </a:solidFill>
                <a:latin typeface="Arial (Body)"/>
              </a:rPr>
              <a:t>xác</a:t>
            </a:r>
            <a:r>
              <a:rPr lang="en-US" dirty="0" smtClean="0">
                <a:solidFill>
                  <a:srgbClr val="FF0000"/>
                </a:solidFill>
                <a:latin typeface="Arial (Body)"/>
              </a:rPr>
              <a:t> </a:t>
            </a:r>
            <a:r>
              <a:rPr lang="en-US" dirty="0" err="1" smtClean="0">
                <a:solidFill>
                  <a:srgbClr val="FF0000"/>
                </a:solidFill>
                <a:latin typeface="Arial (Body)"/>
              </a:rPr>
              <a:t>định</a:t>
            </a:r>
            <a:r>
              <a:rPr lang="en-US" dirty="0" smtClean="0">
                <a:solidFill>
                  <a:srgbClr val="FF0000"/>
                </a:solidFill>
                <a:latin typeface="Arial (Body)"/>
              </a:rPr>
              <a:t> </a:t>
            </a:r>
            <a:r>
              <a:rPr lang="en-US" dirty="0" err="1" smtClean="0">
                <a:solidFill>
                  <a:srgbClr val="FF0000"/>
                </a:solidFill>
                <a:latin typeface="Arial (Body)"/>
              </a:rPr>
              <a:t>vai</a:t>
            </a:r>
            <a:r>
              <a:rPr lang="en-US" dirty="0" smtClean="0">
                <a:solidFill>
                  <a:srgbClr val="FF0000"/>
                </a:solidFill>
                <a:latin typeface="Arial (Body)"/>
              </a:rPr>
              <a:t> </a:t>
            </a:r>
            <a:r>
              <a:rPr lang="en-US" dirty="0" err="1" smtClean="0">
                <a:solidFill>
                  <a:srgbClr val="FF0000"/>
                </a:solidFill>
                <a:latin typeface="Arial (Body)"/>
              </a:rPr>
              <a:t>trò</a:t>
            </a:r>
            <a:r>
              <a:rPr lang="vi-VN" dirty="0" smtClean="0">
                <a:solidFill>
                  <a:srgbClr val="FF0000"/>
                </a:solidFill>
                <a:latin typeface="Arial (Body)"/>
              </a:rPr>
              <a:t> </a:t>
            </a:r>
            <a:r>
              <a:rPr lang="en-US" dirty="0" err="1" smtClean="0">
                <a:solidFill>
                  <a:srgbClr val="FF0000"/>
                </a:solidFill>
                <a:latin typeface="Arial (Body)"/>
              </a:rPr>
              <a:t>là</a:t>
            </a:r>
            <a:r>
              <a:rPr lang="en-US" dirty="0" smtClean="0">
                <a:solidFill>
                  <a:srgbClr val="FF0000"/>
                </a:solidFill>
                <a:latin typeface="Arial (Body)"/>
              </a:rPr>
              <a:t> </a:t>
            </a:r>
            <a:r>
              <a:rPr lang="vi-VN" dirty="0" smtClean="0">
                <a:solidFill>
                  <a:srgbClr val="FF0000"/>
                </a:solidFill>
                <a:latin typeface="Arial (Body)"/>
              </a:rPr>
              <a:t>chủ thể thực hiện cung cấp các hàng hóa</a:t>
            </a:r>
            <a:r>
              <a:rPr lang="en-US" dirty="0" smtClean="0">
                <a:solidFill>
                  <a:srgbClr val="FF0000"/>
                </a:solidFill>
                <a:latin typeface="Arial (Body)"/>
              </a:rPr>
              <a:t>,</a:t>
            </a:r>
            <a:r>
              <a:rPr lang="vi-VN" dirty="0" smtClean="0">
                <a:solidFill>
                  <a:srgbClr val="FF0000"/>
                </a:solidFill>
                <a:latin typeface="Arial (Body)"/>
              </a:rPr>
              <a:t> dịch vụ đã cam kết </a:t>
            </a:r>
            <a:r>
              <a:rPr lang="en-US" dirty="0" err="1" smtClean="0">
                <a:solidFill>
                  <a:srgbClr val="FF0000"/>
                </a:solidFill>
                <a:latin typeface="Arial (Body)"/>
              </a:rPr>
              <a:t>cho</a:t>
            </a:r>
            <a:r>
              <a:rPr lang="en-US" dirty="0" smtClean="0">
                <a:solidFill>
                  <a:srgbClr val="FF0000"/>
                </a:solidFill>
                <a:latin typeface="Arial (Body)"/>
              </a:rPr>
              <a:t> </a:t>
            </a:r>
            <a:r>
              <a:rPr lang="en-US" dirty="0" err="1" smtClean="0">
                <a:solidFill>
                  <a:srgbClr val="FF0000"/>
                </a:solidFill>
                <a:latin typeface="Arial (Body)"/>
              </a:rPr>
              <a:t>khách</a:t>
            </a:r>
            <a:r>
              <a:rPr lang="en-US" dirty="0" smtClean="0">
                <a:solidFill>
                  <a:srgbClr val="FF0000"/>
                </a:solidFill>
                <a:latin typeface="Arial (Body)"/>
              </a:rPr>
              <a:t> </a:t>
            </a:r>
            <a:r>
              <a:rPr lang="en-US" dirty="0" err="1" smtClean="0">
                <a:solidFill>
                  <a:srgbClr val="FF0000"/>
                </a:solidFill>
                <a:latin typeface="Arial (Body)"/>
              </a:rPr>
              <a:t>hàng</a:t>
            </a:r>
            <a:r>
              <a:rPr lang="en-US" dirty="0" smtClean="0">
                <a:solidFill>
                  <a:srgbClr val="FF0000"/>
                </a:solidFill>
                <a:latin typeface="Arial (Body)"/>
              </a:rPr>
              <a:t> </a:t>
            </a:r>
            <a:r>
              <a:rPr lang="vi-VN" dirty="0" smtClean="0">
                <a:solidFill>
                  <a:srgbClr val="FF0000"/>
                </a:solidFill>
                <a:latin typeface="Arial (Body)"/>
              </a:rPr>
              <a:t>hay chỉ đóng vai trò </a:t>
            </a:r>
            <a:r>
              <a:rPr lang="en-US" dirty="0" err="1" smtClean="0">
                <a:solidFill>
                  <a:srgbClr val="FF0000"/>
                </a:solidFill>
                <a:latin typeface="Arial (Body)"/>
              </a:rPr>
              <a:t>đại</a:t>
            </a:r>
            <a:r>
              <a:rPr lang="en-US" dirty="0" smtClean="0">
                <a:solidFill>
                  <a:srgbClr val="FF0000"/>
                </a:solidFill>
                <a:latin typeface="Arial (Body)"/>
              </a:rPr>
              <a:t> lý </a:t>
            </a:r>
            <a:r>
              <a:rPr lang="vi-VN" dirty="0" smtClean="0">
                <a:solidFill>
                  <a:srgbClr val="FF0000"/>
                </a:solidFill>
                <a:latin typeface="Arial (Body)"/>
              </a:rPr>
              <a:t>sắp xếp để đơn vị khác cung cấp các hàng hóa</a:t>
            </a:r>
            <a:r>
              <a:rPr lang="en-US" dirty="0" smtClean="0">
                <a:solidFill>
                  <a:srgbClr val="FF0000"/>
                </a:solidFill>
                <a:latin typeface="Arial (Body)"/>
              </a:rPr>
              <a:t>,</a:t>
            </a:r>
            <a:r>
              <a:rPr lang="vi-VN" dirty="0" smtClean="0">
                <a:solidFill>
                  <a:srgbClr val="FF0000"/>
                </a:solidFill>
                <a:latin typeface="Arial (Body)"/>
              </a:rPr>
              <a:t> dịch </a:t>
            </a:r>
            <a:r>
              <a:rPr lang="en-US" dirty="0" err="1" smtClean="0">
                <a:solidFill>
                  <a:srgbClr val="FF0000"/>
                </a:solidFill>
                <a:latin typeface="Arial (Body)"/>
              </a:rPr>
              <a:t>vụ</a:t>
            </a:r>
            <a:r>
              <a:rPr lang="en-US" dirty="0" smtClean="0">
                <a:solidFill>
                  <a:srgbClr val="FF0000"/>
                </a:solidFill>
                <a:latin typeface="Arial (Body)"/>
              </a:rPr>
              <a:t> </a:t>
            </a:r>
            <a:r>
              <a:rPr lang="vi-VN" dirty="0" smtClean="0">
                <a:solidFill>
                  <a:srgbClr val="FF0000"/>
                </a:solidFill>
                <a:latin typeface="Arial (Body)"/>
              </a:rPr>
              <a:t>này từ đó xá</a:t>
            </a:r>
            <a:r>
              <a:rPr lang="en-US" dirty="0" smtClean="0">
                <a:solidFill>
                  <a:srgbClr val="FF0000"/>
                </a:solidFill>
                <a:latin typeface="Arial (Body)"/>
              </a:rPr>
              <a:t>c </a:t>
            </a:r>
            <a:r>
              <a:rPr lang="en-US" dirty="0" err="1" smtClean="0">
                <a:solidFill>
                  <a:srgbClr val="FF0000"/>
                </a:solidFill>
                <a:latin typeface="Arial (Body)"/>
              </a:rPr>
              <a:t>định</a:t>
            </a:r>
            <a:r>
              <a:rPr lang="en-US" dirty="0" smtClean="0">
                <a:solidFill>
                  <a:srgbClr val="FF0000"/>
                </a:solidFill>
                <a:latin typeface="Arial (Body)"/>
              </a:rPr>
              <a:t> </a:t>
            </a:r>
            <a:r>
              <a:rPr lang="en-US" dirty="0" err="1" smtClean="0">
                <a:solidFill>
                  <a:srgbClr val="FF0000"/>
                </a:solidFill>
                <a:latin typeface="Arial (Body)"/>
              </a:rPr>
              <a:t>thời</a:t>
            </a:r>
            <a:r>
              <a:rPr lang="en-US" dirty="0" smtClean="0">
                <a:solidFill>
                  <a:srgbClr val="FF0000"/>
                </a:solidFill>
                <a:latin typeface="Arial (Body)"/>
              </a:rPr>
              <a:t> </a:t>
            </a:r>
            <a:r>
              <a:rPr lang="en-US" dirty="0" err="1" smtClean="0">
                <a:solidFill>
                  <a:srgbClr val="FF0000"/>
                </a:solidFill>
                <a:latin typeface="Arial (Body)"/>
              </a:rPr>
              <a:t>điểm</a:t>
            </a:r>
            <a:r>
              <a:rPr lang="en-US" dirty="0" smtClean="0">
                <a:solidFill>
                  <a:srgbClr val="FF0000"/>
                </a:solidFill>
                <a:latin typeface="Arial (Body)"/>
              </a:rPr>
              <a:t> </a:t>
            </a:r>
            <a:r>
              <a:rPr lang="en-US" dirty="0" err="1" smtClean="0">
                <a:solidFill>
                  <a:srgbClr val="FF0000"/>
                </a:solidFill>
                <a:latin typeface="Arial (Body)"/>
              </a:rPr>
              <a:t>hoàn</a:t>
            </a:r>
            <a:r>
              <a:rPr lang="en-US" dirty="0" smtClean="0">
                <a:solidFill>
                  <a:srgbClr val="FF0000"/>
                </a:solidFill>
                <a:latin typeface="Arial (Body)"/>
              </a:rPr>
              <a:t> </a:t>
            </a:r>
            <a:r>
              <a:rPr lang="en-US" dirty="0" err="1" smtClean="0">
                <a:solidFill>
                  <a:srgbClr val="FF0000"/>
                </a:solidFill>
                <a:latin typeface="Arial (Body)"/>
              </a:rPr>
              <a:t>thành</a:t>
            </a:r>
            <a:r>
              <a:rPr lang="vi-VN" dirty="0" smtClean="0">
                <a:solidFill>
                  <a:srgbClr val="FF0000"/>
                </a:solidFill>
                <a:latin typeface="Arial (Body)"/>
              </a:rPr>
              <a:t> nghĩa vụ</a:t>
            </a:r>
            <a:r>
              <a:rPr lang="en-US" dirty="0" smtClean="0">
                <a:solidFill>
                  <a:srgbClr val="FF0000"/>
                </a:solidFill>
                <a:latin typeface="Arial (Body)"/>
              </a:rPr>
              <a:t>.</a:t>
            </a:r>
          </a:p>
          <a:p>
            <a:pPr algn="just"/>
            <a:endParaRPr lang="en-US" sz="1000" dirty="0" smtClean="0">
              <a:solidFill>
                <a:srgbClr val="FF0000"/>
              </a:solidFill>
              <a:latin typeface="Arial (Body)"/>
            </a:endParaRPr>
          </a:p>
          <a:p>
            <a:pPr marL="266700" indent="-266700" algn="just">
              <a:buFont typeface="Wingdings" pitchFamily="2" charset="2"/>
              <a:buChar char="ü"/>
            </a:pP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là</a:t>
            </a:r>
            <a:r>
              <a:rPr lang="en-US" dirty="0" smtClean="0">
                <a:solidFill>
                  <a:srgbClr val="FF0000"/>
                </a:solidFill>
                <a:latin typeface="Arial (Body)"/>
              </a:rPr>
              <a:t> </a:t>
            </a:r>
            <a:r>
              <a:rPr lang="en-US" dirty="0" err="1" smtClean="0">
                <a:solidFill>
                  <a:srgbClr val="FF0000"/>
                </a:solidFill>
                <a:latin typeface="Arial (Body)"/>
              </a:rPr>
              <a:t>chủ</a:t>
            </a:r>
            <a:r>
              <a:rPr lang="en-US" dirty="0" smtClean="0">
                <a:solidFill>
                  <a:srgbClr val="FF0000"/>
                </a:solidFill>
                <a:latin typeface="Arial (Body)"/>
              </a:rPr>
              <a:t> </a:t>
            </a:r>
            <a:r>
              <a:rPr lang="en-US" dirty="0" err="1" smtClean="0">
                <a:solidFill>
                  <a:srgbClr val="FF0000"/>
                </a:solidFill>
                <a:latin typeface="Arial (Body)"/>
              </a:rPr>
              <a:t>thể</a:t>
            </a:r>
            <a:r>
              <a:rPr lang="en-US" dirty="0" smtClean="0">
                <a:solidFill>
                  <a:srgbClr val="FF0000"/>
                </a:solidFill>
                <a:latin typeface="Arial (Body)"/>
              </a:rPr>
              <a:t> </a:t>
            </a:r>
            <a:r>
              <a:rPr lang="en-US" dirty="0" err="1" smtClean="0">
                <a:solidFill>
                  <a:srgbClr val="FF0000"/>
                </a:solidFill>
                <a:latin typeface="Arial (Body)"/>
              </a:rPr>
              <a:t>nếu</a:t>
            </a:r>
            <a:r>
              <a:rPr lang="en-US" dirty="0" smtClean="0">
                <a:solidFill>
                  <a:srgbClr val="FF0000"/>
                </a:solidFill>
                <a:latin typeface="Arial (Body)"/>
              </a:rPr>
              <a:t> kiểm soát </a:t>
            </a:r>
            <a:r>
              <a:rPr lang="en-US" dirty="0" err="1" smtClean="0">
                <a:solidFill>
                  <a:srgbClr val="FF0000"/>
                </a:solidFill>
                <a:latin typeface="Arial (Body)"/>
              </a:rPr>
              <a:t>hàng</a:t>
            </a:r>
            <a:r>
              <a:rPr lang="en-US" dirty="0" smtClean="0">
                <a:solidFill>
                  <a:srgbClr val="FF0000"/>
                </a:solidFill>
                <a:latin typeface="Arial (Body)"/>
              </a:rPr>
              <a:t> </a:t>
            </a:r>
            <a:r>
              <a:rPr lang="en-US" dirty="0" err="1" smtClean="0">
                <a:solidFill>
                  <a:srgbClr val="FF0000"/>
                </a:solidFill>
                <a:latin typeface="Arial (Body)"/>
              </a:rPr>
              <a:t>hóa</a:t>
            </a:r>
            <a:r>
              <a:rPr lang="en-US" dirty="0" smtClean="0">
                <a:solidFill>
                  <a:srgbClr val="FF0000"/>
                </a:solidFill>
                <a:latin typeface="Arial (Body)"/>
              </a:rPr>
              <a:t>, </a:t>
            </a:r>
            <a:r>
              <a:rPr lang="en-US" dirty="0" err="1" smtClean="0">
                <a:solidFill>
                  <a:srgbClr val="FF0000"/>
                </a:solidFill>
                <a:latin typeface="Arial (Body)"/>
              </a:rPr>
              <a:t>dịch</a:t>
            </a:r>
            <a:r>
              <a:rPr lang="en-US" dirty="0" smtClean="0">
                <a:solidFill>
                  <a:srgbClr val="FF0000"/>
                </a:solidFill>
                <a:latin typeface="Arial (Body)"/>
              </a:rPr>
              <a:t> </a:t>
            </a:r>
            <a:r>
              <a:rPr lang="en-US" dirty="0" err="1" smtClean="0">
                <a:solidFill>
                  <a:srgbClr val="FF0000"/>
                </a:solidFill>
                <a:latin typeface="Arial (Body)"/>
              </a:rPr>
              <a:t>vụ</a:t>
            </a:r>
            <a:r>
              <a:rPr lang="en-US" dirty="0" smtClean="0">
                <a:solidFill>
                  <a:srgbClr val="FF0000"/>
                </a:solidFill>
                <a:latin typeface="Arial (Body)"/>
              </a:rPr>
              <a:t> </a:t>
            </a:r>
            <a:r>
              <a:rPr lang="en-US" dirty="0" err="1" smtClean="0">
                <a:solidFill>
                  <a:srgbClr val="FF0000"/>
                </a:solidFill>
                <a:latin typeface="Arial (Body)"/>
              </a:rPr>
              <a:t>trước</a:t>
            </a:r>
            <a:r>
              <a:rPr lang="en-US" dirty="0" smtClean="0">
                <a:solidFill>
                  <a:srgbClr val="FF0000"/>
                </a:solidFill>
                <a:latin typeface="Arial (Body)"/>
              </a:rPr>
              <a:t> </a:t>
            </a:r>
            <a:r>
              <a:rPr lang="en-US" dirty="0" err="1" smtClean="0">
                <a:solidFill>
                  <a:srgbClr val="FF0000"/>
                </a:solidFill>
                <a:latin typeface="Arial (Body)"/>
              </a:rPr>
              <a:t>khi</a:t>
            </a:r>
            <a:r>
              <a:rPr lang="en-US" dirty="0" smtClean="0">
                <a:solidFill>
                  <a:srgbClr val="FF0000"/>
                </a:solidFill>
                <a:latin typeface="Arial (Body)"/>
              </a:rPr>
              <a:t> </a:t>
            </a:r>
            <a:r>
              <a:rPr lang="en-US" dirty="0" err="1" smtClean="0">
                <a:solidFill>
                  <a:srgbClr val="FF0000"/>
                </a:solidFill>
                <a:latin typeface="Arial (Body)"/>
              </a:rPr>
              <a:t>chuyển</a:t>
            </a:r>
            <a:r>
              <a:rPr lang="en-US" dirty="0" smtClean="0">
                <a:solidFill>
                  <a:srgbClr val="FF0000"/>
                </a:solidFill>
                <a:latin typeface="Arial (Body)"/>
              </a:rPr>
              <a:t> </a:t>
            </a:r>
            <a:r>
              <a:rPr lang="en-US" dirty="0" err="1" smtClean="0">
                <a:solidFill>
                  <a:srgbClr val="FF0000"/>
                </a:solidFill>
                <a:latin typeface="Arial (Body)"/>
              </a:rPr>
              <a:t>giao</a:t>
            </a:r>
            <a:r>
              <a:rPr lang="en-US" dirty="0" smtClean="0">
                <a:solidFill>
                  <a:srgbClr val="FF0000"/>
                </a:solidFill>
                <a:latin typeface="Arial (Body)"/>
              </a:rPr>
              <a:t> </a:t>
            </a:r>
            <a:r>
              <a:rPr lang="en-US" dirty="0" err="1" smtClean="0">
                <a:solidFill>
                  <a:srgbClr val="FF0000"/>
                </a:solidFill>
                <a:latin typeface="Arial (Body)"/>
              </a:rPr>
              <a:t>hàng</a:t>
            </a:r>
            <a:r>
              <a:rPr lang="en-US" dirty="0" smtClean="0">
                <a:solidFill>
                  <a:srgbClr val="FF0000"/>
                </a:solidFill>
                <a:latin typeface="Arial (Body)"/>
              </a:rPr>
              <a:t> </a:t>
            </a:r>
            <a:r>
              <a:rPr lang="en-US" dirty="0" err="1" smtClean="0">
                <a:solidFill>
                  <a:srgbClr val="FF0000"/>
                </a:solidFill>
                <a:latin typeface="Arial (Body)"/>
              </a:rPr>
              <a:t>hóa</a:t>
            </a:r>
            <a:r>
              <a:rPr lang="en-US" dirty="0" smtClean="0">
                <a:solidFill>
                  <a:srgbClr val="FF0000"/>
                </a:solidFill>
                <a:latin typeface="Arial (Body)"/>
              </a:rPr>
              <a:t>, </a:t>
            </a:r>
            <a:r>
              <a:rPr lang="en-US" dirty="0" err="1" smtClean="0">
                <a:solidFill>
                  <a:srgbClr val="FF0000"/>
                </a:solidFill>
                <a:latin typeface="Arial (Body)"/>
              </a:rPr>
              <a:t>dịch</a:t>
            </a:r>
            <a:r>
              <a:rPr lang="en-US" dirty="0" smtClean="0">
                <a:solidFill>
                  <a:srgbClr val="FF0000"/>
                </a:solidFill>
                <a:latin typeface="Arial (Body)"/>
              </a:rPr>
              <a:t> </a:t>
            </a:r>
            <a:r>
              <a:rPr lang="en-US" dirty="0" err="1" smtClean="0">
                <a:solidFill>
                  <a:srgbClr val="FF0000"/>
                </a:solidFill>
                <a:latin typeface="Arial (Body)"/>
              </a:rPr>
              <a:t>vụ</a:t>
            </a:r>
            <a:r>
              <a:rPr lang="en-US" dirty="0" smtClean="0">
                <a:solidFill>
                  <a:srgbClr val="FF0000"/>
                </a:solidFill>
                <a:latin typeface="Arial (Body)"/>
              </a:rPr>
              <a:t> </a:t>
            </a:r>
            <a:r>
              <a:rPr lang="en-US" dirty="0" err="1" smtClean="0">
                <a:solidFill>
                  <a:srgbClr val="FF0000"/>
                </a:solidFill>
                <a:latin typeface="Arial (Body)"/>
              </a:rPr>
              <a:t>đó</a:t>
            </a:r>
            <a:r>
              <a:rPr lang="en-US" dirty="0" smtClean="0">
                <a:solidFill>
                  <a:srgbClr val="FF0000"/>
                </a:solidFill>
                <a:latin typeface="Arial (Body)"/>
              </a:rPr>
              <a:t> </a:t>
            </a:r>
            <a:r>
              <a:rPr lang="en-US" dirty="0" err="1" smtClean="0">
                <a:solidFill>
                  <a:srgbClr val="FF0000"/>
                </a:solidFill>
                <a:latin typeface="Arial (Body)"/>
              </a:rPr>
              <a:t>cho</a:t>
            </a:r>
            <a:r>
              <a:rPr lang="en-US" dirty="0" smtClean="0">
                <a:solidFill>
                  <a:srgbClr val="FF0000"/>
                </a:solidFill>
                <a:latin typeface="Arial (Body)"/>
              </a:rPr>
              <a:t> </a:t>
            </a:r>
            <a:r>
              <a:rPr lang="en-US" dirty="0" err="1" smtClean="0">
                <a:solidFill>
                  <a:srgbClr val="FF0000"/>
                </a:solidFill>
                <a:latin typeface="Arial (Body)"/>
              </a:rPr>
              <a:t>khách</a:t>
            </a:r>
            <a:r>
              <a:rPr lang="en-US" dirty="0" smtClean="0">
                <a:solidFill>
                  <a:srgbClr val="FF0000"/>
                </a:solidFill>
                <a:latin typeface="Arial (Body)"/>
              </a:rPr>
              <a:t> </a:t>
            </a:r>
            <a:r>
              <a:rPr lang="en-US" dirty="0" err="1" smtClean="0">
                <a:solidFill>
                  <a:srgbClr val="FF0000"/>
                </a:solidFill>
                <a:latin typeface="Arial (Body)"/>
              </a:rPr>
              <a:t>hàng</a:t>
            </a:r>
            <a:r>
              <a:rPr lang="en-US" dirty="0" smtClean="0">
                <a:solidFill>
                  <a:srgbClr val="FF0000"/>
                </a:solidFill>
                <a:latin typeface="Arial (Body)"/>
              </a:rPr>
              <a:t>. </a:t>
            </a:r>
            <a:r>
              <a:rPr lang="en-US" dirty="0" err="1" smtClean="0">
                <a:solidFill>
                  <a:srgbClr val="FF0000"/>
                </a:solidFill>
                <a:latin typeface="Arial (Body)"/>
              </a:rPr>
              <a:t>Tuy</a:t>
            </a:r>
            <a:r>
              <a:rPr lang="en-US" dirty="0" smtClean="0">
                <a:solidFill>
                  <a:srgbClr val="FF0000"/>
                </a:solidFill>
                <a:latin typeface="Arial (Body)"/>
              </a:rPr>
              <a:t> </a:t>
            </a:r>
            <a:r>
              <a:rPr lang="en-US" dirty="0" err="1" smtClean="0">
                <a:solidFill>
                  <a:srgbClr val="FF0000"/>
                </a:solidFill>
                <a:latin typeface="Arial (Body)"/>
              </a:rPr>
              <a:t>nhiên</a:t>
            </a:r>
            <a:r>
              <a:rPr lang="en-US" dirty="0" smtClean="0">
                <a:solidFill>
                  <a:srgbClr val="FF0000"/>
                </a:solidFill>
                <a:latin typeface="Arial (Body)"/>
              </a:rPr>
              <a:t>, </a:t>
            </a:r>
            <a:r>
              <a:rPr lang="en-US" dirty="0" err="1" smtClean="0">
                <a:solidFill>
                  <a:srgbClr val="FF0000"/>
                </a:solidFill>
                <a:latin typeface="Arial (Body)"/>
              </a:rPr>
              <a:t>cũng</a:t>
            </a:r>
            <a:r>
              <a:rPr lang="en-US" dirty="0" smtClean="0">
                <a:solidFill>
                  <a:srgbClr val="FF0000"/>
                </a:solidFill>
                <a:latin typeface="Arial (Body)"/>
              </a:rPr>
              <a:t> </a:t>
            </a:r>
            <a:r>
              <a:rPr lang="en-US" dirty="0" err="1" smtClean="0">
                <a:solidFill>
                  <a:srgbClr val="FF0000"/>
                </a:solidFill>
                <a:latin typeface="Arial (Body)"/>
              </a:rPr>
              <a:t>có</a:t>
            </a:r>
            <a:r>
              <a:rPr lang="en-US" dirty="0" smtClean="0">
                <a:solidFill>
                  <a:srgbClr val="FF0000"/>
                </a:solidFill>
                <a:latin typeface="Arial (Body)"/>
              </a:rPr>
              <a:t> </a:t>
            </a:r>
            <a:r>
              <a:rPr lang="en-US" dirty="0" err="1" smtClean="0">
                <a:solidFill>
                  <a:srgbClr val="FF0000"/>
                </a:solidFill>
                <a:latin typeface="Arial (Body)"/>
              </a:rPr>
              <a:t>thể</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nhất</a:t>
            </a:r>
            <a:r>
              <a:rPr lang="en-US" dirty="0" smtClean="0">
                <a:solidFill>
                  <a:srgbClr val="FF0000"/>
                </a:solidFill>
                <a:latin typeface="Arial (Body)"/>
              </a:rPr>
              <a:t> </a:t>
            </a:r>
            <a:r>
              <a:rPr lang="en-US" dirty="0" err="1" smtClean="0">
                <a:solidFill>
                  <a:srgbClr val="FF0000"/>
                </a:solidFill>
                <a:latin typeface="Arial (Body)"/>
              </a:rPr>
              <a:t>thiết</a:t>
            </a:r>
            <a:r>
              <a:rPr lang="en-US" dirty="0" smtClean="0">
                <a:solidFill>
                  <a:srgbClr val="FF0000"/>
                </a:solidFill>
                <a:latin typeface="Arial (Body)"/>
              </a:rPr>
              <a:t> </a:t>
            </a:r>
            <a:r>
              <a:rPr lang="en-US" dirty="0" err="1" smtClean="0">
                <a:solidFill>
                  <a:srgbClr val="FF0000"/>
                </a:solidFill>
                <a:latin typeface="Arial (Body)"/>
              </a:rPr>
              <a:t>phải</a:t>
            </a:r>
            <a:r>
              <a:rPr lang="en-US" dirty="0" smtClean="0">
                <a:solidFill>
                  <a:srgbClr val="FF0000"/>
                </a:solidFill>
                <a:latin typeface="Arial (Body)"/>
              </a:rPr>
              <a:t> kiểm soát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hàng</a:t>
            </a:r>
            <a:r>
              <a:rPr lang="en-US" dirty="0" smtClean="0">
                <a:solidFill>
                  <a:srgbClr val="FF0000"/>
                </a:solidFill>
                <a:latin typeface="Arial (Body)"/>
              </a:rPr>
              <a:t> </a:t>
            </a:r>
            <a:r>
              <a:rPr lang="en-US" dirty="0" err="1" smtClean="0">
                <a:solidFill>
                  <a:srgbClr val="FF0000"/>
                </a:solidFill>
                <a:latin typeface="Arial (Body)"/>
              </a:rPr>
              <a:t>hóa</a:t>
            </a:r>
            <a:r>
              <a:rPr lang="en-US" dirty="0" smtClean="0">
                <a:solidFill>
                  <a:srgbClr val="FF0000"/>
                </a:solidFill>
                <a:latin typeface="Arial (Body)"/>
              </a:rPr>
              <a:t> </a:t>
            </a:r>
            <a:r>
              <a:rPr lang="en-US" dirty="0" err="1" smtClean="0">
                <a:solidFill>
                  <a:srgbClr val="FF0000"/>
                </a:solidFill>
                <a:latin typeface="Arial (Body)"/>
              </a:rPr>
              <a:t>nếu</a:t>
            </a:r>
            <a:r>
              <a:rPr lang="en-US" dirty="0" smtClean="0">
                <a:solidFill>
                  <a:srgbClr val="FF0000"/>
                </a:solidFill>
                <a:latin typeface="Arial (Body)"/>
              </a:rPr>
              <a:t> </a:t>
            </a:r>
            <a:r>
              <a:rPr lang="en-US" dirty="0" err="1" smtClean="0">
                <a:solidFill>
                  <a:srgbClr val="FF0000"/>
                </a:solidFill>
                <a:latin typeface="Arial (Body)"/>
              </a:rPr>
              <a:t>có</a:t>
            </a:r>
            <a:r>
              <a:rPr lang="en-US" dirty="0" smtClean="0">
                <a:solidFill>
                  <a:srgbClr val="FF0000"/>
                </a:solidFill>
                <a:latin typeface="Arial (Body)"/>
              </a:rPr>
              <a:t> </a:t>
            </a:r>
            <a:r>
              <a:rPr lang="en-US" dirty="0" err="1" smtClean="0">
                <a:solidFill>
                  <a:srgbClr val="FF0000"/>
                </a:solidFill>
                <a:latin typeface="Arial (Body)"/>
              </a:rPr>
              <a:t>quyền</a:t>
            </a:r>
            <a:r>
              <a:rPr lang="en-US" dirty="0" smtClean="0">
                <a:solidFill>
                  <a:srgbClr val="FF0000"/>
                </a:solidFill>
                <a:latin typeface="Arial (Body)"/>
              </a:rPr>
              <a:t> </a:t>
            </a:r>
            <a:r>
              <a:rPr lang="en-US" dirty="0" err="1" smtClean="0">
                <a:solidFill>
                  <a:srgbClr val="FF0000"/>
                </a:solidFill>
                <a:latin typeface="Arial (Body)"/>
              </a:rPr>
              <a:t>sở</a:t>
            </a:r>
            <a:r>
              <a:rPr lang="en-US" dirty="0" smtClean="0">
                <a:solidFill>
                  <a:srgbClr val="FF0000"/>
                </a:solidFill>
                <a:latin typeface="Arial (Body)"/>
              </a:rPr>
              <a:t> </a:t>
            </a:r>
            <a:r>
              <a:rPr lang="en-US" dirty="0" err="1" smtClean="0">
                <a:solidFill>
                  <a:srgbClr val="FF0000"/>
                </a:solidFill>
                <a:latin typeface="Arial (Body)"/>
              </a:rPr>
              <a:t>hữu</a:t>
            </a:r>
            <a:r>
              <a:rPr lang="en-US" dirty="0" smtClean="0">
                <a:solidFill>
                  <a:srgbClr val="FF0000"/>
                </a:solidFill>
                <a:latin typeface="Arial (Body)"/>
              </a:rPr>
              <a:t> </a:t>
            </a:r>
            <a:r>
              <a:rPr lang="en-US" dirty="0" err="1" smtClean="0">
                <a:solidFill>
                  <a:srgbClr val="FF0000"/>
                </a:solidFill>
                <a:latin typeface="Arial (Body)"/>
              </a:rPr>
              <a:t>về</a:t>
            </a:r>
            <a:r>
              <a:rPr lang="en-US" dirty="0" smtClean="0">
                <a:solidFill>
                  <a:srgbClr val="FF0000"/>
                </a:solidFill>
                <a:latin typeface="Arial (Body)"/>
              </a:rPr>
              <a:t> </a:t>
            </a:r>
            <a:r>
              <a:rPr lang="en-US" dirty="0" err="1" smtClean="0">
                <a:solidFill>
                  <a:srgbClr val="FF0000"/>
                </a:solidFill>
                <a:latin typeface="Arial (Body)"/>
              </a:rPr>
              <a:t>mặt</a:t>
            </a:r>
            <a:r>
              <a:rPr lang="en-US" dirty="0" smtClean="0">
                <a:solidFill>
                  <a:srgbClr val="FF0000"/>
                </a:solidFill>
                <a:latin typeface="Arial (Body)"/>
              </a:rPr>
              <a:t> </a:t>
            </a:r>
            <a:r>
              <a:rPr lang="en-US" dirty="0" err="1" smtClean="0">
                <a:solidFill>
                  <a:srgbClr val="FF0000"/>
                </a:solidFill>
                <a:latin typeface="Arial (Body)"/>
              </a:rPr>
              <a:t>pháp</a:t>
            </a:r>
            <a:r>
              <a:rPr lang="en-US" dirty="0" smtClean="0">
                <a:solidFill>
                  <a:srgbClr val="FF0000"/>
                </a:solidFill>
                <a:latin typeface="Arial (Body)"/>
              </a:rPr>
              <a:t> lý </a:t>
            </a:r>
            <a:r>
              <a:rPr lang="en-US" dirty="0" err="1" smtClean="0">
                <a:solidFill>
                  <a:srgbClr val="FF0000"/>
                </a:solidFill>
                <a:latin typeface="Arial (Body)"/>
              </a:rPr>
              <a:t>đối</a:t>
            </a:r>
            <a:r>
              <a:rPr lang="en-US" dirty="0" smtClean="0">
                <a:solidFill>
                  <a:srgbClr val="FF0000"/>
                </a:solidFill>
                <a:latin typeface="Arial (Body)"/>
              </a:rPr>
              <a:t> </a:t>
            </a:r>
            <a:r>
              <a:rPr lang="en-US" dirty="0" err="1" smtClean="0">
                <a:solidFill>
                  <a:srgbClr val="FF0000"/>
                </a:solidFill>
                <a:latin typeface="Arial (Body)"/>
              </a:rPr>
              <a:t>với</a:t>
            </a:r>
            <a:r>
              <a:rPr lang="en-US" dirty="0" smtClean="0">
                <a:solidFill>
                  <a:srgbClr val="FF0000"/>
                </a:solidFill>
                <a:latin typeface="Arial (Body)"/>
              </a:rPr>
              <a:t> </a:t>
            </a:r>
            <a:r>
              <a:rPr lang="en-US" dirty="0" err="1" smtClean="0">
                <a:solidFill>
                  <a:srgbClr val="FF0000"/>
                </a:solidFill>
                <a:latin typeface="Arial (Body)"/>
              </a:rPr>
              <a:t>hàng</a:t>
            </a:r>
            <a:r>
              <a:rPr lang="en-US" dirty="0" smtClean="0">
                <a:solidFill>
                  <a:srgbClr val="FF0000"/>
                </a:solidFill>
                <a:latin typeface="Arial (Body)"/>
              </a:rPr>
              <a:t> </a:t>
            </a:r>
            <a:r>
              <a:rPr lang="en-US" dirty="0" err="1" smtClean="0">
                <a:solidFill>
                  <a:srgbClr val="FF0000"/>
                </a:solidFill>
                <a:latin typeface="Arial (Body)"/>
              </a:rPr>
              <a:t>hóa</a:t>
            </a:r>
            <a:r>
              <a:rPr lang="en-US" dirty="0" smtClean="0">
                <a:solidFill>
                  <a:srgbClr val="FF0000"/>
                </a:solidFill>
                <a:latin typeface="Arial (Body)"/>
              </a:rPr>
              <a:t> </a:t>
            </a:r>
            <a:r>
              <a:rPr lang="en-US" dirty="0" err="1" smtClean="0">
                <a:solidFill>
                  <a:srgbClr val="FF0000"/>
                </a:solidFill>
                <a:latin typeface="Arial (Body)"/>
              </a:rPr>
              <a:t>đó</a:t>
            </a:r>
            <a:r>
              <a:rPr lang="en-US" dirty="0" smtClean="0">
                <a:solidFill>
                  <a:srgbClr val="FF0000"/>
                </a:solidFill>
                <a:latin typeface="Arial (Body)"/>
              </a:rPr>
              <a:t> </a:t>
            </a:r>
            <a:r>
              <a:rPr lang="en-US" dirty="0" err="1" smtClean="0">
                <a:solidFill>
                  <a:srgbClr val="FF0000"/>
                </a:solidFill>
                <a:latin typeface="Arial (Body)"/>
              </a:rPr>
              <a:t>chỉ</a:t>
            </a:r>
            <a:r>
              <a:rPr lang="en-US" dirty="0" smtClean="0">
                <a:solidFill>
                  <a:srgbClr val="FF0000"/>
                </a:solidFill>
                <a:latin typeface="Arial (Body)"/>
              </a:rPr>
              <a:t> </a:t>
            </a:r>
            <a:r>
              <a:rPr lang="en-US" dirty="0" err="1" smtClean="0">
                <a:solidFill>
                  <a:srgbClr val="FF0000"/>
                </a:solidFill>
                <a:latin typeface="Arial (Body)"/>
              </a:rPr>
              <a:t>trong</a:t>
            </a:r>
            <a:r>
              <a:rPr lang="en-US" dirty="0" smtClean="0">
                <a:solidFill>
                  <a:srgbClr val="FF0000"/>
                </a:solidFill>
                <a:latin typeface="Arial (Body)"/>
              </a:rPr>
              <a:t> </a:t>
            </a:r>
            <a:r>
              <a:rPr lang="en-US" dirty="0" err="1" smtClean="0">
                <a:solidFill>
                  <a:srgbClr val="FF0000"/>
                </a:solidFill>
                <a:latin typeface="Arial (Body)"/>
              </a:rPr>
              <a:t>một</a:t>
            </a:r>
            <a:r>
              <a:rPr lang="en-US" dirty="0" smtClean="0">
                <a:solidFill>
                  <a:srgbClr val="FF0000"/>
                </a:solidFill>
                <a:latin typeface="Arial (Body)"/>
              </a:rPr>
              <a:t> </a:t>
            </a:r>
            <a:r>
              <a:rPr lang="en-US" dirty="0" err="1" smtClean="0">
                <a:solidFill>
                  <a:srgbClr val="FF0000"/>
                </a:solidFill>
                <a:latin typeface="Arial (Body)"/>
              </a:rPr>
              <a:t>khoảng</a:t>
            </a:r>
            <a:r>
              <a:rPr lang="en-US" dirty="0" smtClean="0">
                <a:solidFill>
                  <a:srgbClr val="FF0000"/>
                </a:solidFill>
                <a:latin typeface="Arial (Body)"/>
              </a:rPr>
              <a:t> </a:t>
            </a:r>
            <a:r>
              <a:rPr lang="en-US" dirty="0" err="1" smtClean="0">
                <a:solidFill>
                  <a:srgbClr val="FF0000"/>
                </a:solidFill>
                <a:latin typeface="Arial (Body)"/>
              </a:rPr>
              <a:t>thời</a:t>
            </a:r>
            <a:r>
              <a:rPr lang="en-US" dirty="0" smtClean="0">
                <a:solidFill>
                  <a:srgbClr val="FF0000"/>
                </a:solidFill>
                <a:latin typeface="Arial (Body)"/>
              </a:rPr>
              <a:t> </a:t>
            </a:r>
            <a:r>
              <a:rPr lang="en-US" dirty="0" err="1" smtClean="0">
                <a:solidFill>
                  <a:srgbClr val="FF0000"/>
                </a:solidFill>
                <a:latin typeface="Arial (Body)"/>
              </a:rPr>
              <a:t>gian</a:t>
            </a:r>
            <a:r>
              <a:rPr lang="en-US" dirty="0" smtClean="0">
                <a:solidFill>
                  <a:srgbClr val="FF0000"/>
                </a:solidFill>
                <a:latin typeface="Arial (Body)"/>
              </a:rPr>
              <a:t> </a:t>
            </a:r>
            <a:r>
              <a:rPr lang="en-US" dirty="0" err="1" smtClean="0">
                <a:solidFill>
                  <a:srgbClr val="FF0000"/>
                </a:solidFill>
                <a:latin typeface="Arial (Body)"/>
              </a:rPr>
              <a:t>ngắn</a:t>
            </a:r>
            <a:r>
              <a:rPr lang="en-US" dirty="0" smtClean="0">
                <a:solidFill>
                  <a:srgbClr val="FF0000"/>
                </a:solidFill>
                <a:latin typeface="Arial (Body)"/>
              </a:rPr>
              <a:t> </a:t>
            </a:r>
            <a:r>
              <a:rPr lang="en-US" dirty="0" err="1" smtClean="0">
                <a:solidFill>
                  <a:srgbClr val="FF0000"/>
                </a:solidFill>
                <a:latin typeface="Arial (Body)"/>
              </a:rPr>
              <a:t>trước</a:t>
            </a:r>
            <a:r>
              <a:rPr lang="en-US" dirty="0" smtClean="0">
                <a:solidFill>
                  <a:srgbClr val="FF0000"/>
                </a:solidFill>
                <a:latin typeface="Arial (Body)"/>
              </a:rPr>
              <a:t> </a:t>
            </a:r>
            <a:r>
              <a:rPr lang="en-US" dirty="0" err="1" smtClean="0">
                <a:solidFill>
                  <a:srgbClr val="FF0000"/>
                </a:solidFill>
                <a:latin typeface="Arial (Body)"/>
              </a:rPr>
              <a:t>khi</a:t>
            </a:r>
            <a:r>
              <a:rPr lang="en-US" dirty="0" smtClean="0">
                <a:solidFill>
                  <a:srgbClr val="FF0000"/>
                </a:solidFill>
                <a:latin typeface="Arial (Body)"/>
              </a:rPr>
              <a:t> </a:t>
            </a:r>
            <a:r>
              <a:rPr lang="en-US" dirty="0" err="1" smtClean="0">
                <a:solidFill>
                  <a:srgbClr val="FF0000"/>
                </a:solidFill>
                <a:latin typeface="Arial (Body)"/>
              </a:rPr>
              <a:t>chuyển</a:t>
            </a:r>
            <a:r>
              <a:rPr lang="en-US" dirty="0" smtClean="0">
                <a:solidFill>
                  <a:srgbClr val="FF0000"/>
                </a:solidFill>
                <a:latin typeface="Arial (Body)"/>
              </a:rPr>
              <a:t> </a:t>
            </a:r>
            <a:r>
              <a:rPr lang="en-US" dirty="0" err="1" smtClean="0">
                <a:solidFill>
                  <a:srgbClr val="FF0000"/>
                </a:solidFill>
                <a:latin typeface="Arial (Body)"/>
              </a:rPr>
              <a:t>giao</a:t>
            </a:r>
            <a:r>
              <a:rPr lang="en-US" dirty="0" smtClean="0">
                <a:solidFill>
                  <a:srgbClr val="FF0000"/>
                </a:solidFill>
                <a:latin typeface="Arial (Body)"/>
              </a:rPr>
              <a:t> </a:t>
            </a:r>
            <a:r>
              <a:rPr lang="en-US" dirty="0" err="1" smtClean="0">
                <a:solidFill>
                  <a:srgbClr val="FF0000"/>
                </a:solidFill>
                <a:latin typeface="Arial (Body)"/>
              </a:rPr>
              <a:t>quyền</a:t>
            </a:r>
            <a:r>
              <a:rPr lang="en-US" dirty="0" smtClean="0">
                <a:solidFill>
                  <a:srgbClr val="FF0000"/>
                </a:solidFill>
                <a:latin typeface="Arial (Body)"/>
              </a:rPr>
              <a:t> </a:t>
            </a:r>
            <a:r>
              <a:rPr lang="en-US" dirty="0" err="1" smtClean="0">
                <a:solidFill>
                  <a:srgbClr val="FF0000"/>
                </a:solidFill>
                <a:latin typeface="Arial (Body)"/>
              </a:rPr>
              <a:t>sở</a:t>
            </a:r>
            <a:r>
              <a:rPr lang="en-US" dirty="0" smtClean="0">
                <a:solidFill>
                  <a:srgbClr val="FF0000"/>
                </a:solidFill>
                <a:latin typeface="Arial (Body)"/>
              </a:rPr>
              <a:t> </a:t>
            </a:r>
            <a:r>
              <a:rPr lang="en-US" dirty="0" err="1" smtClean="0">
                <a:solidFill>
                  <a:srgbClr val="FF0000"/>
                </a:solidFill>
                <a:latin typeface="Arial (Body)"/>
              </a:rPr>
              <a:t>hữu</a:t>
            </a:r>
            <a:r>
              <a:rPr lang="en-US" dirty="0" smtClean="0">
                <a:solidFill>
                  <a:srgbClr val="FF0000"/>
                </a:solidFill>
                <a:latin typeface="Arial (Body)"/>
              </a:rPr>
              <a:t> </a:t>
            </a:r>
            <a:r>
              <a:rPr lang="en-US" dirty="0" err="1" smtClean="0">
                <a:solidFill>
                  <a:srgbClr val="FF0000"/>
                </a:solidFill>
                <a:latin typeface="Arial (Body)"/>
              </a:rPr>
              <a:t>cho</a:t>
            </a:r>
            <a:r>
              <a:rPr lang="en-US" dirty="0" smtClean="0">
                <a:solidFill>
                  <a:srgbClr val="FF0000"/>
                </a:solidFill>
                <a:latin typeface="Arial (Body)"/>
              </a:rPr>
              <a:t> </a:t>
            </a:r>
            <a:r>
              <a:rPr lang="en-US" dirty="0" err="1" smtClean="0">
                <a:solidFill>
                  <a:srgbClr val="FF0000"/>
                </a:solidFill>
                <a:latin typeface="Arial (Body)"/>
              </a:rPr>
              <a:t>khách</a:t>
            </a:r>
            <a:r>
              <a:rPr lang="en-US" dirty="0" smtClean="0">
                <a:solidFill>
                  <a:srgbClr val="FF0000"/>
                </a:solidFill>
                <a:latin typeface="Arial (Body)"/>
              </a:rPr>
              <a:t> </a:t>
            </a:r>
            <a:r>
              <a:rPr lang="en-US" dirty="0" err="1" smtClean="0">
                <a:solidFill>
                  <a:srgbClr val="FF0000"/>
                </a:solidFill>
                <a:latin typeface="Arial (Body)"/>
              </a:rPr>
              <a:t>hàng</a:t>
            </a:r>
            <a:r>
              <a:rPr lang="en-US" dirty="0" smtClean="0">
                <a:solidFill>
                  <a:srgbClr val="FF0000"/>
                </a:solidFill>
                <a:latin typeface="Arial (Body)"/>
              </a:rPr>
              <a:t>.</a:t>
            </a:r>
          </a:p>
          <a:p>
            <a:pPr marL="266700" indent="-266700" algn="just">
              <a:buFont typeface="Wingdings" pitchFamily="2" charset="2"/>
              <a:buChar char="ü"/>
            </a:pPr>
            <a:endParaRPr lang="en-US" dirty="0" smtClean="0">
              <a:solidFill>
                <a:srgbClr val="FF0000"/>
              </a:solidFill>
              <a:latin typeface="Arial (Body)"/>
            </a:endParaRPr>
          </a:p>
          <a:p>
            <a:pPr marL="266700" indent="-266700" algn="just">
              <a:buFont typeface="Wingdings" pitchFamily="2" charset="2"/>
              <a:buChar char="ü"/>
            </a:pP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là</a:t>
            </a:r>
            <a:r>
              <a:rPr lang="en-US" dirty="0" smtClean="0">
                <a:solidFill>
                  <a:srgbClr val="FF0000"/>
                </a:solidFill>
                <a:latin typeface="Arial (Body)"/>
              </a:rPr>
              <a:t> </a:t>
            </a:r>
            <a:r>
              <a:rPr lang="en-US" dirty="0" err="1" smtClean="0">
                <a:solidFill>
                  <a:srgbClr val="FF0000"/>
                </a:solidFill>
                <a:latin typeface="Arial (Body)"/>
              </a:rPr>
              <a:t>đại</a:t>
            </a:r>
            <a:r>
              <a:rPr lang="en-US" dirty="0" smtClean="0">
                <a:solidFill>
                  <a:srgbClr val="FF0000"/>
                </a:solidFill>
                <a:latin typeface="Arial (Body)"/>
              </a:rPr>
              <a:t> lý </a:t>
            </a:r>
            <a:r>
              <a:rPr lang="en-US" dirty="0" err="1" smtClean="0">
                <a:solidFill>
                  <a:srgbClr val="FF0000"/>
                </a:solidFill>
                <a:latin typeface="Arial (Body)"/>
              </a:rPr>
              <a:t>nếu</a:t>
            </a:r>
            <a:r>
              <a:rPr lang="en-US" dirty="0" smtClean="0">
                <a:solidFill>
                  <a:srgbClr val="FF0000"/>
                </a:solidFill>
                <a:latin typeface="Arial (Body)"/>
              </a:rPr>
              <a:t> </a:t>
            </a:r>
            <a:r>
              <a:rPr lang="en-US" dirty="0" err="1" smtClean="0">
                <a:solidFill>
                  <a:srgbClr val="FF0000"/>
                </a:solidFill>
                <a:latin typeface="Arial (Body)"/>
              </a:rPr>
              <a:t>nghĩa</a:t>
            </a:r>
            <a:r>
              <a:rPr lang="en-US" dirty="0" smtClean="0">
                <a:solidFill>
                  <a:srgbClr val="FF0000"/>
                </a:solidFill>
                <a:latin typeface="Arial (Body)"/>
              </a:rPr>
              <a:t> </a:t>
            </a:r>
            <a:r>
              <a:rPr lang="en-US" dirty="0" err="1" smtClean="0">
                <a:solidFill>
                  <a:srgbClr val="FF0000"/>
                </a:solidFill>
                <a:latin typeface="Arial (Body)"/>
              </a:rPr>
              <a:t>vụ</a:t>
            </a:r>
            <a:r>
              <a:rPr lang="en-US" dirty="0" smtClean="0">
                <a:solidFill>
                  <a:srgbClr val="FF0000"/>
                </a:solidFill>
                <a:latin typeface="Arial (Body)"/>
              </a:rPr>
              <a:t> </a:t>
            </a:r>
            <a:r>
              <a:rPr lang="en-US" dirty="0" err="1" smtClean="0">
                <a:solidFill>
                  <a:srgbClr val="FF0000"/>
                </a:solidFill>
                <a:latin typeface="Arial (Body)"/>
              </a:rPr>
              <a:t>là</a:t>
            </a:r>
            <a:r>
              <a:rPr lang="en-US" dirty="0" smtClean="0">
                <a:solidFill>
                  <a:srgbClr val="FF0000"/>
                </a:solidFill>
                <a:latin typeface="Arial (Body)"/>
              </a:rPr>
              <a:t> </a:t>
            </a:r>
            <a:r>
              <a:rPr lang="en-US" dirty="0" err="1" smtClean="0">
                <a:solidFill>
                  <a:srgbClr val="FF0000"/>
                </a:solidFill>
                <a:latin typeface="Arial (Body)"/>
              </a:rPr>
              <a:t>sắp</a:t>
            </a:r>
            <a:r>
              <a:rPr lang="en-US" dirty="0" smtClean="0">
                <a:solidFill>
                  <a:srgbClr val="FF0000"/>
                </a:solidFill>
                <a:latin typeface="Arial (Body)"/>
              </a:rPr>
              <a:t> </a:t>
            </a:r>
            <a:r>
              <a:rPr lang="en-US" dirty="0" err="1" smtClean="0">
                <a:solidFill>
                  <a:srgbClr val="FF0000"/>
                </a:solidFill>
                <a:latin typeface="Arial (Body)"/>
              </a:rPr>
              <a:t>xếp</a:t>
            </a:r>
            <a:r>
              <a:rPr lang="en-US" dirty="0" smtClean="0">
                <a:solidFill>
                  <a:srgbClr val="FF0000"/>
                </a:solidFill>
                <a:latin typeface="Arial (Body)"/>
              </a:rPr>
              <a:t> </a:t>
            </a:r>
            <a:r>
              <a:rPr lang="en-US" dirty="0" err="1" smtClean="0">
                <a:solidFill>
                  <a:srgbClr val="FF0000"/>
                </a:solidFill>
                <a:latin typeface="Arial (Body)"/>
              </a:rPr>
              <a:t>để</a:t>
            </a:r>
            <a:r>
              <a:rPr lang="en-US" dirty="0" smtClean="0">
                <a:solidFill>
                  <a:srgbClr val="FF0000"/>
                </a:solidFill>
                <a:latin typeface="Arial (Body)"/>
              </a:rPr>
              <a:t> </a:t>
            </a:r>
            <a:r>
              <a:rPr lang="en-US" dirty="0" err="1" smtClean="0">
                <a:solidFill>
                  <a:srgbClr val="FF0000"/>
                </a:solidFill>
                <a:latin typeface="Arial (Body)"/>
              </a:rPr>
              <a:t>bên</a:t>
            </a:r>
            <a:r>
              <a:rPr lang="en-US" dirty="0" smtClean="0">
                <a:solidFill>
                  <a:srgbClr val="FF0000"/>
                </a:solidFill>
                <a:latin typeface="Arial (Body)"/>
              </a:rPr>
              <a:t> </a:t>
            </a:r>
            <a:r>
              <a:rPr lang="en-US" dirty="0" err="1" smtClean="0">
                <a:solidFill>
                  <a:srgbClr val="FF0000"/>
                </a:solidFill>
                <a:latin typeface="Arial (Body)"/>
              </a:rPr>
              <a:t>thứ</a:t>
            </a:r>
            <a:r>
              <a:rPr lang="en-US" dirty="0" smtClean="0">
                <a:solidFill>
                  <a:srgbClr val="FF0000"/>
                </a:solidFill>
                <a:latin typeface="Arial (Body)"/>
              </a:rPr>
              <a:t> 3 </a:t>
            </a:r>
            <a:r>
              <a:rPr lang="en-US" dirty="0" err="1" smtClean="0">
                <a:solidFill>
                  <a:srgbClr val="FF0000"/>
                </a:solidFill>
                <a:latin typeface="Arial (Body)"/>
              </a:rPr>
              <a:t>cung</a:t>
            </a:r>
            <a:r>
              <a:rPr lang="en-US" dirty="0" smtClean="0">
                <a:solidFill>
                  <a:srgbClr val="FF0000"/>
                </a:solidFill>
                <a:latin typeface="Arial (Body)"/>
              </a:rPr>
              <a:t> </a:t>
            </a:r>
            <a:r>
              <a:rPr lang="en-US" dirty="0" err="1" smtClean="0">
                <a:solidFill>
                  <a:srgbClr val="FF0000"/>
                </a:solidFill>
                <a:latin typeface="Arial (Body)"/>
              </a:rPr>
              <a:t>cấp</a:t>
            </a:r>
            <a:r>
              <a:rPr lang="en-US" dirty="0" smtClean="0">
                <a:solidFill>
                  <a:srgbClr val="FF0000"/>
                </a:solidFill>
                <a:latin typeface="Arial (Body)"/>
              </a:rPr>
              <a:t> </a:t>
            </a:r>
            <a:r>
              <a:rPr lang="en-US" dirty="0" err="1" smtClean="0">
                <a:solidFill>
                  <a:srgbClr val="FF0000"/>
                </a:solidFill>
                <a:latin typeface="Arial (Body)"/>
              </a:rPr>
              <a:t>hàng</a:t>
            </a:r>
            <a:r>
              <a:rPr lang="en-US" dirty="0" smtClean="0">
                <a:solidFill>
                  <a:srgbClr val="FF0000"/>
                </a:solidFill>
                <a:latin typeface="Arial (Body)"/>
              </a:rPr>
              <a:t> </a:t>
            </a:r>
            <a:r>
              <a:rPr lang="en-US" dirty="0" err="1" smtClean="0">
                <a:solidFill>
                  <a:srgbClr val="FF0000"/>
                </a:solidFill>
                <a:latin typeface="Arial (Body)"/>
              </a:rPr>
              <a:t>hóa</a:t>
            </a:r>
            <a:r>
              <a:rPr lang="en-US" dirty="0" smtClean="0">
                <a:solidFill>
                  <a:srgbClr val="FF0000"/>
                </a:solidFill>
                <a:latin typeface="Arial (Body)"/>
              </a:rPr>
              <a:t>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dịch</a:t>
            </a:r>
            <a:r>
              <a:rPr lang="en-US" dirty="0" smtClean="0">
                <a:solidFill>
                  <a:srgbClr val="FF0000"/>
                </a:solidFill>
                <a:latin typeface="Arial (Body)"/>
              </a:rPr>
              <a:t> </a:t>
            </a:r>
            <a:r>
              <a:rPr lang="en-US" dirty="0" err="1" smtClean="0">
                <a:solidFill>
                  <a:srgbClr val="FF0000"/>
                </a:solidFill>
                <a:latin typeface="Arial (Body)"/>
              </a:rPr>
              <a:t>vụ</a:t>
            </a:r>
            <a:r>
              <a:rPr lang="en-US" dirty="0" smtClean="0">
                <a:solidFill>
                  <a:srgbClr val="FF0000"/>
                </a:solidFill>
                <a:latin typeface="Arial (Body)"/>
              </a:rPr>
              <a:t> </a:t>
            </a:r>
            <a:r>
              <a:rPr lang="en-US" dirty="0" err="1" smtClean="0">
                <a:solidFill>
                  <a:srgbClr val="FF0000"/>
                </a:solidFill>
                <a:latin typeface="Arial (Body)"/>
              </a:rPr>
              <a:t>cụ</a:t>
            </a:r>
            <a:r>
              <a:rPr lang="en-US" dirty="0" smtClean="0">
                <a:solidFill>
                  <a:srgbClr val="FF0000"/>
                </a:solidFill>
                <a:latin typeface="Arial (Body)"/>
              </a:rPr>
              <a:t> </a:t>
            </a:r>
            <a:r>
              <a:rPr lang="en-US" dirty="0" err="1" smtClean="0">
                <a:solidFill>
                  <a:srgbClr val="FF0000"/>
                </a:solidFill>
                <a:latin typeface="Arial (Body)"/>
              </a:rPr>
              <a:t>thể</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có</a:t>
            </a:r>
            <a:r>
              <a:rPr lang="en-US" dirty="0" smtClean="0">
                <a:solidFill>
                  <a:srgbClr val="FF0000"/>
                </a:solidFill>
                <a:latin typeface="Arial (Body)"/>
              </a:rPr>
              <a:t> </a:t>
            </a:r>
            <a:r>
              <a:rPr lang="en-US" dirty="0" err="1" smtClean="0">
                <a:solidFill>
                  <a:srgbClr val="FF0000"/>
                </a:solidFill>
                <a:latin typeface="Arial (Body)"/>
              </a:rPr>
              <a:t>quyền</a:t>
            </a:r>
            <a:r>
              <a:rPr lang="en-US" dirty="0" smtClean="0">
                <a:solidFill>
                  <a:srgbClr val="FF0000"/>
                </a:solidFill>
                <a:latin typeface="Arial (Body)"/>
              </a:rPr>
              <a:t> kiểm soát </a:t>
            </a:r>
            <a:r>
              <a:rPr lang="en-US" dirty="0" err="1" smtClean="0">
                <a:solidFill>
                  <a:srgbClr val="FF0000"/>
                </a:solidFill>
                <a:latin typeface="Arial (Body)"/>
              </a:rPr>
              <a:t>hàng</a:t>
            </a:r>
            <a:r>
              <a:rPr lang="en-US" dirty="0" smtClean="0">
                <a:solidFill>
                  <a:srgbClr val="FF0000"/>
                </a:solidFill>
                <a:latin typeface="Arial (Body)"/>
              </a:rPr>
              <a:t> </a:t>
            </a:r>
            <a:r>
              <a:rPr lang="en-US" dirty="0" err="1" smtClean="0">
                <a:solidFill>
                  <a:srgbClr val="FF0000"/>
                </a:solidFill>
                <a:latin typeface="Arial (Body)"/>
              </a:rPr>
              <a:t>hóa</a:t>
            </a:r>
            <a:r>
              <a:rPr lang="en-US" dirty="0" smtClean="0">
                <a:solidFill>
                  <a:srgbClr val="FF0000"/>
                </a:solidFill>
                <a:latin typeface="Arial (Body)"/>
              </a:rPr>
              <a:t>, </a:t>
            </a:r>
            <a:r>
              <a:rPr lang="en-US" dirty="0" err="1" smtClean="0">
                <a:solidFill>
                  <a:srgbClr val="FF0000"/>
                </a:solidFill>
                <a:latin typeface="Arial (Body)"/>
              </a:rPr>
              <a:t>dịch</a:t>
            </a:r>
            <a:r>
              <a:rPr lang="en-US" dirty="0" smtClean="0">
                <a:solidFill>
                  <a:srgbClr val="FF0000"/>
                </a:solidFill>
                <a:latin typeface="Arial (Body)"/>
              </a:rPr>
              <a:t> </a:t>
            </a:r>
            <a:r>
              <a:rPr lang="en-US" dirty="0" err="1" smtClean="0">
                <a:solidFill>
                  <a:srgbClr val="FF0000"/>
                </a:solidFill>
                <a:latin typeface="Arial (Body)"/>
              </a:rPr>
              <a:t>vụ</a:t>
            </a:r>
            <a:r>
              <a:rPr lang="en-US" dirty="0" smtClean="0">
                <a:solidFill>
                  <a:srgbClr val="FF0000"/>
                </a:solidFill>
                <a:latin typeface="Arial (Body)"/>
              </a:rPr>
              <a:t> </a:t>
            </a:r>
            <a:r>
              <a:rPr lang="en-US" dirty="0" err="1" smtClean="0">
                <a:solidFill>
                  <a:srgbClr val="FF0000"/>
                </a:solidFill>
                <a:latin typeface="Arial (Body)"/>
              </a:rPr>
              <a:t>đó</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gánh</a:t>
            </a:r>
            <a:r>
              <a:rPr lang="en-US" dirty="0" smtClean="0">
                <a:solidFill>
                  <a:srgbClr val="FF0000"/>
                </a:solidFill>
                <a:latin typeface="Arial (Body)"/>
              </a:rPr>
              <a:t> </a:t>
            </a:r>
            <a:r>
              <a:rPr lang="en-US" dirty="0" err="1" smtClean="0">
                <a:solidFill>
                  <a:srgbClr val="FF0000"/>
                </a:solidFill>
                <a:latin typeface="Arial (Body)"/>
              </a:rPr>
              <a:t>chịu</a:t>
            </a:r>
            <a:r>
              <a:rPr lang="en-US" dirty="0" smtClean="0">
                <a:solidFill>
                  <a:srgbClr val="FF0000"/>
                </a:solidFill>
                <a:latin typeface="Arial (Body)"/>
              </a:rPr>
              <a:t> </a:t>
            </a:r>
            <a:r>
              <a:rPr lang="en-US" dirty="0" err="1" smtClean="0">
                <a:solidFill>
                  <a:srgbClr val="FF0000"/>
                </a:solidFill>
                <a:latin typeface="Arial (Body)"/>
              </a:rPr>
              <a:t>rủi</a:t>
            </a:r>
            <a:r>
              <a:rPr lang="en-US" dirty="0" smtClean="0">
                <a:solidFill>
                  <a:srgbClr val="FF0000"/>
                </a:solidFill>
                <a:latin typeface="Arial (Body)"/>
              </a:rPr>
              <a:t> </a:t>
            </a:r>
            <a:r>
              <a:rPr lang="en-US" dirty="0" err="1" smtClean="0">
                <a:solidFill>
                  <a:srgbClr val="FF0000"/>
                </a:solidFill>
                <a:latin typeface="Arial (Body)"/>
              </a:rPr>
              <a:t>ro</a:t>
            </a:r>
            <a:r>
              <a:rPr lang="en-US" dirty="0" smtClean="0">
                <a:solidFill>
                  <a:srgbClr val="FF0000"/>
                </a:solidFill>
                <a:latin typeface="Arial (Body)"/>
              </a:rPr>
              <a:t>, </a:t>
            </a:r>
            <a:r>
              <a:rPr lang="en-US" dirty="0" err="1" smtClean="0">
                <a:solidFill>
                  <a:srgbClr val="FF0000"/>
                </a:solidFill>
                <a:latin typeface="Arial (Body)"/>
              </a:rPr>
              <a:t>không</a:t>
            </a:r>
            <a:r>
              <a:rPr lang="en-US" dirty="0" smtClean="0">
                <a:solidFill>
                  <a:srgbClr val="FF0000"/>
                </a:solidFill>
                <a:latin typeface="Arial (Body)"/>
              </a:rPr>
              <a:t> kiểm soát </a:t>
            </a:r>
            <a:r>
              <a:rPr lang="en-US" dirty="0" err="1" smtClean="0">
                <a:solidFill>
                  <a:srgbClr val="FF0000"/>
                </a:solidFill>
                <a:latin typeface="Arial (Body)"/>
              </a:rPr>
              <a:t>giá</a:t>
            </a:r>
            <a:r>
              <a:rPr lang="en-US" dirty="0" smtClean="0">
                <a:solidFill>
                  <a:srgbClr val="FF0000"/>
                </a:solidFill>
                <a:latin typeface="Arial (Body)"/>
              </a:rPr>
              <a:t> </a:t>
            </a:r>
            <a:r>
              <a:rPr lang="en-US" dirty="0" err="1" smtClean="0">
                <a:solidFill>
                  <a:srgbClr val="FF0000"/>
                </a:solidFill>
                <a:latin typeface="Arial (Body)"/>
              </a:rPr>
              <a:t>bán</a:t>
            </a:r>
            <a:r>
              <a:rPr lang="en-US" dirty="0" smtClean="0">
                <a:solidFill>
                  <a:srgbClr val="FF0000"/>
                </a:solidFill>
                <a:latin typeface="Arial (Body)"/>
              </a:rPr>
              <a:t>, </a:t>
            </a:r>
            <a:r>
              <a:rPr lang="en-US" dirty="0" err="1" smtClean="0">
                <a:solidFill>
                  <a:srgbClr val="FF0000"/>
                </a:solidFill>
                <a:latin typeface="Arial (Body)"/>
              </a:rPr>
              <a:t>chất</a:t>
            </a:r>
            <a:r>
              <a:rPr lang="en-US" dirty="0" smtClean="0">
                <a:solidFill>
                  <a:srgbClr val="FF0000"/>
                </a:solidFill>
                <a:latin typeface="Arial (Body)"/>
              </a:rPr>
              <a:t> </a:t>
            </a:r>
            <a:r>
              <a:rPr lang="en-US" dirty="0" err="1" smtClean="0">
                <a:solidFill>
                  <a:srgbClr val="FF0000"/>
                </a:solidFill>
                <a:latin typeface="Arial (Body)"/>
              </a:rPr>
              <a:t>lượng</a:t>
            </a:r>
            <a:r>
              <a:rPr lang="en-US" dirty="0" smtClean="0">
                <a:solidFill>
                  <a:srgbClr val="FF0000"/>
                </a:solidFill>
                <a:latin typeface="Arial (Body)"/>
              </a:rPr>
              <a:t>,…</a:t>
            </a:r>
            <a:r>
              <a:rPr lang="en-US" dirty="0" smtClean="0">
                <a:solidFill>
                  <a:srgbClr val="FF0000"/>
                </a:solidFill>
              </a:rPr>
              <a:t>)</a:t>
            </a:r>
            <a:r>
              <a:rPr lang="en-US" dirty="0" smtClean="0">
                <a:solidFill>
                  <a:srgbClr val="FF0000"/>
                </a:solidFill>
                <a:latin typeface="Arial (Body)"/>
              </a:rPr>
              <a:t>. </a:t>
            </a:r>
            <a:endParaRPr lang="en-US" i="1" dirty="0">
              <a:solidFill>
                <a:srgbClr val="FF0000"/>
              </a:solidFill>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148</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480131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endParaRPr lang="it-IT" dirty="0" smtClean="0">
              <a:latin typeface="Arial (Body)"/>
            </a:endParaRPr>
          </a:p>
          <a:p>
            <a:pPr marL="266700" indent="-266700" algn="just"/>
            <a:r>
              <a:rPr lang="it-IT" dirty="0" smtClean="0">
                <a:latin typeface="Arial (Body)"/>
              </a:rPr>
              <a:t>2. Thời điểm, căn cứ để ghi nhận doanh thu kế toán và doanh thu tính thuế có thể khác nhau tùy vào từng tình huống cụ thể. Doanh thu tính thuế chỉ được sử dụng để xác định số thuế phải nộp theo luật định; Doanh thu để lập BCTC phải tuân thủ các nguyên tắc kế toán và tùy theo từng trường hợp không nhất thiết phải bằng số ghi trên hóa đơn. </a:t>
            </a:r>
          </a:p>
          <a:p>
            <a:pPr marL="266700" indent="-266700" algn="just"/>
            <a:endParaRPr lang="it-IT" dirty="0" smtClean="0">
              <a:latin typeface="Arial (Body)"/>
            </a:endParaRPr>
          </a:p>
          <a:p>
            <a:pPr algn="just"/>
            <a:r>
              <a:rPr lang="it-IT" dirty="0" smtClean="0">
                <a:latin typeface="Arial (Body)"/>
              </a:rPr>
              <a:t>Khi luân chuyển sản phẩm, hàng hóa, dịch vụ giữa các đơn vị trực thuộc của doanh nghiệp, tùy theo đặc điểm hoạt động, phân cấp quản lý của từng đơn vị, doanh nghiệp có thể quyết định việc ghi nhận doanh thu tại các đơn vị trực thuộc mà không phụ thuộc vào chứng từ kèm theo (hóa đơn hay chứng từ nội bộ). Khi lập BCTC tổng hợp, tất cả các khoản doanh thu giữa các đơn vị trực thuộc đều phải được loại trừ.</a:t>
            </a:r>
            <a:endParaRPr lang="en-US" i="1" dirty="0" smtClean="0">
              <a:latin typeface="Arial (Body)"/>
            </a:endParaRPr>
          </a:p>
          <a:p>
            <a:pPr marL="266700" indent="-266700" algn="just"/>
            <a:endParaRPr lang="it-IT" dirty="0" smtClean="0">
              <a:latin typeface="Arial (Body)"/>
            </a:endParaRPr>
          </a:p>
          <a:p>
            <a:pPr marL="266700" indent="-266700" algn="just"/>
            <a:r>
              <a:rPr lang="it-IT" dirty="0" smtClean="0">
                <a:latin typeface="Arial (Body)"/>
              </a:rPr>
              <a:t>3. Đối với các giao dịch làm phát sinh nghĩa vụ của doanh nghiệp ở thời điểm hiện tại và trong tương lai, doanh thu phải được phân bổ theo giá trị hợp lý của từng nghĩa vụ thực hiện và được ghi nhận khi nghĩa vụ đã được thực hiện. </a:t>
            </a:r>
            <a:endParaRPr lang="it-IT" dirty="0" smtClean="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149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r>
              <a:rPr lang="it-IT" sz="2000" dirty="0" smtClean="0">
                <a:latin typeface="Arial (Body)"/>
              </a:rPr>
              <a:t>4. Doanh thu, lãi hoặc lỗ chỉ được coi là chưa thực hiện nếu doanh nghiệp còn có trách nhiệm thực hiện các nghĩa vụ trong tương lai (trừ nghĩa vụ bảo hành thông thường) hoặc chưa chắc chắn thu được lợi ích kinh tế; Việc phân loại các khoản lãi, lỗ là thực hiện hoặc chưa thực hiện không phụ thuộc vào việc đã phát sinh dòng tiền hay chưa.</a:t>
            </a:r>
          </a:p>
          <a:p>
            <a:pPr marL="266700" indent="-266700" algn="just"/>
            <a:endParaRPr lang="en-US" sz="2000" b="1" dirty="0" smtClean="0">
              <a:solidFill>
                <a:srgbClr val="FF0000"/>
              </a:solidFill>
              <a:latin typeface="Arial (Body)"/>
            </a:endParaRPr>
          </a:p>
          <a:p>
            <a:pPr marL="266700" indent="-266700" algn="just"/>
            <a:r>
              <a:rPr lang="it-IT" sz="2000" dirty="0" smtClean="0">
                <a:solidFill>
                  <a:srgbClr val="FF0000"/>
                </a:solidFill>
                <a:latin typeface="Arial (Body)"/>
              </a:rPr>
              <a:t>5. Trường hợp tặng sản phẩm miễn phí cho khách hàng mà giá bán sản phẩm, hàng hóa, dịch vụ chính không thay đổi cho dù khách hàng có nhận hay không thì giá trị sản phẩm tặng kèm được ghi nhận vào chi phí bán hàng như trường hợp khuyến mại không kèm theo điều kiện và không ghi nhận doanh thu sản phẩm tặng kèm. </a:t>
            </a:r>
          </a:p>
          <a:p>
            <a:pPr marL="266700" indent="-266700" algn="just"/>
            <a:endParaRPr lang="en-US" sz="2000" dirty="0" smtClean="0">
              <a:latin typeface="Arial (Body)"/>
            </a:endParaRPr>
          </a:p>
          <a:p>
            <a:pPr marL="266700" indent="-266700" algn="just"/>
            <a:r>
              <a:rPr lang="en-US" sz="2000" dirty="0" smtClean="0">
                <a:latin typeface="Arial (Body)"/>
              </a:rPr>
              <a:t>6. G</a:t>
            </a:r>
            <a:r>
              <a:rPr lang="vi-VN" sz="2000" dirty="0" smtClean="0">
                <a:latin typeface="Arial (Body)"/>
              </a:rPr>
              <a:t>iao dịch dành cho khách hàng truyền thống</a:t>
            </a:r>
            <a:r>
              <a:rPr lang="en-US" sz="2000" dirty="0" smtClean="0">
                <a:latin typeface="Arial (Body)"/>
              </a:rPr>
              <a:t>: C</a:t>
            </a:r>
            <a:r>
              <a:rPr lang="vi-VN" sz="2000" dirty="0" smtClean="0">
                <a:latin typeface="Arial (Body)"/>
              </a:rPr>
              <a:t>ăn cứ</a:t>
            </a:r>
            <a:r>
              <a:rPr lang="en-US" sz="2000" dirty="0" smtClean="0">
                <a:latin typeface="Arial (Body)"/>
              </a:rPr>
              <a:t> </a:t>
            </a:r>
            <a:r>
              <a:rPr lang="en-US" sz="2000" dirty="0" err="1" smtClean="0">
                <a:latin typeface="Arial (Body)"/>
              </a:rPr>
              <a:t>bản</a:t>
            </a:r>
            <a:r>
              <a:rPr lang="en-US" sz="2000" dirty="0" smtClean="0">
                <a:latin typeface="Arial (Body)"/>
              </a:rPr>
              <a:t> </a:t>
            </a:r>
            <a:r>
              <a:rPr lang="en-US" sz="2000" dirty="0" err="1" smtClean="0">
                <a:latin typeface="Arial (Body)"/>
              </a:rPr>
              <a:t>chất</a:t>
            </a:r>
            <a:r>
              <a:rPr lang="en-US" sz="2000" dirty="0" smtClean="0">
                <a:latin typeface="Arial (Body)"/>
              </a:rPr>
              <a:t> </a:t>
            </a:r>
            <a:r>
              <a:rPr lang="en-US" sz="2000" dirty="0" err="1" smtClean="0">
                <a:latin typeface="Arial (Body)"/>
              </a:rPr>
              <a:t>hợp</a:t>
            </a:r>
            <a:r>
              <a:rPr lang="en-US" sz="2000" dirty="0" smtClean="0">
                <a:latin typeface="Arial (Body)"/>
              </a:rPr>
              <a:t> </a:t>
            </a:r>
            <a:r>
              <a:rPr lang="en-US" sz="2000" dirty="0" err="1" smtClean="0">
                <a:latin typeface="Arial (Body)"/>
              </a:rPr>
              <a:t>đồng</a:t>
            </a:r>
            <a:r>
              <a:rPr lang="en-US" sz="2000" dirty="0" smtClean="0">
                <a:latin typeface="Arial (Body)"/>
              </a:rPr>
              <a:t>, cam </a:t>
            </a:r>
            <a:r>
              <a:rPr lang="en-US" sz="2000" dirty="0" err="1" smtClean="0">
                <a:latin typeface="Arial (Body)"/>
              </a:rPr>
              <a:t>kết</a:t>
            </a:r>
            <a:r>
              <a:rPr lang="en-US" sz="2000" dirty="0" smtClean="0">
                <a:latin typeface="Arial (Body)"/>
              </a:rPr>
              <a:t> </a:t>
            </a:r>
            <a:r>
              <a:rPr lang="en-US" sz="2000" dirty="0" err="1" smtClean="0">
                <a:latin typeface="Arial (Body)"/>
              </a:rPr>
              <a:t>của</a:t>
            </a:r>
            <a:r>
              <a:rPr lang="en-US" sz="2000" dirty="0" smtClean="0">
                <a:latin typeface="Arial (Body)"/>
              </a:rPr>
              <a:t> </a:t>
            </a:r>
            <a:r>
              <a:rPr lang="en-US" sz="2000" dirty="0" err="1" smtClean="0">
                <a:latin typeface="Arial (Body)"/>
              </a:rPr>
              <a:t>doanh</a:t>
            </a:r>
            <a:r>
              <a:rPr lang="en-US" sz="2000" dirty="0" smtClean="0">
                <a:latin typeface="Arial (Body)"/>
              </a:rPr>
              <a:t> </a:t>
            </a:r>
            <a:r>
              <a:rPr lang="en-US" sz="2000" dirty="0" err="1" smtClean="0">
                <a:latin typeface="Arial (Body)"/>
              </a:rPr>
              <a:t>nghiệp</a:t>
            </a:r>
            <a:r>
              <a:rPr lang="en-US" sz="2000" dirty="0" smtClean="0">
                <a:latin typeface="Arial (Body)"/>
              </a:rPr>
              <a:t> </a:t>
            </a:r>
            <a:r>
              <a:rPr lang="vi-VN" sz="2000" dirty="0" smtClean="0">
                <a:latin typeface="Arial (Body)"/>
              </a:rPr>
              <a:t>với khách hàng xem doanh nghiệp là chủ thể</a:t>
            </a:r>
            <a:r>
              <a:rPr lang="en-US" sz="2000" dirty="0" smtClean="0">
                <a:latin typeface="Arial (Body)"/>
              </a:rPr>
              <a:t> </a:t>
            </a:r>
            <a:r>
              <a:rPr lang="vi-VN" sz="2000" dirty="0" smtClean="0">
                <a:latin typeface="Arial (Body)"/>
              </a:rPr>
              <a:t>hay </a:t>
            </a:r>
            <a:r>
              <a:rPr lang="en-US" sz="2000" dirty="0" err="1" smtClean="0">
                <a:latin typeface="Arial (Body)"/>
              </a:rPr>
              <a:t>chỉ</a:t>
            </a:r>
            <a:r>
              <a:rPr lang="en-US" sz="2000" dirty="0" smtClean="0">
                <a:latin typeface="Arial (Body)"/>
              </a:rPr>
              <a:t> </a:t>
            </a:r>
            <a:r>
              <a:rPr lang="en-US" sz="2000" dirty="0" err="1" smtClean="0">
                <a:latin typeface="Arial (Body)"/>
              </a:rPr>
              <a:t>là</a:t>
            </a:r>
            <a:r>
              <a:rPr lang="en-US" sz="2000" dirty="0" smtClean="0">
                <a:latin typeface="Arial (Body)"/>
              </a:rPr>
              <a:t> </a:t>
            </a:r>
            <a:r>
              <a:rPr lang="vi-VN" sz="2000" dirty="0" smtClean="0">
                <a:latin typeface="Arial (Body)"/>
              </a:rPr>
              <a:t>đại lý</a:t>
            </a:r>
            <a:r>
              <a:rPr lang="en-US" sz="2000" dirty="0" smtClean="0">
                <a:latin typeface="Arial (Body)"/>
              </a:rPr>
              <a:t> </a:t>
            </a:r>
            <a:r>
              <a:rPr lang="en-US" sz="2000" dirty="0" err="1" smtClean="0">
                <a:latin typeface="Arial (Body)"/>
              </a:rPr>
              <a:t>hoặc</a:t>
            </a:r>
            <a:r>
              <a:rPr lang="en-US" sz="2000" dirty="0" smtClean="0">
                <a:latin typeface="Arial (Body)"/>
              </a:rPr>
              <a:t> </a:t>
            </a:r>
            <a:r>
              <a:rPr lang="en-US" sz="2000" dirty="0" err="1" smtClean="0">
                <a:latin typeface="Arial (Body)"/>
              </a:rPr>
              <a:t>đóng</a:t>
            </a:r>
            <a:r>
              <a:rPr lang="vi-VN" sz="2000" dirty="0" smtClean="0">
                <a:latin typeface="Arial (Body)"/>
              </a:rPr>
              <a:t> vai trò là bên </a:t>
            </a:r>
            <a:r>
              <a:rPr lang="en-US" sz="2000" dirty="0" err="1" smtClean="0">
                <a:latin typeface="Arial (Body)"/>
              </a:rPr>
              <a:t>bán</a:t>
            </a:r>
            <a:r>
              <a:rPr lang="en-US" sz="2000" dirty="0" smtClean="0">
                <a:latin typeface="Arial (Body)"/>
              </a:rPr>
              <a:t> </a:t>
            </a:r>
            <a:r>
              <a:rPr lang="en-US" sz="2000" dirty="0" err="1" smtClean="0">
                <a:latin typeface="Arial (Body)"/>
              </a:rPr>
              <a:t>quyền</a:t>
            </a:r>
            <a:r>
              <a:rPr lang="en-US" sz="2000" dirty="0" smtClean="0">
                <a:latin typeface="Arial (Body)"/>
              </a:rPr>
              <a:t> </a:t>
            </a:r>
            <a:r>
              <a:rPr lang="en-US" sz="2000" dirty="0" err="1" smtClean="0">
                <a:latin typeface="Arial (Body)"/>
              </a:rPr>
              <a:t>sử</a:t>
            </a:r>
            <a:r>
              <a:rPr lang="en-US" sz="2000" dirty="0" smtClean="0">
                <a:latin typeface="Arial (Body)"/>
              </a:rPr>
              <a:t> </a:t>
            </a:r>
            <a:r>
              <a:rPr lang="en-US" sz="2000" dirty="0" err="1" smtClean="0">
                <a:latin typeface="Arial (Body)"/>
              </a:rPr>
              <a:t>dụng</a:t>
            </a:r>
            <a:r>
              <a:rPr lang="en-US" sz="2000" dirty="0" smtClean="0">
                <a:latin typeface="Arial (Body)"/>
              </a:rPr>
              <a:t> </a:t>
            </a:r>
            <a:r>
              <a:rPr lang="en-US" sz="2000" dirty="0" err="1" smtClean="0">
                <a:latin typeface="Arial (Body)"/>
              </a:rPr>
              <a:t>dịch</a:t>
            </a:r>
            <a:r>
              <a:rPr lang="en-US" sz="2000" dirty="0" smtClean="0">
                <a:latin typeface="Arial (Body)"/>
              </a:rPr>
              <a:t> </a:t>
            </a:r>
            <a:r>
              <a:rPr lang="en-US" sz="2000" dirty="0" err="1" smtClean="0">
                <a:latin typeface="Arial (Body)"/>
              </a:rPr>
              <a:t>vụ</a:t>
            </a:r>
            <a:r>
              <a:rPr lang="en-US" sz="2000" dirty="0" smtClean="0">
                <a:latin typeface="Arial (Body)"/>
              </a:rPr>
              <a:t> </a:t>
            </a:r>
            <a:r>
              <a:rPr lang="vi-VN" sz="2000" dirty="0" smtClean="0">
                <a:latin typeface="Arial (Body)"/>
              </a:rPr>
              <a:t>để xá</a:t>
            </a:r>
            <a:r>
              <a:rPr lang="en-US" sz="2000" dirty="0" smtClean="0">
                <a:latin typeface="Arial (Body)"/>
              </a:rPr>
              <a:t>c </a:t>
            </a:r>
            <a:r>
              <a:rPr lang="en-US" sz="2000" dirty="0" err="1" smtClean="0">
                <a:latin typeface="Arial (Body)"/>
              </a:rPr>
              <a:t>định</a:t>
            </a:r>
            <a:r>
              <a:rPr lang="en-US" sz="2000" dirty="0" smtClean="0">
                <a:latin typeface="Arial (Body)"/>
              </a:rPr>
              <a:t> </a:t>
            </a:r>
            <a:r>
              <a:rPr lang="en-US" sz="2000" dirty="0" err="1" smtClean="0">
                <a:latin typeface="Arial (Body)"/>
              </a:rPr>
              <a:t>thời</a:t>
            </a:r>
            <a:r>
              <a:rPr lang="en-US" sz="2000" dirty="0" smtClean="0">
                <a:latin typeface="Arial (Body)"/>
              </a:rPr>
              <a:t> </a:t>
            </a:r>
            <a:r>
              <a:rPr lang="en-US" sz="2000" dirty="0" err="1" smtClean="0">
                <a:latin typeface="Arial (Body)"/>
              </a:rPr>
              <a:t>điểm</a:t>
            </a:r>
            <a:r>
              <a:rPr lang="en-US" sz="2000" dirty="0" smtClean="0">
                <a:latin typeface="Arial (Body)"/>
              </a:rPr>
              <a:t> </a:t>
            </a:r>
            <a:r>
              <a:rPr lang="en-US" sz="2000" dirty="0" err="1" smtClean="0">
                <a:latin typeface="Arial (Body)"/>
              </a:rPr>
              <a:t>hoàn</a:t>
            </a:r>
            <a:r>
              <a:rPr lang="en-US" sz="2000" dirty="0" smtClean="0">
                <a:latin typeface="Arial (Body)"/>
              </a:rPr>
              <a:t> </a:t>
            </a:r>
            <a:r>
              <a:rPr lang="en-US" sz="2000" dirty="0" err="1" smtClean="0">
                <a:latin typeface="Arial (Body)"/>
              </a:rPr>
              <a:t>thành</a:t>
            </a:r>
            <a:r>
              <a:rPr lang="en-US" sz="2000" dirty="0" smtClean="0">
                <a:latin typeface="Arial (Body)"/>
              </a:rPr>
              <a:t> </a:t>
            </a:r>
            <a:r>
              <a:rPr lang="en-US" sz="2000" dirty="0" err="1" smtClean="0">
                <a:latin typeface="Arial (Body)"/>
              </a:rPr>
              <a:t>nghĩa</a:t>
            </a:r>
            <a:r>
              <a:rPr lang="en-US" sz="2000" dirty="0" smtClean="0">
                <a:latin typeface="Arial (Body)"/>
              </a:rPr>
              <a:t> </a:t>
            </a:r>
            <a:r>
              <a:rPr lang="en-US" sz="2000" dirty="0" err="1" smtClean="0">
                <a:latin typeface="Arial (Body)"/>
              </a:rPr>
              <a:t>vụ</a:t>
            </a:r>
            <a:r>
              <a:rPr lang="en-US" sz="2000" dirty="0" smtClean="0">
                <a:latin typeface="Arial (Body)"/>
              </a:rPr>
              <a:t> </a:t>
            </a:r>
            <a:r>
              <a:rPr lang="en-US" sz="2000" dirty="0" err="1" smtClean="0">
                <a:latin typeface="Arial (Body)"/>
              </a:rPr>
              <a:t>làm</a:t>
            </a:r>
            <a:r>
              <a:rPr lang="en-US" sz="2000" dirty="0" smtClean="0">
                <a:latin typeface="Arial (Body)"/>
              </a:rPr>
              <a:t> </a:t>
            </a:r>
            <a:r>
              <a:rPr lang="en-US" sz="2000" dirty="0" err="1" smtClean="0">
                <a:latin typeface="Arial (Body)"/>
              </a:rPr>
              <a:t>căn</a:t>
            </a:r>
            <a:r>
              <a:rPr lang="en-US" sz="2000" dirty="0" smtClean="0">
                <a:latin typeface="Arial (Body)"/>
              </a:rPr>
              <a:t> </a:t>
            </a:r>
            <a:r>
              <a:rPr lang="en-US" sz="2000" dirty="0" err="1" smtClean="0">
                <a:latin typeface="Arial (Body)"/>
              </a:rPr>
              <a:t>cứ</a:t>
            </a:r>
            <a:r>
              <a:rPr lang="en-US" sz="2000" dirty="0" smtClean="0">
                <a:latin typeface="Arial (Body)"/>
              </a:rPr>
              <a:t> </a:t>
            </a:r>
            <a:r>
              <a:rPr lang="en-US" sz="2000" dirty="0" err="1" smtClean="0">
                <a:latin typeface="Arial (Body)"/>
              </a:rPr>
              <a:t>ghi</a:t>
            </a:r>
            <a:r>
              <a:rPr lang="en-US" sz="2000" dirty="0" smtClean="0">
                <a:latin typeface="Arial (Body)"/>
              </a:rPr>
              <a:t> </a:t>
            </a:r>
            <a:r>
              <a:rPr lang="en-US" sz="2000" dirty="0" err="1" smtClean="0">
                <a:latin typeface="Arial (Body)"/>
              </a:rPr>
              <a:t>nhận</a:t>
            </a:r>
            <a:r>
              <a:rPr lang="en-US" sz="2000" dirty="0" smtClean="0">
                <a:latin typeface="Arial (Body)"/>
              </a:rPr>
              <a:t> </a:t>
            </a:r>
            <a:r>
              <a:rPr lang="en-US" sz="2000" dirty="0" err="1" smtClean="0">
                <a:latin typeface="Arial (Body)"/>
              </a:rPr>
              <a:t>doanh</a:t>
            </a:r>
            <a:r>
              <a:rPr lang="en-US" sz="2000" dirty="0" smtClean="0">
                <a:latin typeface="Arial (Body)"/>
              </a:rPr>
              <a:t> thu</a:t>
            </a:r>
            <a:r>
              <a:rPr lang="vi-VN" sz="2000" dirty="0" smtClean="0">
                <a:latin typeface="Arial (Body)"/>
              </a:rPr>
              <a:t>.</a:t>
            </a:r>
            <a:endParaRPr lang="en-US" sz="2000"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150</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07831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dirty="0" smtClean="0">
                <a:latin typeface="Arial (Body)"/>
              </a:rPr>
              <a:t>7. </a:t>
            </a:r>
            <a:r>
              <a:rPr lang="vi-VN" dirty="0" smtClean="0">
                <a:latin typeface="Arial (Body)"/>
              </a:rPr>
              <a:t>Trường hợp sản phẩm, hàng hoá, dịch vụ đã tiêu thụ từ các kỳ trước, đến kỳ sau phải chiết khấu thương mại, giảm giá hàng bán, hoặc hàng bán bị trả lại thì ghi giảm doanh thu theo nguyên tắc:</a:t>
            </a:r>
            <a:endParaRPr lang="en-US" dirty="0" smtClean="0">
              <a:latin typeface="Arial (Body)"/>
            </a:endParaRPr>
          </a:p>
          <a:p>
            <a:pPr marL="173038" indent="-173038" algn="just">
              <a:buFont typeface="Wingdings" pitchFamily="2" charset="2"/>
              <a:buChar char="ü"/>
            </a:pPr>
            <a:r>
              <a:rPr lang="vi-VN" dirty="0" smtClean="0">
                <a:latin typeface="Arial (Body)"/>
              </a:rPr>
              <a:t>Nếu </a:t>
            </a:r>
            <a:r>
              <a:rPr lang="en-US" dirty="0" err="1" smtClean="0">
                <a:latin typeface="Arial (Body)"/>
              </a:rPr>
              <a:t>việc</a:t>
            </a:r>
            <a:r>
              <a:rPr lang="vi-VN" dirty="0" smtClean="0">
                <a:latin typeface="Arial (Body)"/>
              </a:rPr>
              <a:t> giảm giá, chiết khấu thương mại, bị trả lại </a:t>
            </a:r>
            <a:r>
              <a:rPr lang="en-US" dirty="0" err="1" smtClean="0">
                <a:latin typeface="Arial (Body)"/>
              </a:rPr>
              <a:t>hàng</a:t>
            </a:r>
            <a:r>
              <a:rPr lang="en-US" dirty="0" smtClean="0">
                <a:latin typeface="Arial (Body)"/>
              </a:rPr>
              <a:t> </a:t>
            </a:r>
            <a:r>
              <a:rPr lang="en-US" dirty="0" err="1" smtClean="0">
                <a:latin typeface="Arial (Body)"/>
              </a:rPr>
              <a:t>đã</a:t>
            </a:r>
            <a:r>
              <a:rPr lang="en-US" dirty="0" smtClean="0">
                <a:latin typeface="Arial (Body)"/>
              </a:rPr>
              <a:t> </a:t>
            </a:r>
            <a:r>
              <a:rPr lang="en-US" dirty="0" err="1" smtClean="0">
                <a:latin typeface="Arial (Body)"/>
              </a:rPr>
              <a:t>bán</a:t>
            </a:r>
            <a:r>
              <a:rPr lang="en-US" dirty="0" smtClean="0">
                <a:latin typeface="Arial (Body)"/>
              </a:rPr>
              <a:t> </a:t>
            </a:r>
            <a:r>
              <a:rPr lang="vi-VN" dirty="0" smtClean="0">
                <a:latin typeface="Arial (Body)"/>
              </a:rPr>
              <a:t>phát sinh trước thời điểm phát hành B</a:t>
            </a:r>
            <a:r>
              <a:rPr lang="en-US" dirty="0" smtClean="0">
                <a:latin typeface="Arial (Body)"/>
              </a:rPr>
              <a:t>CTC</a:t>
            </a:r>
            <a:r>
              <a:rPr lang="vi-VN" dirty="0" smtClean="0">
                <a:latin typeface="Arial (Body)"/>
              </a:rPr>
              <a:t>, đây là một sự kiện phát sinh sau</a:t>
            </a:r>
            <a:r>
              <a:rPr lang="en-US" dirty="0" smtClean="0">
                <a:latin typeface="Arial (Body)"/>
              </a:rPr>
              <a:t> </a:t>
            </a:r>
            <a:r>
              <a:rPr lang="en-US" dirty="0" err="1" smtClean="0">
                <a:latin typeface="Arial (Body)"/>
              </a:rPr>
              <a:t>ngày</a:t>
            </a:r>
            <a:r>
              <a:rPr lang="en-US" dirty="0" smtClean="0">
                <a:latin typeface="Arial (Body)"/>
              </a:rPr>
              <a:t> </a:t>
            </a:r>
            <a:r>
              <a:rPr lang="en-US" dirty="0" err="1" smtClean="0">
                <a:latin typeface="Arial (Body)"/>
              </a:rPr>
              <a:t>kết</a:t>
            </a:r>
            <a:r>
              <a:rPr lang="en-US" dirty="0" smtClean="0">
                <a:latin typeface="Arial (Body)"/>
              </a:rPr>
              <a:t> </a:t>
            </a:r>
            <a:r>
              <a:rPr lang="en-US" dirty="0" err="1" smtClean="0">
                <a:latin typeface="Arial (Body)"/>
              </a:rPr>
              <a:t>thúc</a:t>
            </a:r>
            <a:r>
              <a:rPr lang="en-US" dirty="0" smtClean="0">
                <a:latin typeface="Arial (Body)"/>
              </a:rPr>
              <a:t> </a:t>
            </a:r>
            <a:r>
              <a:rPr lang="en-US" dirty="0" err="1" smtClean="0">
                <a:latin typeface="Arial (Body)"/>
              </a:rPr>
              <a:t>kỳ</a:t>
            </a:r>
            <a:r>
              <a:rPr lang="en-US" dirty="0" smtClean="0">
                <a:latin typeface="Arial (Body)"/>
              </a:rPr>
              <a:t> kế toán </a:t>
            </a:r>
            <a:r>
              <a:rPr lang="vi-VN" dirty="0" smtClean="0">
                <a:latin typeface="Arial (Body)"/>
              </a:rPr>
              <a:t>cần điều chỉnh và ghi giảm doanh thu trên B</a:t>
            </a:r>
            <a:r>
              <a:rPr lang="en-US" dirty="0" smtClean="0">
                <a:latin typeface="Arial (Body)"/>
              </a:rPr>
              <a:t>CTC</a:t>
            </a:r>
            <a:r>
              <a:rPr lang="vi-VN" dirty="0" smtClean="0">
                <a:latin typeface="Arial (Body)"/>
              </a:rPr>
              <a:t> của kỳ lập báo cáo.</a:t>
            </a:r>
            <a:endParaRPr lang="en-US" dirty="0" smtClean="0">
              <a:latin typeface="Arial (Body)"/>
            </a:endParaRPr>
          </a:p>
          <a:p>
            <a:pPr marL="173038" indent="-173038" algn="just">
              <a:buFont typeface="Wingdings" pitchFamily="2" charset="2"/>
              <a:buChar char="ü"/>
            </a:pPr>
            <a:r>
              <a:rPr lang="vi-VN" dirty="0" smtClean="0">
                <a:latin typeface="Arial (Body)"/>
              </a:rPr>
              <a:t>Nếu </a:t>
            </a:r>
            <a:r>
              <a:rPr lang="en-US" dirty="0" err="1" smtClean="0">
                <a:latin typeface="Arial (Body)"/>
              </a:rPr>
              <a:t>việc</a:t>
            </a:r>
            <a:r>
              <a:rPr lang="vi-VN" dirty="0" smtClean="0">
                <a:latin typeface="Arial (Body)"/>
              </a:rPr>
              <a:t> giảm giá, chiết khấu thương mại, bị trả lại sau thời điểm phát hành B</a:t>
            </a:r>
            <a:r>
              <a:rPr lang="en-US" dirty="0" smtClean="0">
                <a:latin typeface="Arial (Body)"/>
              </a:rPr>
              <a:t>CTC </a:t>
            </a:r>
            <a:r>
              <a:rPr lang="vi-VN" dirty="0" smtClean="0">
                <a:latin typeface="Arial (Body)"/>
              </a:rPr>
              <a:t>thì ghi giảm doanh thu của kỳ phát sinh. </a:t>
            </a:r>
            <a:endParaRPr lang="en-US" dirty="0" smtClean="0">
              <a:latin typeface="Arial (Body)"/>
            </a:endParaRPr>
          </a:p>
          <a:p>
            <a:pPr algn="just"/>
            <a:r>
              <a:rPr lang="it-IT" dirty="0" smtClean="0">
                <a:solidFill>
                  <a:srgbClr val="FF0000"/>
                </a:solidFill>
                <a:latin typeface="Arial (Body)"/>
              </a:rPr>
              <a:t>Lưu ý: Trường hợp phát sinh khoản phải trả cho khách hàng (ví dụ như các khoản tiền, phí lên kệ, phí niêm yết..) mà khách hàng có thể sử dụng để giảm trừ </a:t>
            </a:r>
            <a:r>
              <a:rPr lang="en-US" dirty="0" err="1" smtClean="0">
                <a:solidFill>
                  <a:srgbClr val="FF0000"/>
                </a:solidFill>
                <a:latin typeface="Arial (Body)"/>
              </a:rPr>
              <a:t>ngay</a:t>
            </a:r>
            <a:r>
              <a:rPr lang="en-US" dirty="0" smtClean="0">
                <a:solidFill>
                  <a:srgbClr val="FF0000"/>
                </a:solidFill>
                <a:latin typeface="Arial (Body)"/>
              </a:rPr>
              <a:t> </a:t>
            </a:r>
            <a:r>
              <a:rPr lang="en-US" dirty="0" err="1" smtClean="0">
                <a:solidFill>
                  <a:srgbClr val="FF0000"/>
                </a:solidFill>
                <a:latin typeface="Arial (Body)"/>
              </a:rPr>
              <a:t>vào</a:t>
            </a:r>
            <a:r>
              <a:rPr lang="en-US" dirty="0" smtClean="0">
                <a:solidFill>
                  <a:srgbClr val="FF0000"/>
                </a:solidFill>
                <a:latin typeface="Arial (Body)"/>
              </a:rPr>
              <a:t>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khoản</a:t>
            </a:r>
            <a:r>
              <a:rPr lang="en-US" dirty="0" smtClean="0">
                <a:solidFill>
                  <a:srgbClr val="FF0000"/>
                </a:solidFill>
                <a:latin typeface="Arial (Body)"/>
              </a:rPr>
              <a:t> </a:t>
            </a:r>
            <a:r>
              <a:rPr lang="it-IT" dirty="0" smtClean="0">
                <a:solidFill>
                  <a:srgbClr val="FF0000"/>
                </a:solidFill>
                <a:latin typeface="Arial (Body)"/>
              </a:rPr>
              <a:t>thanh toán khi mua hàng của </a:t>
            </a:r>
            <a:r>
              <a:rPr lang="en-US" dirty="0" err="1" smtClean="0">
                <a:solidFill>
                  <a:srgbClr val="FF0000"/>
                </a:solidFill>
                <a:latin typeface="Arial (Body)"/>
              </a:rPr>
              <a:t>doanh</a:t>
            </a:r>
            <a:r>
              <a:rPr lang="en-US" dirty="0" smtClean="0">
                <a:solidFill>
                  <a:srgbClr val="FF0000"/>
                </a:solidFill>
                <a:latin typeface="Arial (Body)"/>
              </a:rPr>
              <a:t> </a:t>
            </a:r>
            <a:r>
              <a:rPr lang="en-US" dirty="0" err="1" smtClean="0">
                <a:solidFill>
                  <a:srgbClr val="FF0000"/>
                </a:solidFill>
                <a:latin typeface="Arial (Body)"/>
              </a:rPr>
              <a:t>nghiệp</a:t>
            </a:r>
            <a:r>
              <a:rPr lang="en-US" dirty="0" smtClean="0">
                <a:solidFill>
                  <a:srgbClr val="FF0000"/>
                </a:solidFill>
                <a:latin typeface="Arial (Body)"/>
              </a:rPr>
              <a:t> </a:t>
            </a:r>
            <a:r>
              <a:rPr lang="en-US" dirty="0" err="1" smtClean="0">
                <a:solidFill>
                  <a:srgbClr val="FF0000"/>
                </a:solidFill>
                <a:latin typeface="Arial (Body)"/>
              </a:rPr>
              <a:t>thì</a:t>
            </a:r>
            <a:r>
              <a:rPr lang="en-US" dirty="0" smtClean="0">
                <a:solidFill>
                  <a:srgbClr val="FF0000"/>
                </a:solidFill>
                <a:latin typeface="Arial (Body)"/>
              </a:rPr>
              <a:t>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khoản</a:t>
            </a:r>
            <a:r>
              <a:rPr lang="en-US" dirty="0" smtClean="0">
                <a:solidFill>
                  <a:srgbClr val="FF0000"/>
                </a:solidFill>
                <a:latin typeface="Arial (Body)"/>
              </a:rPr>
              <a:t> </a:t>
            </a:r>
            <a:r>
              <a:rPr lang="en-US" dirty="0" err="1" smtClean="0">
                <a:solidFill>
                  <a:srgbClr val="FF0000"/>
                </a:solidFill>
                <a:latin typeface="Arial (Body)"/>
              </a:rPr>
              <a:t>này</a:t>
            </a:r>
            <a:r>
              <a:rPr lang="it-IT" dirty="0" smtClean="0">
                <a:solidFill>
                  <a:srgbClr val="FF0000"/>
                </a:solidFill>
                <a:latin typeface="Arial (Body)"/>
              </a:rPr>
              <a:t> bản chất và được hạch toán giảm doanh thu. </a:t>
            </a:r>
          </a:p>
          <a:p>
            <a:pPr marL="173038" indent="-173038" algn="just">
              <a:buFont typeface="Wingdings" pitchFamily="2" charset="2"/>
              <a:buChar char="ü"/>
            </a:pPr>
            <a:endParaRPr lang="en-US" dirty="0" smtClean="0">
              <a:latin typeface="Arial (Body)"/>
            </a:endParaRPr>
          </a:p>
          <a:p>
            <a:pPr marL="173038" indent="-173038" algn="just"/>
            <a:r>
              <a:rPr lang="en-US" dirty="0" smtClean="0">
                <a:latin typeface="Arial (Body)"/>
              </a:rPr>
              <a:t>8. D</a:t>
            </a:r>
            <a:r>
              <a:rPr lang="vi-VN" dirty="0" smtClean="0">
                <a:latin typeface="Arial (Body)"/>
              </a:rPr>
              <a:t>oanh thu bán hàng và cung cấp dịch vụ bằng ngoại tệ thì phải quy đổi ngoại tệ ra đơn vị tiền tệ kế toán theo tỷ giá giao dịch thực tế tại thời điểm phát sinh. Trường hợp có nhận tiền ứng trước của khách hàng bằng ngoại tệ thì doanh thu tương ứng với số tiền ứng trước được quy đổi theo tỷ giá giao dịch thực tế tại thời điểm nhận ứng trước.</a:t>
            </a:r>
            <a:endParaRPr lang="en-US"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151</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13986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latin typeface="Arial (Body)"/>
              </a:rPr>
              <a:t>9. </a:t>
            </a:r>
            <a:r>
              <a:rPr lang="en-US" sz="2000" dirty="0" err="1" smtClean="0">
                <a:latin typeface="Arial (Body)"/>
              </a:rPr>
              <a:t>Doanh</a:t>
            </a:r>
            <a:r>
              <a:rPr lang="en-US" sz="2000" dirty="0" smtClean="0">
                <a:latin typeface="Arial (Body)"/>
              </a:rPr>
              <a:t> thu </a:t>
            </a:r>
            <a:r>
              <a:rPr lang="en-US" sz="2000" dirty="0" err="1" smtClean="0">
                <a:latin typeface="Arial (Body)"/>
              </a:rPr>
              <a:t>kinh</a:t>
            </a:r>
            <a:r>
              <a:rPr lang="en-US" sz="2000" dirty="0" smtClean="0">
                <a:latin typeface="Arial (Body)"/>
              </a:rPr>
              <a:t> </a:t>
            </a:r>
            <a:r>
              <a:rPr lang="en-US" sz="2000" dirty="0" err="1" smtClean="0">
                <a:latin typeface="Arial (Body)"/>
              </a:rPr>
              <a:t>doanh</a:t>
            </a:r>
            <a:r>
              <a:rPr lang="en-US" sz="2000" dirty="0" smtClean="0">
                <a:latin typeface="Arial (Body)"/>
              </a:rPr>
              <a:t> </a:t>
            </a:r>
            <a:r>
              <a:rPr lang="en-US" sz="2000" dirty="0" err="1" smtClean="0">
                <a:latin typeface="Arial (Body)"/>
              </a:rPr>
              <a:t>Bất</a:t>
            </a:r>
            <a:r>
              <a:rPr lang="en-US" sz="2000" dirty="0" smtClean="0">
                <a:latin typeface="Arial (Body)"/>
              </a:rPr>
              <a:t> </a:t>
            </a:r>
            <a:r>
              <a:rPr lang="en-US" sz="2000" dirty="0" err="1" smtClean="0">
                <a:latin typeface="Arial (Body)"/>
              </a:rPr>
              <a:t>động</a:t>
            </a:r>
            <a:r>
              <a:rPr lang="en-US" sz="2000" dirty="0" smtClean="0">
                <a:latin typeface="Arial (Body)"/>
              </a:rPr>
              <a:t> </a:t>
            </a:r>
            <a:r>
              <a:rPr lang="en-US" sz="2000" dirty="0" err="1" smtClean="0">
                <a:latin typeface="Arial (Body)"/>
              </a:rPr>
              <a:t>sản</a:t>
            </a:r>
            <a:r>
              <a:rPr lang="en-US" sz="2000" dirty="0" smtClean="0">
                <a:latin typeface="Arial (Body)"/>
              </a:rPr>
              <a:t> </a:t>
            </a:r>
            <a:r>
              <a:rPr lang="en-US" sz="2000" dirty="0" err="1" smtClean="0">
                <a:latin typeface="Arial (Body)"/>
              </a:rPr>
              <a:t>đầu</a:t>
            </a:r>
            <a:r>
              <a:rPr lang="en-US" sz="2000" dirty="0" smtClean="0">
                <a:latin typeface="Arial (Body)"/>
              </a:rPr>
              <a:t> </a:t>
            </a:r>
            <a:r>
              <a:rPr lang="en-US" sz="2000" dirty="0" err="1" smtClean="0">
                <a:latin typeface="Arial (Body)"/>
              </a:rPr>
              <a:t>tư</a:t>
            </a:r>
            <a:endParaRPr lang="en-US" sz="2000" dirty="0" smtClean="0">
              <a:latin typeface="Arial (Body)"/>
            </a:endParaRPr>
          </a:p>
          <a:p>
            <a:pPr algn="just"/>
            <a:endParaRPr lang="en-US" sz="2000" dirty="0" smtClean="0">
              <a:latin typeface="Arial (Body)"/>
            </a:endParaRPr>
          </a:p>
          <a:p>
            <a:pPr marL="457200" indent="-457200" algn="just">
              <a:buAutoNum type="arabicParenBoth"/>
            </a:pPr>
            <a:r>
              <a:rPr lang="it-IT" dirty="0" smtClean="0">
                <a:latin typeface="Arial (Body)"/>
              </a:rPr>
              <a:t>Trường hợp doanh nghiệp</a:t>
            </a:r>
            <a:r>
              <a:rPr lang="vi-VN" dirty="0" smtClean="0">
                <a:latin typeface="Arial (Body)"/>
              </a:rPr>
              <a:t> cho thuê BĐSĐT có nhận trước tiền cho thuê của nhiều kỳ</a:t>
            </a:r>
            <a:r>
              <a:rPr lang="x-none" smtClean="0">
                <a:latin typeface="Arial (Body)"/>
              </a:rPr>
              <a:t> thì việc ghi nhận doanh thu dịch vụ cho thuê BĐSĐT được thực hiện theo nguyên tắc phân bổ số tiền cho thuê nhận trước phù hợp với thời gian cho thuê</a:t>
            </a:r>
            <a:r>
              <a:rPr lang="en-US" dirty="0" smtClean="0">
                <a:latin typeface="Arial (Body)"/>
              </a:rPr>
              <a:t> </a:t>
            </a:r>
            <a:r>
              <a:rPr lang="en-US" dirty="0" smtClean="0">
                <a:solidFill>
                  <a:srgbClr val="FF0000"/>
                </a:solidFill>
                <a:latin typeface="Arial (Body)"/>
              </a:rPr>
              <a:t>(</a:t>
            </a:r>
            <a:r>
              <a:rPr lang="en-US" dirty="0" err="1" smtClean="0">
                <a:solidFill>
                  <a:srgbClr val="FF0000"/>
                </a:solidFill>
                <a:latin typeface="Arial (Body)"/>
              </a:rPr>
              <a:t>không</a:t>
            </a:r>
            <a:r>
              <a:rPr lang="en-US" dirty="0" smtClean="0">
                <a:solidFill>
                  <a:srgbClr val="FF0000"/>
                </a:solidFill>
                <a:latin typeface="Arial (Body)"/>
              </a:rPr>
              <a:t>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nhận</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thu </a:t>
            </a:r>
            <a:r>
              <a:rPr lang="en-US" dirty="0" err="1" smtClean="0">
                <a:solidFill>
                  <a:srgbClr val="FF0000"/>
                </a:solidFill>
                <a:latin typeface="Arial (Body)"/>
              </a:rPr>
              <a:t>đối</a:t>
            </a:r>
            <a:r>
              <a:rPr lang="en-US" dirty="0" smtClean="0">
                <a:solidFill>
                  <a:srgbClr val="FF0000"/>
                </a:solidFill>
                <a:latin typeface="Arial (Body)"/>
              </a:rPr>
              <a:t> </a:t>
            </a:r>
            <a:r>
              <a:rPr lang="en-US" dirty="0" err="1" smtClean="0">
                <a:solidFill>
                  <a:srgbClr val="FF0000"/>
                </a:solidFill>
                <a:latin typeface="Arial (Body)"/>
              </a:rPr>
              <a:t>với</a:t>
            </a:r>
            <a:r>
              <a:rPr lang="en-US" dirty="0" smtClean="0">
                <a:solidFill>
                  <a:srgbClr val="FF0000"/>
                </a:solidFill>
                <a:latin typeface="Arial (Body)"/>
              </a:rPr>
              <a:t> toàn bộ </a:t>
            </a:r>
            <a:r>
              <a:rPr lang="en-US" dirty="0" err="1" smtClean="0">
                <a:solidFill>
                  <a:srgbClr val="FF0000"/>
                </a:solidFill>
                <a:latin typeface="Arial (Body)"/>
              </a:rPr>
              <a:t>số</a:t>
            </a:r>
            <a:r>
              <a:rPr lang="en-US" dirty="0" smtClean="0">
                <a:solidFill>
                  <a:srgbClr val="FF0000"/>
                </a:solidFill>
                <a:latin typeface="Arial (Body)"/>
              </a:rPr>
              <a:t> </a:t>
            </a:r>
            <a:r>
              <a:rPr lang="en-US" dirty="0" err="1" smtClean="0">
                <a:solidFill>
                  <a:srgbClr val="FF0000"/>
                </a:solidFill>
                <a:latin typeface="Arial (Body)"/>
              </a:rPr>
              <a:t>tiền</a:t>
            </a:r>
            <a:r>
              <a:rPr lang="en-US" dirty="0" smtClean="0">
                <a:solidFill>
                  <a:srgbClr val="FF0000"/>
                </a:solidFill>
                <a:latin typeface="Arial (Body)"/>
              </a:rPr>
              <a:t> </a:t>
            </a:r>
            <a:r>
              <a:rPr lang="en-US" dirty="0" err="1" smtClean="0">
                <a:solidFill>
                  <a:srgbClr val="FF0000"/>
                </a:solidFill>
                <a:latin typeface="Arial (Body)"/>
              </a:rPr>
              <a:t>nhận</a:t>
            </a:r>
            <a:r>
              <a:rPr lang="en-US" dirty="0" smtClean="0">
                <a:solidFill>
                  <a:srgbClr val="FF0000"/>
                </a:solidFill>
                <a:latin typeface="Arial (Body)"/>
              </a:rPr>
              <a:t> </a:t>
            </a:r>
            <a:r>
              <a:rPr lang="en-US" dirty="0" err="1" smtClean="0">
                <a:solidFill>
                  <a:srgbClr val="FF0000"/>
                </a:solidFill>
                <a:latin typeface="Arial (Body)"/>
              </a:rPr>
              <a:t>trước</a:t>
            </a:r>
            <a:r>
              <a:rPr lang="en-US" dirty="0" smtClean="0">
                <a:solidFill>
                  <a:srgbClr val="FF0000"/>
                </a:solidFill>
                <a:latin typeface="Arial (Body)"/>
              </a:rPr>
              <a:t>)</a:t>
            </a:r>
            <a:r>
              <a:rPr lang="it-IT" dirty="0" smtClean="0">
                <a:solidFill>
                  <a:srgbClr val="FF0000"/>
                </a:solidFill>
              </a:rPr>
              <a:t>.</a:t>
            </a:r>
          </a:p>
          <a:p>
            <a:pPr marL="457200" indent="-457200" algn="just">
              <a:buAutoNum type="arabicParenBoth"/>
            </a:pPr>
            <a:endParaRPr lang="it-IT" dirty="0" smtClean="0"/>
          </a:p>
          <a:p>
            <a:pPr marL="358775" indent="-358775" algn="just"/>
            <a:r>
              <a:rPr lang="en-US" dirty="0" smtClean="0">
                <a:latin typeface="Arial (Body)"/>
              </a:rPr>
              <a:t>(2) </a:t>
            </a:r>
            <a:r>
              <a:rPr lang="en-US" dirty="0" err="1" smtClean="0">
                <a:solidFill>
                  <a:srgbClr val="FF0000"/>
                </a:solidFill>
                <a:latin typeface="Arial (Body)"/>
              </a:rPr>
              <a:t>Các</a:t>
            </a:r>
            <a:r>
              <a:rPr lang="en-US" dirty="0" smtClean="0">
                <a:solidFill>
                  <a:srgbClr val="FF0000"/>
                </a:solidFill>
                <a:latin typeface="Arial (Body)"/>
              </a:rPr>
              <a:t> </a:t>
            </a:r>
            <a:r>
              <a:rPr lang="en-US" dirty="0" err="1" smtClean="0">
                <a:solidFill>
                  <a:srgbClr val="FF0000"/>
                </a:solidFill>
                <a:latin typeface="Arial (Body)"/>
              </a:rPr>
              <a:t>khoản</a:t>
            </a:r>
            <a:r>
              <a:rPr lang="en-US" dirty="0" smtClean="0">
                <a:solidFill>
                  <a:srgbClr val="FF0000"/>
                </a:solidFill>
                <a:latin typeface="Arial (Body)"/>
              </a:rPr>
              <a:t> </a:t>
            </a:r>
            <a:r>
              <a:rPr lang="en-US" dirty="0" err="1" smtClean="0">
                <a:solidFill>
                  <a:srgbClr val="FF0000"/>
                </a:solidFill>
                <a:latin typeface="Arial (Body)"/>
              </a:rPr>
              <a:t>lãi</a:t>
            </a:r>
            <a:r>
              <a:rPr lang="en-US" dirty="0" smtClean="0">
                <a:solidFill>
                  <a:srgbClr val="FF0000"/>
                </a:solidFill>
                <a:latin typeface="Arial (Body)"/>
              </a:rPr>
              <a:t> </a:t>
            </a:r>
            <a:r>
              <a:rPr lang="en-US" dirty="0" err="1" smtClean="0">
                <a:solidFill>
                  <a:srgbClr val="FF0000"/>
                </a:solidFill>
                <a:latin typeface="Arial (Body)"/>
              </a:rPr>
              <a:t>hoặc</a:t>
            </a:r>
            <a:r>
              <a:rPr lang="en-US" dirty="0" smtClean="0">
                <a:solidFill>
                  <a:srgbClr val="FF0000"/>
                </a:solidFill>
                <a:latin typeface="Arial (Body)"/>
              </a:rPr>
              <a:t> </a:t>
            </a:r>
            <a:r>
              <a:rPr lang="en-US" dirty="0" err="1" smtClean="0">
                <a:solidFill>
                  <a:srgbClr val="FF0000"/>
                </a:solidFill>
                <a:latin typeface="Arial (Body)"/>
              </a:rPr>
              <a:t>lỗ</a:t>
            </a:r>
            <a:r>
              <a:rPr lang="en-US" dirty="0" smtClean="0">
                <a:solidFill>
                  <a:srgbClr val="FF0000"/>
                </a:solidFill>
                <a:latin typeface="Arial (Body)"/>
              </a:rPr>
              <a:t> </a:t>
            </a:r>
            <a:r>
              <a:rPr lang="en-US" dirty="0" err="1" smtClean="0">
                <a:solidFill>
                  <a:srgbClr val="FF0000"/>
                </a:solidFill>
                <a:latin typeface="Arial (Body)"/>
              </a:rPr>
              <a:t>phát</a:t>
            </a:r>
            <a:r>
              <a:rPr lang="en-US" dirty="0" smtClean="0">
                <a:solidFill>
                  <a:srgbClr val="FF0000"/>
                </a:solidFill>
                <a:latin typeface="Arial (Body)"/>
              </a:rPr>
              <a:t> </a:t>
            </a:r>
            <a:r>
              <a:rPr lang="en-US" dirty="0" err="1" smtClean="0">
                <a:solidFill>
                  <a:srgbClr val="FF0000"/>
                </a:solidFill>
                <a:latin typeface="Arial (Body)"/>
              </a:rPr>
              <a:t>sinh</a:t>
            </a:r>
            <a:r>
              <a:rPr lang="en-US" dirty="0" smtClean="0">
                <a:solidFill>
                  <a:srgbClr val="FF0000"/>
                </a:solidFill>
                <a:latin typeface="Arial (Body)"/>
              </a:rPr>
              <a:t> </a:t>
            </a:r>
            <a:r>
              <a:rPr lang="en-US" dirty="0" err="1" smtClean="0">
                <a:solidFill>
                  <a:srgbClr val="FF0000"/>
                </a:solidFill>
                <a:latin typeface="Arial (Body)"/>
              </a:rPr>
              <a:t>từ</a:t>
            </a:r>
            <a:r>
              <a:rPr lang="en-US" dirty="0" smtClean="0">
                <a:solidFill>
                  <a:srgbClr val="FF0000"/>
                </a:solidFill>
                <a:latin typeface="Arial (Body)"/>
              </a:rPr>
              <a:t> </a:t>
            </a:r>
            <a:r>
              <a:rPr lang="en-US" dirty="0" err="1" smtClean="0">
                <a:solidFill>
                  <a:srgbClr val="FF0000"/>
                </a:solidFill>
                <a:latin typeface="Arial (Body)"/>
              </a:rPr>
              <a:t>việc</a:t>
            </a:r>
            <a:r>
              <a:rPr lang="en-US" dirty="0" smtClean="0">
                <a:solidFill>
                  <a:srgbClr val="FF0000"/>
                </a:solidFill>
                <a:latin typeface="Arial (Body)"/>
              </a:rPr>
              <a:t> </a:t>
            </a:r>
            <a:r>
              <a:rPr lang="en-US" dirty="0" err="1" smtClean="0">
                <a:solidFill>
                  <a:srgbClr val="FF0000"/>
                </a:solidFill>
                <a:latin typeface="Arial (Body)"/>
              </a:rPr>
              <a:t>bán</a:t>
            </a:r>
            <a:r>
              <a:rPr lang="en-US" dirty="0" smtClean="0">
                <a:solidFill>
                  <a:srgbClr val="FF0000"/>
                </a:solidFill>
                <a:latin typeface="Arial (Body)"/>
              </a:rPr>
              <a:t> BĐSĐT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xác</a:t>
            </a:r>
            <a:r>
              <a:rPr lang="en-US" dirty="0" smtClean="0">
                <a:solidFill>
                  <a:srgbClr val="FF0000"/>
                </a:solidFill>
                <a:latin typeface="Arial (Body)"/>
              </a:rPr>
              <a:t> </a:t>
            </a:r>
            <a:r>
              <a:rPr lang="en-US" dirty="0" err="1" smtClean="0">
                <a:solidFill>
                  <a:srgbClr val="FF0000"/>
                </a:solidFill>
                <a:latin typeface="Arial (Body)"/>
              </a:rPr>
              <a:t>định</a:t>
            </a:r>
            <a:r>
              <a:rPr lang="en-US" dirty="0" smtClean="0">
                <a:solidFill>
                  <a:srgbClr val="FF0000"/>
                </a:solidFill>
                <a:latin typeface="Arial (Body)"/>
              </a:rPr>
              <a:t> </a:t>
            </a:r>
            <a:r>
              <a:rPr lang="en-US" dirty="0" err="1" smtClean="0">
                <a:solidFill>
                  <a:srgbClr val="FF0000"/>
                </a:solidFill>
                <a:latin typeface="Arial (Body)"/>
              </a:rPr>
              <a:t>bằng</a:t>
            </a:r>
            <a:r>
              <a:rPr lang="en-US" dirty="0" smtClean="0">
                <a:solidFill>
                  <a:srgbClr val="FF0000"/>
                </a:solidFill>
                <a:latin typeface="Arial (Body)"/>
              </a:rPr>
              <a:t> </a:t>
            </a:r>
            <a:r>
              <a:rPr lang="en-US" dirty="0" err="1" smtClean="0">
                <a:solidFill>
                  <a:srgbClr val="FF0000"/>
                </a:solidFill>
                <a:latin typeface="Arial (Body)"/>
              </a:rPr>
              <a:t>số</a:t>
            </a:r>
            <a:r>
              <a:rPr lang="en-US" dirty="0" smtClean="0">
                <a:solidFill>
                  <a:srgbClr val="FF0000"/>
                </a:solidFill>
                <a:latin typeface="Arial (Body)"/>
              </a:rPr>
              <a:t> </a:t>
            </a:r>
            <a:r>
              <a:rPr lang="en-US" dirty="0" err="1" smtClean="0">
                <a:solidFill>
                  <a:srgbClr val="FF0000"/>
                </a:solidFill>
                <a:latin typeface="Arial (Body)"/>
              </a:rPr>
              <a:t>chênh</a:t>
            </a:r>
            <a:r>
              <a:rPr lang="en-US" dirty="0" smtClean="0">
                <a:solidFill>
                  <a:srgbClr val="FF0000"/>
                </a:solidFill>
                <a:latin typeface="Arial (Body)"/>
              </a:rPr>
              <a:t> </a:t>
            </a:r>
            <a:r>
              <a:rPr lang="en-US" dirty="0" err="1" smtClean="0">
                <a:solidFill>
                  <a:srgbClr val="FF0000"/>
                </a:solidFill>
                <a:latin typeface="Arial (Body)"/>
              </a:rPr>
              <a:t>lệch</a:t>
            </a:r>
            <a:r>
              <a:rPr lang="en-US" dirty="0" smtClean="0">
                <a:solidFill>
                  <a:srgbClr val="FF0000"/>
                </a:solidFill>
                <a:latin typeface="Arial (Body)"/>
              </a:rPr>
              <a:t> </a:t>
            </a:r>
            <a:r>
              <a:rPr lang="en-US" dirty="0" err="1" smtClean="0">
                <a:solidFill>
                  <a:srgbClr val="FF0000"/>
                </a:solidFill>
                <a:latin typeface="Arial (Body)"/>
              </a:rPr>
              <a:t>giữa</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thu </a:t>
            </a:r>
            <a:r>
              <a:rPr lang="en-US" dirty="0" err="1" smtClean="0">
                <a:solidFill>
                  <a:srgbClr val="FF0000"/>
                </a:solidFill>
                <a:latin typeface="Arial (Body)"/>
              </a:rPr>
              <a:t>với</a:t>
            </a:r>
            <a:r>
              <a:rPr lang="en-US" dirty="0" smtClean="0">
                <a:solidFill>
                  <a:srgbClr val="FF0000"/>
                </a:solidFill>
                <a:latin typeface="Arial (Body)"/>
              </a:rPr>
              <a:t> chi </a:t>
            </a:r>
            <a:r>
              <a:rPr lang="en-US" dirty="0" err="1" smtClean="0">
                <a:solidFill>
                  <a:srgbClr val="FF0000"/>
                </a:solidFill>
                <a:latin typeface="Arial (Body)"/>
              </a:rPr>
              <a:t>phí</a:t>
            </a:r>
            <a:r>
              <a:rPr lang="en-US" dirty="0" smtClean="0">
                <a:solidFill>
                  <a:srgbClr val="FF0000"/>
                </a:solidFill>
                <a:latin typeface="Arial (Body)"/>
              </a:rPr>
              <a:t> liên </a:t>
            </a:r>
            <a:r>
              <a:rPr lang="en-US" dirty="0" err="1" smtClean="0">
                <a:solidFill>
                  <a:srgbClr val="FF0000"/>
                </a:solidFill>
                <a:latin typeface="Arial (Body)"/>
              </a:rPr>
              <a:t>quan</a:t>
            </a:r>
            <a:r>
              <a:rPr lang="en-US" dirty="0" smtClean="0">
                <a:solidFill>
                  <a:srgbClr val="FF0000"/>
                </a:solidFill>
                <a:latin typeface="Arial (Body)"/>
              </a:rPr>
              <a:t> </a:t>
            </a:r>
            <a:r>
              <a:rPr lang="en-US" dirty="0" err="1" smtClean="0">
                <a:solidFill>
                  <a:srgbClr val="FF0000"/>
                </a:solidFill>
                <a:latin typeface="Arial (Body)"/>
              </a:rPr>
              <a:t>trực</a:t>
            </a:r>
            <a:r>
              <a:rPr lang="en-US" dirty="0" smtClean="0">
                <a:solidFill>
                  <a:srgbClr val="FF0000"/>
                </a:solidFill>
                <a:latin typeface="Arial (Body)"/>
              </a:rPr>
              <a:t> </a:t>
            </a:r>
            <a:r>
              <a:rPr lang="en-US" dirty="0" err="1" smtClean="0">
                <a:solidFill>
                  <a:srgbClr val="FF0000"/>
                </a:solidFill>
                <a:latin typeface="Arial (Body)"/>
              </a:rPr>
              <a:t>tiếp</a:t>
            </a:r>
            <a:r>
              <a:rPr lang="en-US" dirty="0" smtClean="0">
                <a:solidFill>
                  <a:srgbClr val="FF0000"/>
                </a:solidFill>
                <a:latin typeface="Arial (Body)"/>
              </a:rPr>
              <a:t> </a:t>
            </a:r>
            <a:r>
              <a:rPr lang="en-US" dirty="0" err="1" smtClean="0">
                <a:solidFill>
                  <a:srgbClr val="FF0000"/>
                </a:solidFill>
                <a:latin typeface="Arial (Body)"/>
              </a:rPr>
              <a:t>đến</a:t>
            </a:r>
            <a:r>
              <a:rPr lang="en-US" dirty="0" smtClean="0">
                <a:solidFill>
                  <a:srgbClr val="FF0000"/>
                </a:solidFill>
                <a:latin typeface="Arial (Body)"/>
              </a:rPr>
              <a:t> </a:t>
            </a:r>
            <a:r>
              <a:rPr lang="en-US" dirty="0" err="1" smtClean="0">
                <a:solidFill>
                  <a:srgbClr val="FF0000"/>
                </a:solidFill>
                <a:latin typeface="Arial (Body)"/>
              </a:rPr>
              <a:t>việc</a:t>
            </a:r>
            <a:r>
              <a:rPr lang="en-US" dirty="0" smtClean="0">
                <a:solidFill>
                  <a:srgbClr val="FF0000"/>
                </a:solidFill>
                <a:latin typeface="Arial (Body)"/>
              </a:rPr>
              <a:t> </a:t>
            </a:r>
            <a:r>
              <a:rPr lang="en-US" dirty="0" err="1" smtClean="0">
                <a:solidFill>
                  <a:srgbClr val="FF0000"/>
                </a:solidFill>
                <a:latin typeface="Arial (Body)"/>
              </a:rPr>
              <a:t>bán</a:t>
            </a:r>
            <a:r>
              <a:rPr lang="en-US" dirty="0" smtClean="0">
                <a:solidFill>
                  <a:srgbClr val="FF0000"/>
                </a:solidFill>
                <a:latin typeface="Arial (Body)"/>
              </a:rPr>
              <a:t> BĐSĐT và </a:t>
            </a:r>
            <a:r>
              <a:rPr lang="en-US" dirty="0" err="1" smtClean="0">
                <a:solidFill>
                  <a:srgbClr val="FF0000"/>
                </a:solidFill>
                <a:latin typeface="Arial (Body)"/>
              </a:rPr>
              <a:t>giá</a:t>
            </a:r>
            <a:r>
              <a:rPr lang="en-US" dirty="0" smtClean="0">
                <a:solidFill>
                  <a:srgbClr val="FF0000"/>
                </a:solidFill>
                <a:latin typeface="Arial (Body)"/>
              </a:rPr>
              <a:t> </a:t>
            </a:r>
            <a:r>
              <a:rPr lang="en-US" dirty="0" err="1" smtClean="0">
                <a:solidFill>
                  <a:srgbClr val="FF0000"/>
                </a:solidFill>
                <a:latin typeface="Arial (Body)"/>
              </a:rPr>
              <a:t>trị</a:t>
            </a:r>
            <a:r>
              <a:rPr lang="en-US" dirty="0" smtClean="0">
                <a:solidFill>
                  <a:srgbClr val="FF0000"/>
                </a:solidFill>
                <a:latin typeface="Arial (Body)"/>
              </a:rPr>
              <a:t> </a:t>
            </a:r>
            <a:r>
              <a:rPr lang="en-US" dirty="0" err="1" smtClean="0">
                <a:solidFill>
                  <a:srgbClr val="FF0000"/>
                </a:solidFill>
                <a:latin typeface="Arial (Body)"/>
              </a:rPr>
              <a:t>còn</a:t>
            </a:r>
            <a:r>
              <a:rPr lang="en-US" dirty="0" smtClean="0">
                <a:solidFill>
                  <a:srgbClr val="FF0000"/>
                </a:solidFill>
                <a:latin typeface="Arial (Body)"/>
              </a:rPr>
              <a:t> </a:t>
            </a:r>
            <a:r>
              <a:rPr lang="en-US" dirty="0" err="1" smtClean="0">
                <a:solidFill>
                  <a:srgbClr val="FF0000"/>
                </a:solidFill>
                <a:latin typeface="Arial (Body)"/>
              </a:rPr>
              <a:t>lại</a:t>
            </a:r>
            <a:r>
              <a:rPr lang="en-US" dirty="0" smtClean="0">
                <a:solidFill>
                  <a:srgbClr val="FF0000"/>
                </a:solidFill>
                <a:latin typeface="Arial (Body)"/>
              </a:rPr>
              <a:t> </a:t>
            </a:r>
            <a:r>
              <a:rPr lang="en-US" dirty="0" err="1" smtClean="0">
                <a:solidFill>
                  <a:srgbClr val="FF0000"/>
                </a:solidFill>
                <a:latin typeface="Arial (Body)"/>
              </a:rPr>
              <a:t>của</a:t>
            </a:r>
            <a:r>
              <a:rPr lang="en-US" dirty="0" smtClean="0">
                <a:solidFill>
                  <a:srgbClr val="FF0000"/>
                </a:solidFill>
                <a:latin typeface="Arial (Body)"/>
              </a:rPr>
              <a:t> </a:t>
            </a:r>
            <a:r>
              <a:rPr lang="vi-VN" dirty="0" smtClean="0">
                <a:solidFill>
                  <a:srgbClr val="FF0000"/>
                </a:solidFill>
                <a:latin typeface="Arial (Body)"/>
              </a:rPr>
              <a:t>BĐSĐT</a:t>
            </a:r>
            <a:r>
              <a:rPr lang="en-US" dirty="0" smtClean="0">
                <a:solidFill>
                  <a:srgbClr val="FF0000"/>
                </a:solidFill>
                <a:latin typeface="Arial (Body)"/>
              </a:rPr>
              <a:t>. </a:t>
            </a:r>
            <a:r>
              <a:rPr lang="en-US" dirty="0" err="1" smtClean="0">
                <a:latin typeface="Arial (Body)"/>
              </a:rPr>
              <a:t>Số</a:t>
            </a:r>
            <a:r>
              <a:rPr lang="en-US" dirty="0" smtClean="0">
                <a:latin typeface="Arial (Body)"/>
              </a:rPr>
              <a:t> </a:t>
            </a:r>
            <a:r>
              <a:rPr lang="en-US" dirty="0" err="1" smtClean="0">
                <a:latin typeface="Arial (Body)"/>
              </a:rPr>
              <a:t>lãi</a:t>
            </a:r>
            <a:r>
              <a:rPr lang="en-US" dirty="0" smtClean="0">
                <a:latin typeface="Arial (Body)"/>
              </a:rPr>
              <a:t> </a:t>
            </a:r>
            <a:r>
              <a:rPr lang="en-US" dirty="0" err="1" smtClean="0">
                <a:latin typeface="Arial (Body)"/>
              </a:rPr>
              <a:t>hoặc</a:t>
            </a:r>
            <a:r>
              <a:rPr lang="en-US" dirty="0" smtClean="0">
                <a:latin typeface="Arial (Body)"/>
              </a:rPr>
              <a:t> </a:t>
            </a:r>
            <a:r>
              <a:rPr lang="en-US" dirty="0" err="1" smtClean="0">
                <a:latin typeface="Arial (Body)"/>
              </a:rPr>
              <a:t>lỗ</a:t>
            </a:r>
            <a:r>
              <a:rPr lang="en-US" dirty="0" smtClean="0">
                <a:latin typeface="Arial (Body)"/>
              </a:rPr>
              <a:t> </a:t>
            </a:r>
            <a:r>
              <a:rPr lang="en-US" dirty="0" err="1" smtClean="0">
                <a:latin typeface="Arial (Body)"/>
              </a:rPr>
              <a:t>này</a:t>
            </a:r>
            <a:r>
              <a:rPr lang="en-US" dirty="0" smtClean="0">
                <a:latin typeface="Arial (Body)"/>
              </a:rPr>
              <a:t> </a:t>
            </a:r>
            <a:r>
              <a:rPr lang="en-US" dirty="0" err="1" smtClean="0">
                <a:latin typeface="Arial (Body)"/>
              </a:rPr>
              <a:t>được</a:t>
            </a:r>
            <a:r>
              <a:rPr lang="en-US" dirty="0" smtClean="0">
                <a:latin typeface="Arial (Body)"/>
              </a:rPr>
              <a:t> </a:t>
            </a:r>
            <a:r>
              <a:rPr lang="en-US" dirty="0" err="1" smtClean="0">
                <a:latin typeface="Arial (Body)"/>
              </a:rPr>
              <a:t>trình</a:t>
            </a:r>
            <a:r>
              <a:rPr lang="en-US" dirty="0" smtClean="0">
                <a:latin typeface="Arial (Body)"/>
              </a:rPr>
              <a:t> </a:t>
            </a:r>
            <a:r>
              <a:rPr lang="en-US" dirty="0" err="1" smtClean="0">
                <a:latin typeface="Arial (Body)"/>
              </a:rPr>
              <a:t>bày</a:t>
            </a:r>
            <a:r>
              <a:rPr lang="en-US" dirty="0" smtClean="0">
                <a:latin typeface="Arial (Body)"/>
              </a:rPr>
              <a:t> </a:t>
            </a:r>
            <a:r>
              <a:rPr lang="en-US" dirty="0" err="1" smtClean="0">
                <a:latin typeface="Arial (Body)"/>
              </a:rPr>
              <a:t>theo</a:t>
            </a:r>
            <a:r>
              <a:rPr lang="en-US" dirty="0" smtClean="0">
                <a:latin typeface="Arial (Body)"/>
              </a:rPr>
              <a:t> </a:t>
            </a:r>
            <a:r>
              <a:rPr lang="en-US" dirty="0" err="1" smtClean="0">
                <a:latin typeface="Arial (Body)"/>
              </a:rPr>
              <a:t>số</a:t>
            </a:r>
            <a:r>
              <a:rPr lang="en-US" dirty="0" smtClean="0">
                <a:latin typeface="Arial (Body)"/>
              </a:rPr>
              <a:t> </a:t>
            </a:r>
            <a:r>
              <a:rPr lang="en-US" dirty="0" err="1" smtClean="0">
                <a:latin typeface="Arial (Body)"/>
              </a:rPr>
              <a:t>thuần</a:t>
            </a:r>
            <a:r>
              <a:rPr lang="en-US" dirty="0" smtClean="0">
                <a:latin typeface="Arial (Body)"/>
              </a:rPr>
              <a:t> </a:t>
            </a:r>
            <a:r>
              <a:rPr lang="en-US" dirty="0" err="1" smtClean="0">
                <a:latin typeface="Arial (Body)"/>
              </a:rPr>
              <a:t>trên</a:t>
            </a:r>
            <a:r>
              <a:rPr lang="en-US" dirty="0" smtClean="0">
                <a:latin typeface="Arial (Body)"/>
              </a:rPr>
              <a:t> P/L (</a:t>
            </a:r>
            <a:r>
              <a:rPr lang="en-US" dirty="0" err="1" smtClean="0">
                <a:latin typeface="Arial (Body)"/>
              </a:rPr>
              <a:t>trừ</a:t>
            </a:r>
            <a:r>
              <a:rPr lang="en-US" dirty="0" smtClean="0">
                <a:latin typeface="Arial (Body)"/>
              </a:rPr>
              <a:t> </a:t>
            </a:r>
            <a:r>
              <a:rPr lang="en-US" dirty="0" err="1" smtClean="0">
                <a:latin typeface="Arial (Body)"/>
              </a:rPr>
              <a:t>trường</a:t>
            </a:r>
            <a:r>
              <a:rPr lang="en-US" dirty="0" smtClean="0">
                <a:latin typeface="Arial (Body)"/>
              </a:rPr>
              <a:t> </a:t>
            </a:r>
            <a:r>
              <a:rPr lang="en-US" dirty="0" err="1" smtClean="0">
                <a:latin typeface="Arial (Body)"/>
              </a:rPr>
              <a:t>hợp</a:t>
            </a:r>
            <a:r>
              <a:rPr lang="en-US" dirty="0" smtClean="0">
                <a:latin typeface="Arial (Body)"/>
              </a:rPr>
              <a:t> </a:t>
            </a:r>
            <a:r>
              <a:rPr lang="en-US" dirty="0" err="1" smtClean="0">
                <a:latin typeface="Arial (Body)"/>
              </a:rPr>
              <a:t>bán</a:t>
            </a:r>
            <a:r>
              <a:rPr lang="en-US" dirty="0" smtClean="0">
                <a:latin typeface="Arial (Body)"/>
              </a:rPr>
              <a:t> và </a:t>
            </a:r>
            <a:r>
              <a:rPr lang="en-US" dirty="0" err="1" smtClean="0">
                <a:latin typeface="Arial (Body)"/>
              </a:rPr>
              <a:t>thuê</a:t>
            </a:r>
            <a:r>
              <a:rPr lang="en-US" dirty="0" smtClean="0">
                <a:latin typeface="Arial (Body)"/>
              </a:rPr>
              <a:t> </a:t>
            </a:r>
            <a:r>
              <a:rPr lang="en-US" dirty="0" err="1" smtClean="0">
                <a:latin typeface="Arial (Body)"/>
              </a:rPr>
              <a:t>lại</a:t>
            </a:r>
            <a:r>
              <a:rPr lang="en-US" dirty="0" smtClean="0">
                <a:latin typeface="Arial (Body)"/>
              </a:rPr>
              <a:t> </a:t>
            </a:r>
            <a:r>
              <a:rPr lang="en-US" dirty="0" err="1" smtClean="0">
                <a:latin typeface="Arial (Body)"/>
              </a:rPr>
              <a:t>tài</a:t>
            </a:r>
            <a:r>
              <a:rPr lang="en-US" dirty="0" smtClean="0">
                <a:latin typeface="Arial (Body)"/>
              </a:rPr>
              <a:t> </a:t>
            </a:r>
            <a:r>
              <a:rPr lang="en-US" dirty="0" err="1" smtClean="0">
                <a:latin typeface="Arial (Body)"/>
              </a:rPr>
              <a:t>sản</a:t>
            </a:r>
            <a:r>
              <a:rPr lang="en-US" dirty="0" smtClean="0">
                <a:latin typeface="Arial (Body)"/>
              </a:rPr>
              <a:t> </a:t>
            </a:r>
            <a:r>
              <a:rPr lang="en-US" dirty="0" err="1" smtClean="0">
                <a:latin typeface="Arial (Body)"/>
              </a:rPr>
              <a:t>là</a:t>
            </a:r>
            <a:r>
              <a:rPr lang="en-US" dirty="0" smtClean="0">
                <a:latin typeface="Arial (Body)"/>
              </a:rPr>
              <a:t> </a:t>
            </a:r>
            <a:r>
              <a:rPr lang="en-US" dirty="0" err="1" smtClean="0">
                <a:latin typeface="Arial (Body)"/>
              </a:rPr>
              <a:t>bất</a:t>
            </a:r>
            <a:r>
              <a:rPr lang="en-US" dirty="0" smtClean="0">
                <a:latin typeface="Arial (Body)"/>
              </a:rPr>
              <a:t> </a:t>
            </a:r>
            <a:r>
              <a:rPr lang="en-US" dirty="0" err="1" smtClean="0">
                <a:latin typeface="Arial (Body)"/>
              </a:rPr>
              <a:t>động</a:t>
            </a:r>
            <a:r>
              <a:rPr lang="en-US" dirty="0" smtClean="0">
                <a:latin typeface="Arial (Body)"/>
              </a:rPr>
              <a:t> </a:t>
            </a:r>
            <a:r>
              <a:rPr lang="en-US" dirty="0" err="1" smtClean="0">
                <a:latin typeface="Arial (Body)"/>
              </a:rPr>
              <a:t>sản</a:t>
            </a:r>
            <a:r>
              <a:rPr lang="en-US" dirty="0" smtClean="0">
                <a:latin typeface="Arial (Body)"/>
              </a:rPr>
              <a:t> </a:t>
            </a:r>
            <a:r>
              <a:rPr lang="en-US" dirty="0" err="1" smtClean="0">
                <a:latin typeface="Arial (Body)"/>
              </a:rPr>
              <a:t>được</a:t>
            </a:r>
            <a:r>
              <a:rPr lang="en-US" dirty="0" smtClean="0">
                <a:latin typeface="Arial (Body)"/>
              </a:rPr>
              <a:t> </a:t>
            </a:r>
            <a:r>
              <a:rPr lang="en-US" dirty="0" err="1" smtClean="0">
                <a:latin typeface="Arial (Body)"/>
              </a:rPr>
              <a:t>thực</a:t>
            </a:r>
            <a:r>
              <a:rPr lang="en-US" dirty="0" smtClean="0">
                <a:latin typeface="Arial (Body)"/>
              </a:rPr>
              <a:t> </a:t>
            </a:r>
            <a:r>
              <a:rPr lang="en-US" dirty="0" err="1" smtClean="0">
                <a:latin typeface="Arial (Body)"/>
              </a:rPr>
              <a:t>hiện</a:t>
            </a:r>
            <a:r>
              <a:rPr lang="en-US" dirty="0" smtClean="0">
                <a:latin typeface="Arial (Body)"/>
              </a:rPr>
              <a:t> </a:t>
            </a:r>
            <a:r>
              <a:rPr lang="en-US" dirty="0" err="1" smtClean="0">
                <a:latin typeface="Arial (Body)"/>
              </a:rPr>
              <a:t>theo</a:t>
            </a:r>
            <a:r>
              <a:rPr lang="en-US" dirty="0" smtClean="0">
                <a:latin typeface="Arial (Body)"/>
              </a:rPr>
              <a:t> </a:t>
            </a:r>
            <a:r>
              <a:rPr lang="en-US" dirty="0" err="1" smtClean="0">
                <a:latin typeface="Arial (Body)"/>
              </a:rPr>
              <a:t>quy</a:t>
            </a:r>
            <a:r>
              <a:rPr lang="en-US" dirty="0" smtClean="0">
                <a:latin typeface="Arial (Body)"/>
              </a:rPr>
              <a:t> </a:t>
            </a:r>
            <a:r>
              <a:rPr lang="en-US" dirty="0" err="1" smtClean="0">
                <a:latin typeface="Arial (Body)"/>
              </a:rPr>
              <a:t>định</a:t>
            </a:r>
            <a:r>
              <a:rPr lang="en-US" dirty="0" smtClean="0">
                <a:latin typeface="Arial (Body)"/>
              </a:rPr>
              <a:t> </a:t>
            </a:r>
            <a:r>
              <a:rPr lang="en-US" dirty="0" err="1" smtClean="0">
                <a:latin typeface="Arial (Body)"/>
              </a:rPr>
              <a:t>tại</a:t>
            </a:r>
            <a:r>
              <a:rPr lang="en-US" dirty="0" smtClean="0">
                <a:latin typeface="Arial (Body)"/>
              </a:rPr>
              <a:t> VAS </a:t>
            </a:r>
            <a:r>
              <a:rPr lang="it-IT" dirty="0" smtClean="0">
                <a:latin typeface="Arial (Body)"/>
              </a:rPr>
              <a:t>06 - Thuê tài sản</a:t>
            </a:r>
            <a:r>
              <a:rPr lang="en-US" dirty="0" smtClean="0">
                <a:latin typeface="Arial (Body)"/>
              </a:rPr>
              <a:t>). </a:t>
            </a:r>
          </a:p>
          <a:p>
            <a:pPr marL="358775" indent="-358775" algn="just"/>
            <a:endParaRPr lang="it-IT" dirty="0" smtClean="0">
              <a:latin typeface="Arial (Body)"/>
            </a:endParaRPr>
          </a:p>
          <a:p>
            <a:pPr algn="just"/>
            <a:r>
              <a:rPr lang="it-IT" dirty="0" smtClean="0">
                <a:latin typeface="Arial (Body)"/>
              </a:rPr>
              <a:t>Trường hợp bán BĐSĐT theo phương thức trả chậm, trả</a:t>
            </a:r>
            <a:r>
              <a:rPr lang="vi-VN" dirty="0" smtClean="0">
                <a:latin typeface="Arial (Body)"/>
              </a:rPr>
              <a:t> góp </a:t>
            </a:r>
            <a:r>
              <a:rPr lang="it-IT" dirty="0" smtClean="0">
                <a:latin typeface="Arial (Body)"/>
              </a:rPr>
              <a:t>thì doanh thu bán BĐSĐT được xác định theo giá bán trả tiền ngay (giá bán chưa có thuế GTGT đối với doanh nghiệp nộp thuế GTGT tính theo phương pháp khấu trừ thuế). </a:t>
            </a:r>
            <a:r>
              <a:rPr lang="vi-VN" dirty="0" smtClean="0">
                <a:latin typeface="Arial (Body)"/>
              </a:rPr>
              <a:t>Định kỳ, doanh nghiệp ghi nhận khoản lãi trả chậm, trả góp vào doanh thu tài chính của từng kỳ. </a:t>
            </a:r>
            <a:endParaRPr lang="en-US" sz="20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152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556792"/>
            <a:ext cx="8534400" cy="504753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0850" indent="-450850" algn="just"/>
            <a:r>
              <a:rPr lang="en-US" dirty="0" smtClean="0">
                <a:latin typeface="Arial (Body)"/>
              </a:rPr>
              <a:t>10. </a:t>
            </a:r>
            <a:r>
              <a:rPr lang="it-IT" sz="1600" dirty="0" smtClean="0">
                <a:latin typeface="Arial (Body)"/>
              </a:rPr>
              <a:t>Trường hợp bán sản phẩm, hàng hóa kèm theo sản phẩm, hàng hóa, thiết bị thay thế thì phải phân bổ doanh thu cho sản phẩm, hàng hóa được bán và sản phẩm hàng hóa, thiết bị giao cho khách hàng để thay thế phòng ngừa hỏng hóc. Giá trị của sản phẩm, hàng hóa, thiết bị thay thế được ghi nhận vào giá vốn hàng bán.</a:t>
            </a:r>
          </a:p>
          <a:p>
            <a:pPr marL="450850" indent="-450850" algn="just"/>
            <a:endParaRPr lang="it-IT" sz="1200" dirty="0" smtClean="0">
              <a:latin typeface="Arial (Body)"/>
            </a:endParaRPr>
          </a:p>
          <a:p>
            <a:pPr marL="358775" indent="-358775" algn="just"/>
            <a:r>
              <a:rPr lang="it-IT" sz="1600" dirty="0" smtClean="0">
                <a:latin typeface="Arial (Body)"/>
              </a:rPr>
              <a:t>11. Đối với trường hợp cho thuê tài sản có nhận trước tiền thuê cho nhiều kỳ</a:t>
            </a:r>
            <a:r>
              <a:rPr lang="en-US" sz="1600" dirty="0" smtClean="0">
                <a:latin typeface="Arial (Body)"/>
              </a:rPr>
              <a:t> </a:t>
            </a:r>
            <a:r>
              <a:rPr lang="en-US" sz="1600" dirty="0" err="1" smtClean="0">
                <a:latin typeface="Arial (Body)"/>
              </a:rPr>
              <a:t>thì</a:t>
            </a:r>
            <a:r>
              <a:rPr lang="en-US" sz="1600" dirty="0" smtClean="0">
                <a:latin typeface="Arial (Body)"/>
              </a:rPr>
              <a:t> </a:t>
            </a:r>
            <a:r>
              <a:rPr lang="en-US" sz="1600" dirty="0" err="1" smtClean="0">
                <a:latin typeface="Arial (Body)"/>
              </a:rPr>
              <a:t>việc</a:t>
            </a:r>
            <a:r>
              <a:rPr lang="en-US" sz="1600" dirty="0" smtClean="0">
                <a:latin typeface="Arial (Body)"/>
              </a:rPr>
              <a:t> </a:t>
            </a:r>
            <a:r>
              <a:rPr lang="en-US" sz="1600" dirty="0" err="1" smtClean="0">
                <a:latin typeface="Arial (Body)"/>
              </a:rPr>
              <a:t>ghi</a:t>
            </a:r>
            <a:r>
              <a:rPr lang="en-US" sz="1600" dirty="0" smtClean="0">
                <a:latin typeface="Arial (Body)"/>
              </a:rPr>
              <a:t> </a:t>
            </a:r>
            <a:r>
              <a:rPr lang="en-US" sz="1600" dirty="0" err="1" smtClean="0">
                <a:latin typeface="Arial (Body)"/>
              </a:rPr>
              <a:t>nhận</a:t>
            </a:r>
            <a:r>
              <a:rPr lang="en-US" sz="1600" dirty="0" smtClean="0">
                <a:latin typeface="Arial (Body)"/>
              </a:rPr>
              <a:t> </a:t>
            </a:r>
            <a:r>
              <a:rPr lang="en-US" sz="1600" dirty="0" err="1" smtClean="0">
                <a:latin typeface="Arial (Body)"/>
              </a:rPr>
              <a:t>doanh</a:t>
            </a:r>
            <a:r>
              <a:rPr lang="en-US" sz="1600" dirty="0" smtClean="0">
                <a:latin typeface="Arial (Body)"/>
              </a:rPr>
              <a:t> thu </a:t>
            </a:r>
            <a:r>
              <a:rPr lang="en-US" sz="1600" dirty="0" err="1" smtClean="0">
                <a:latin typeface="Arial (Body)"/>
              </a:rPr>
              <a:t>được</a:t>
            </a:r>
            <a:r>
              <a:rPr lang="en-US" sz="1600" dirty="0" smtClean="0">
                <a:latin typeface="Arial (Body)"/>
              </a:rPr>
              <a:t> </a:t>
            </a:r>
            <a:r>
              <a:rPr lang="en-US" sz="1600" dirty="0" err="1" smtClean="0">
                <a:latin typeface="Arial (Body)"/>
              </a:rPr>
              <a:t>thực</a:t>
            </a:r>
            <a:r>
              <a:rPr lang="en-US" sz="1600" dirty="0" smtClean="0">
                <a:latin typeface="Arial (Body)"/>
              </a:rPr>
              <a:t> </a:t>
            </a:r>
            <a:r>
              <a:rPr lang="en-US" sz="1600" dirty="0" err="1" smtClean="0">
                <a:latin typeface="Arial (Body)"/>
              </a:rPr>
              <a:t>hiện</a:t>
            </a:r>
            <a:r>
              <a:rPr lang="en-US" sz="1600" dirty="0" smtClean="0">
                <a:latin typeface="Arial (Body)"/>
              </a:rPr>
              <a:t> </a:t>
            </a:r>
            <a:r>
              <a:rPr lang="en-US" sz="1600" dirty="0" err="1" smtClean="0">
                <a:latin typeface="Arial (Body)"/>
              </a:rPr>
              <a:t>theo</a:t>
            </a:r>
            <a:r>
              <a:rPr lang="en-US" sz="1600" dirty="0" smtClean="0">
                <a:latin typeface="Arial (Body)"/>
              </a:rPr>
              <a:t> </a:t>
            </a:r>
            <a:r>
              <a:rPr lang="en-US" sz="1600" dirty="0" err="1" smtClean="0">
                <a:latin typeface="Arial (Body)"/>
              </a:rPr>
              <a:t>nguyên</a:t>
            </a:r>
            <a:r>
              <a:rPr lang="en-US" sz="1600" dirty="0" smtClean="0">
                <a:latin typeface="Arial (Body)"/>
              </a:rPr>
              <a:t> </a:t>
            </a:r>
            <a:r>
              <a:rPr lang="en-US" sz="1600" dirty="0" err="1" smtClean="0">
                <a:latin typeface="Arial (Body)"/>
              </a:rPr>
              <a:t>tắc</a:t>
            </a:r>
            <a:r>
              <a:rPr lang="en-US" sz="1600" dirty="0" smtClean="0">
                <a:latin typeface="Arial (Body)"/>
              </a:rPr>
              <a:t> </a:t>
            </a:r>
            <a:r>
              <a:rPr lang="en-US" sz="1600" dirty="0" err="1" smtClean="0">
                <a:latin typeface="Arial (Body)"/>
              </a:rPr>
              <a:t>phân</a:t>
            </a:r>
            <a:r>
              <a:rPr lang="en-US" sz="1600" dirty="0" smtClean="0">
                <a:latin typeface="Arial (Body)"/>
              </a:rPr>
              <a:t> </a:t>
            </a:r>
            <a:r>
              <a:rPr lang="en-US" sz="1600" dirty="0" err="1" smtClean="0">
                <a:latin typeface="Arial (Body)"/>
              </a:rPr>
              <a:t>bổ</a:t>
            </a:r>
            <a:r>
              <a:rPr lang="en-US" sz="1600" dirty="0" smtClean="0">
                <a:latin typeface="Arial (Body)"/>
              </a:rPr>
              <a:t> </a:t>
            </a:r>
            <a:r>
              <a:rPr lang="en-US" sz="1600" dirty="0" err="1" smtClean="0">
                <a:latin typeface="Arial (Body)"/>
              </a:rPr>
              <a:t>số</a:t>
            </a:r>
            <a:r>
              <a:rPr lang="en-US" sz="1600" dirty="0" smtClean="0">
                <a:latin typeface="Arial (Body)"/>
              </a:rPr>
              <a:t> </a:t>
            </a:r>
            <a:r>
              <a:rPr lang="en-US" sz="1600" dirty="0" err="1" smtClean="0">
                <a:latin typeface="Arial (Body)"/>
              </a:rPr>
              <a:t>tiền</a:t>
            </a:r>
            <a:r>
              <a:rPr lang="en-US" sz="1600" dirty="0" smtClean="0">
                <a:latin typeface="Arial (Body)"/>
              </a:rPr>
              <a:t> </a:t>
            </a:r>
            <a:r>
              <a:rPr lang="en-US" sz="1600" dirty="0" err="1" smtClean="0">
                <a:latin typeface="Arial (Body)"/>
              </a:rPr>
              <a:t>cho</a:t>
            </a:r>
            <a:r>
              <a:rPr lang="en-US" sz="1600" dirty="0" smtClean="0">
                <a:latin typeface="Arial (Body)"/>
              </a:rPr>
              <a:t> </a:t>
            </a:r>
            <a:r>
              <a:rPr lang="en-US" sz="1600" dirty="0" err="1" smtClean="0">
                <a:latin typeface="Arial (Body)"/>
              </a:rPr>
              <a:t>thuê</a:t>
            </a:r>
            <a:r>
              <a:rPr lang="en-US" sz="1600" dirty="0" smtClean="0">
                <a:latin typeface="Arial (Body)"/>
              </a:rPr>
              <a:t> </a:t>
            </a:r>
            <a:r>
              <a:rPr lang="en-US" sz="1600" dirty="0" err="1" smtClean="0">
                <a:latin typeface="Arial (Body)"/>
              </a:rPr>
              <a:t>nhận</a:t>
            </a:r>
            <a:r>
              <a:rPr lang="en-US" sz="1600" dirty="0" smtClean="0">
                <a:latin typeface="Arial (Body)"/>
              </a:rPr>
              <a:t> </a:t>
            </a:r>
            <a:r>
              <a:rPr lang="en-US" sz="1600" dirty="0" err="1" smtClean="0">
                <a:latin typeface="Arial (Body)"/>
              </a:rPr>
              <a:t>trước</a:t>
            </a:r>
            <a:r>
              <a:rPr lang="en-US" sz="1600" dirty="0" smtClean="0">
                <a:latin typeface="Arial (Body)"/>
              </a:rPr>
              <a:t> </a:t>
            </a:r>
            <a:r>
              <a:rPr lang="en-US" sz="1600" dirty="0" err="1" smtClean="0">
                <a:latin typeface="Arial (Body)"/>
              </a:rPr>
              <a:t>phù</a:t>
            </a:r>
            <a:r>
              <a:rPr lang="en-US" sz="1600" dirty="0" smtClean="0">
                <a:latin typeface="Arial (Body)"/>
              </a:rPr>
              <a:t> </a:t>
            </a:r>
            <a:r>
              <a:rPr lang="en-US" sz="1600" dirty="0" err="1" smtClean="0">
                <a:latin typeface="Arial (Body)"/>
              </a:rPr>
              <a:t>hợp</a:t>
            </a:r>
            <a:r>
              <a:rPr lang="en-US" sz="1600" dirty="0" smtClean="0">
                <a:latin typeface="Arial (Body)"/>
              </a:rPr>
              <a:t> </a:t>
            </a:r>
            <a:r>
              <a:rPr lang="en-US" sz="1600" dirty="0" err="1" smtClean="0">
                <a:latin typeface="Arial (Body)"/>
              </a:rPr>
              <a:t>với</a:t>
            </a:r>
            <a:r>
              <a:rPr lang="en-US" sz="1600" dirty="0" smtClean="0">
                <a:latin typeface="Arial (Body)"/>
              </a:rPr>
              <a:t> </a:t>
            </a:r>
            <a:r>
              <a:rPr lang="en-US" sz="1600" dirty="0" err="1" smtClean="0">
                <a:latin typeface="Arial (Body)"/>
              </a:rPr>
              <a:t>thời</a:t>
            </a:r>
            <a:r>
              <a:rPr lang="en-US" sz="1600" dirty="0" smtClean="0">
                <a:latin typeface="Arial (Body)"/>
              </a:rPr>
              <a:t> </a:t>
            </a:r>
            <a:r>
              <a:rPr lang="en-US" sz="1600" dirty="0" err="1" smtClean="0">
                <a:latin typeface="Arial (Body)"/>
              </a:rPr>
              <a:t>gian</a:t>
            </a:r>
            <a:r>
              <a:rPr lang="en-US" sz="1600" dirty="0" smtClean="0">
                <a:latin typeface="Arial (Body)"/>
              </a:rPr>
              <a:t> </a:t>
            </a:r>
            <a:r>
              <a:rPr lang="en-US" sz="1600" dirty="0" err="1" smtClean="0">
                <a:latin typeface="Arial (Body)"/>
              </a:rPr>
              <a:t>cho</a:t>
            </a:r>
            <a:r>
              <a:rPr lang="en-US" sz="1600" dirty="0" smtClean="0">
                <a:latin typeface="Arial (Body)"/>
              </a:rPr>
              <a:t> </a:t>
            </a:r>
            <a:r>
              <a:rPr lang="en-US" sz="1600" dirty="0" err="1" smtClean="0">
                <a:latin typeface="Arial (Body)"/>
              </a:rPr>
              <a:t>thuê</a:t>
            </a:r>
            <a:r>
              <a:rPr lang="en-US" sz="1600" dirty="0" smtClean="0">
                <a:latin typeface="Arial (Body)"/>
              </a:rPr>
              <a:t>. </a:t>
            </a:r>
            <a:r>
              <a:rPr lang="en-US" sz="1600" dirty="0" err="1" smtClean="0">
                <a:latin typeface="Arial (Body)"/>
              </a:rPr>
              <a:t>Trường</a:t>
            </a:r>
            <a:r>
              <a:rPr lang="en-US" sz="1600" dirty="0" smtClean="0">
                <a:latin typeface="Arial (Body)"/>
              </a:rPr>
              <a:t> </a:t>
            </a:r>
            <a:r>
              <a:rPr lang="en-US" sz="1600" dirty="0" err="1" smtClean="0">
                <a:latin typeface="Arial (Body)"/>
              </a:rPr>
              <a:t>hợp</a:t>
            </a:r>
            <a:r>
              <a:rPr lang="en-US" sz="1600" dirty="0" smtClean="0">
                <a:latin typeface="Arial (Body)"/>
              </a:rPr>
              <a:t> </a:t>
            </a:r>
            <a:r>
              <a:rPr lang="en-US" sz="1600" dirty="0" err="1" smtClean="0">
                <a:latin typeface="Arial (Body)"/>
              </a:rPr>
              <a:t>hợp</a:t>
            </a:r>
            <a:r>
              <a:rPr lang="en-US" sz="1600" dirty="0" smtClean="0">
                <a:latin typeface="Arial (Body)"/>
              </a:rPr>
              <a:t> </a:t>
            </a:r>
            <a:r>
              <a:rPr lang="en-US" sz="1600" dirty="0" err="1" smtClean="0">
                <a:latin typeface="Arial (Body)"/>
              </a:rPr>
              <a:t>đồng</a:t>
            </a:r>
            <a:r>
              <a:rPr lang="en-US" sz="1600" dirty="0" smtClean="0">
                <a:latin typeface="Arial (Body)"/>
              </a:rPr>
              <a:t> </a:t>
            </a:r>
            <a:r>
              <a:rPr lang="en-US" sz="1600" dirty="0" err="1" smtClean="0">
                <a:latin typeface="Arial (Body)"/>
              </a:rPr>
              <a:t>có</a:t>
            </a:r>
            <a:r>
              <a:rPr lang="en-US" sz="1600" dirty="0" smtClean="0">
                <a:latin typeface="Arial (Body)"/>
              </a:rPr>
              <a:t> </a:t>
            </a:r>
            <a:r>
              <a:rPr lang="en-US" sz="1600" dirty="0" err="1" smtClean="0">
                <a:latin typeface="Arial (Body)"/>
              </a:rPr>
              <a:t>nhiều</a:t>
            </a:r>
            <a:r>
              <a:rPr lang="en-US" sz="1600" dirty="0" smtClean="0">
                <a:latin typeface="Arial (Body)"/>
              </a:rPr>
              <a:t> </a:t>
            </a:r>
            <a:r>
              <a:rPr lang="en-US" sz="1600" dirty="0" err="1" smtClean="0">
                <a:latin typeface="Arial (Body)"/>
              </a:rPr>
              <a:t>cấu</a:t>
            </a:r>
            <a:r>
              <a:rPr lang="en-US" sz="1600" dirty="0" smtClean="0">
                <a:latin typeface="Arial (Body)"/>
              </a:rPr>
              <a:t> </a:t>
            </a:r>
            <a:r>
              <a:rPr lang="en-US" sz="1600" dirty="0" err="1" smtClean="0">
                <a:latin typeface="Arial (Body)"/>
              </a:rPr>
              <a:t>phần</a:t>
            </a:r>
            <a:r>
              <a:rPr lang="en-US" sz="1600" dirty="0" smtClean="0">
                <a:latin typeface="Arial (Body)"/>
              </a:rPr>
              <a:t> (</a:t>
            </a:r>
            <a:r>
              <a:rPr lang="en-US" sz="1600" dirty="0" err="1" smtClean="0">
                <a:latin typeface="Arial (Body)"/>
              </a:rPr>
              <a:t>bán</a:t>
            </a:r>
            <a:r>
              <a:rPr lang="en-US" sz="1600" dirty="0" smtClean="0">
                <a:latin typeface="Arial (Body)"/>
              </a:rPr>
              <a:t>, </a:t>
            </a:r>
            <a:r>
              <a:rPr lang="en-US" sz="1600" dirty="0" err="1" smtClean="0">
                <a:latin typeface="Arial (Body)"/>
              </a:rPr>
              <a:t>thuê</a:t>
            </a:r>
            <a:r>
              <a:rPr lang="en-US" sz="1600" dirty="0" smtClean="0">
                <a:latin typeface="Arial (Body)"/>
              </a:rPr>
              <a:t>,…) </a:t>
            </a:r>
            <a:r>
              <a:rPr lang="en-US" sz="1600" dirty="0" err="1" smtClean="0">
                <a:latin typeface="Arial (Body)"/>
              </a:rPr>
              <a:t>thì</a:t>
            </a:r>
            <a:r>
              <a:rPr lang="en-US" sz="1600" dirty="0" smtClean="0">
                <a:latin typeface="Arial (Body)"/>
              </a:rPr>
              <a:t> </a:t>
            </a:r>
            <a:r>
              <a:rPr lang="en-US" sz="1600" dirty="0" err="1" smtClean="0">
                <a:latin typeface="Arial (Body)"/>
              </a:rPr>
              <a:t>phải</a:t>
            </a:r>
            <a:r>
              <a:rPr lang="en-US" sz="1600" dirty="0" smtClean="0">
                <a:latin typeface="Arial (Body)"/>
              </a:rPr>
              <a:t> </a:t>
            </a:r>
            <a:r>
              <a:rPr lang="en-US" sz="1600" dirty="0" err="1" smtClean="0">
                <a:latin typeface="Arial (Body)"/>
              </a:rPr>
              <a:t>xác</a:t>
            </a:r>
            <a:r>
              <a:rPr lang="en-US" sz="1600" dirty="0" smtClean="0">
                <a:latin typeface="Arial (Body)"/>
              </a:rPr>
              <a:t> </a:t>
            </a:r>
            <a:r>
              <a:rPr lang="en-US" sz="1600" dirty="0" err="1" smtClean="0">
                <a:latin typeface="Arial (Body)"/>
              </a:rPr>
              <a:t>định</a:t>
            </a:r>
            <a:r>
              <a:rPr lang="en-US" sz="1600" dirty="0" smtClean="0">
                <a:latin typeface="Arial (Body)"/>
              </a:rPr>
              <a:t> </a:t>
            </a:r>
            <a:r>
              <a:rPr lang="en-US" sz="1600" dirty="0" err="1" smtClean="0">
                <a:latin typeface="Arial (Body)"/>
              </a:rPr>
              <a:t>doanh</a:t>
            </a:r>
            <a:r>
              <a:rPr lang="en-US" sz="1600" dirty="0" smtClean="0">
                <a:latin typeface="Arial (Body)"/>
              </a:rPr>
              <a:t> thu </a:t>
            </a:r>
            <a:r>
              <a:rPr lang="en-US" sz="1600" dirty="0" err="1" smtClean="0">
                <a:latin typeface="Arial (Body)"/>
              </a:rPr>
              <a:t>cho</a:t>
            </a:r>
            <a:r>
              <a:rPr lang="en-US" sz="1600" dirty="0" smtClean="0">
                <a:latin typeface="Arial (Body)"/>
              </a:rPr>
              <a:t> </a:t>
            </a:r>
            <a:r>
              <a:rPr lang="en-US" sz="1600" dirty="0" err="1" smtClean="0">
                <a:latin typeface="Arial (Body)"/>
              </a:rPr>
              <a:t>từng</a:t>
            </a:r>
            <a:r>
              <a:rPr lang="en-US" sz="1600" dirty="0" smtClean="0">
                <a:latin typeface="Arial (Body)"/>
              </a:rPr>
              <a:t> </a:t>
            </a:r>
            <a:r>
              <a:rPr lang="en-US" sz="1600" dirty="0" err="1" smtClean="0">
                <a:latin typeface="Arial (Body)"/>
              </a:rPr>
              <a:t>cấu</a:t>
            </a:r>
            <a:r>
              <a:rPr lang="en-US" sz="1600" dirty="0" smtClean="0">
                <a:latin typeface="Arial (Body)"/>
              </a:rPr>
              <a:t> </a:t>
            </a:r>
            <a:r>
              <a:rPr lang="en-US" sz="1600" dirty="0" err="1" smtClean="0">
                <a:latin typeface="Arial (Body)"/>
              </a:rPr>
              <a:t>phần</a:t>
            </a:r>
            <a:r>
              <a:rPr lang="en-US" sz="1600" dirty="0" smtClean="0">
                <a:latin typeface="Arial (Body)"/>
              </a:rPr>
              <a:t> </a:t>
            </a:r>
            <a:r>
              <a:rPr lang="en-US" sz="1600" dirty="0" err="1" smtClean="0">
                <a:latin typeface="Arial (Body)"/>
              </a:rPr>
              <a:t>bán</a:t>
            </a:r>
            <a:r>
              <a:rPr lang="en-US" sz="1600" dirty="0" smtClean="0">
                <a:latin typeface="Arial (Body)"/>
              </a:rPr>
              <a:t> và </a:t>
            </a:r>
            <a:r>
              <a:rPr lang="en-US" sz="1600" dirty="0" err="1" smtClean="0">
                <a:latin typeface="Arial (Body)"/>
              </a:rPr>
              <a:t>cho</a:t>
            </a:r>
            <a:r>
              <a:rPr lang="en-US" sz="1600" dirty="0" smtClean="0">
                <a:latin typeface="Arial (Body)"/>
              </a:rPr>
              <a:t> </a:t>
            </a:r>
            <a:r>
              <a:rPr lang="en-US" sz="1600" dirty="0" err="1" smtClean="0">
                <a:latin typeface="Arial (Body)"/>
              </a:rPr>
              <a:t>thuê</a:t>
            </a:r>
            <a:r>
              <a:rPr lang="en-US" sz="1600" dirty="0" smtClean="0">
                <a:latin typeface="Arial (Body)"/>
              </a:rPr>
              <a:t> </a:t>
            </a:r>
            <a:r>
              <a:rPr lang="en-US" sz="1600" dirty="0" err="1" smtClean="0">
                <a:latin typeface="Arial (Body)"/>
              </a:rPr>
              <a:t>để</a:t>
            </a:r>
            <a:r>
              <a:rPr lang="en-US" sz="1600" dirty="0" smtClean="0">
                <a:latin typeface="Arial (Body)"/>
              </a:rPr>
              <a:t> kế toán </a:t>
            </a:r>
            <a:r>
              <a:rPr lang="en-US" sz="1600" dirty="0" err="1" smtClean="0">
                <a:latin typeface="Arial (Body)"/>
              </a:rPr>
              <a:t>phù</a:t>
            </a:r>
            <a:r>
              <a:rPr lang="en-US" sz="1600" dirty="0" smtClean="0">
                <a:latin typeface="Arial (Body)"/>
              </a:rPr>
              <a:t> </a:t>
            </a:r>
            <a:r>
              <a:rPr lang="en-US" sz="1600" dirty="0" err="1" smtClean="0">
                <a:latin typeface="Arial (Body)"/>
              </a:rPr>
              <a:t>hợp</a:t>
            </a:r>
            <a:r>
              <a:rPr lang="en-US" sz="1600" dirty="0" smtClean="0">
                <a:latin typeface="Arial (Body)"/>
              </a:rPr>
              <a:t>.</a:t>
            </a:r>
          </a:p>
          <a:p>
            <a:pPr marL="358775" indent="-358775" algn="just"/>
            <a:endParaRPr lang="en-US" sz="1200" dirty="0" smtClean="0">
              <a:latin typeface="Arial (Body)"/>
            </a:endParaRPr>
          </a:p>
          <a:p>
            <a:pPr marL="342900" indent="-342900" algn="just">
              <a:buAutoNum type="arabicPeriod" startAt="12"/>
            </a:pPr>
            <a:r>
              <a:rPr lang="en-US" sz="1600" dirty="0" err="1" smtClean="0">
                <a:latin typeface="Arial (Body)"/>
              </a:rPr>
              <a:t>Doanh</a:t>
            </a:r>
            <a:r>
              <a:rPr lang="en-US" sz="1600" dirty="0" smtClean="0">
                <a:latin typeface="Arial (Body)"/>
              </a:rPr>
              <a:t> thu </a:t>
            </a:r>
            <a:r>
              <a:rPr lang="en-US" sz="1600" dirty="0" err="1" smtClean="0">
                <a:latin typeface="Arial (Body)"/>
              </a:rPr>
              <a:t>cung</a:t>
            </a:r>
            <a:r>
              <a:rPr lang="en-US" sz="1600" dirty="0" smtClean="0">
                <a:latin typeface="Arial (Body)"/>
              </a:rPr>
              <a:t> </a:t>
            </a:r>
            <a:r>
              <a:rPr lang="en-US" sz="1600" dirty="0" err="1" smtClean="0">
                <a:latin typeface="Arial (Body)"/>
              </a:rPr>
              <a:t>cấp</a:t>
            </a:r>
            <a:r>
              <a:rPr lang="en-US" sz="1600" dirty="0" smtClean="0">
                <a:latin typeface="Arial (Body)"/>
              </a:rPr>
              <a:t> </a:t>
            </a:r>
            <a:r>
              <a:rPr lang="vi-VN" sz="1600" dirty="0" smtClean="0">
                <a:latin typeface="Arial (Body)"/>
              </a:rPr>
              <a:t>dịch vụ ủy thác là phí ủy thác được hưởng.</a:t>
            </a:r>
            <a:endParaRPr lang="en-US" sz="1600" dirty="0" smtClean="0">
              <a:latin typeface="Arial (Body)"/>
            </a:endParaRPr>
          </a:p>
          <a:p>
            <a:pPr marL="342900" indent="-342900" algn="just">
              <a:buAutoNum type="arabicPeriod" startAt="12"/>
            </a:pPr>
            <a:endParaRPr lang="en-US" sz="1200" dirty="0" smtClean="0">
              <a:latin typeface="Arial (Body)"/>
            </a:endParaRPr>
          </a:p>
          <a:p>
            <a:pPr marL="450850" indent="-450850" algn="just"/>
            <a:r>
              <a:rPr lang="vi-VN" sz="1600" dirty="0" smtClean="0">
                <a:latin typeface="Arial (Body)"/>
              </a:rPr>
              <a:t>1</a:t>
            </a:r>
            <a:r>
              <a:rPr lang="en-US" sz="1600" dirty="0" smtClean="0">
                <a:latin typeface="Arial (Body)"/>
              </a:rPr>
              <a:t>3.</a:t>
            </a:r>
            <a:r>
              <a:rPr lang="vi-VN" sz="1600" dirty="0" smtClean="0">
                <a:latin typeface="Arial (Body)"/>
              </a:rPr>
              <a:t> </a:t>
            </a:r>
            <a:r>
              <a:rPr lang="en-US" sz="1600" dirty="0" err="1" smtClean="0">
                <a:latin typeface="Arial (Body)"/>
              </a:rPr>
              <a:t>Doanh</a:t>
            </a:r>
            <a:r>
              <a:rPr lang="en-US" sz="1600" dirty="0" smtClean="0">
                <a:latin typeface="Arial (Body)"/>
              </a:rPr>
              <a:t> thu </a:t>
            </a:r>
            <a:r>
              <a:rPr lang="en-US" sz="1600" dirty="0" err="1" smtClean="0">
                <a:latin typeface="Arial (Body)"/>
              </a:rPr>
              <a:t>dịch</a:t>
            </a:r>
            <a:r>
              <a:rPr lang="en-US" sz="1600" dirty="0" smtClean="0">
                <a:latin typeface="Arial (Body)"/>
              </a:rPr>
              <a:t> </a:t>
            </a:r>
            <a:r>
              <a:rPr lang="en-US" sz="1600" dirty="0" err="1" smtClean="0">
                <a:latin typeface="Arial (Body)"/>
              </a:rPr>
              <a:t>vụ</a:t>
            </a:r>
            <a:r>
              <a:rPr lang="en-US" sz="1600" dirty="0" smtClean="0">
                <a:latin typeface="Arial (Body)"/>
              </a:rPr>
              <a:t> </a:t>
            </a:r>
            <a:r>
              <a:rPr lang="vi-VN" sz="1600" dirty="0" smtClean="0">
                <a:latin typeface="Arial (Body)"/>
              </a:rPr>
              <a:t> gia công là số tiền gia công thực tế được hưởng, không </a:t>
            </a:r>
            <a:r>
              <a:rPr lang="en-US" sz="1600" dirty="0" smtClean="0">
                <a:latin typeface="Arial (Body)"/>
              </a:rPr>
              <a:t> </a:t>
            </a:r>
            <a:r>
              <a:rPr lang="vi-VN" sz="1600" dirty="0" smtClean="0">
                <a:latin typeface="Arial (Body)"/>
              </a:rPr>
              <a:t>bao gồm giá trị vật tư, hàng hoá nhận gia công.</a:t>
            </a:r>
            <a:endParaRPr lang="en-US" sz="1600" dirty="0" smtClean="0">
              <a:latin typeface="Arial (Body)"/>
            </a:endParaRPr>
          </a:p>
          <a:p>
            <a:pPr marL="450850" indent="-450850" algn="just"/>
            <a:endParaRPr lang="en-US" sz="1200" dirty="0" smtClean="0">
              <a:latin typeface="Arial (Body)"/>
            </a:endParaRPr>
          </a:p>
          <a:p>
            <a:pPr marL="358775" indent="-358775" algn="just">
              <a:buAutoNum type="arabicPeriod" startAt="14"/>
            </a:pPr>
            <a:r>
              <a:rPr lang="en-US" sz="1600" dirty="0" err="1" smtClean="0">
                <a:latin typeface="Arial (Body)"/>
              </a:rPr>
              <a:t>Doanh</a:t>
            </a:r>
            <a:r>
              <a:rPr lang="en-US" sz="1600" dirty="0" smtClean="0">
                <a:latin typeface="Arial (Body)"/>
              </a:rPr>
              <a:t> thu</a:t>
            </a:r>
            <a:r>
              <a:rPr lang="vi-VN" sz="1600" dirty="0" smtClean="0">
                <a:latin typeface="Arial (Body)"/>
              </a:rPr>
              <a:t> bán hàng trả chậm, trả góp, </a:t>
            </a:r>
            <a:r>
              <a:rPr lang="en-US" sz="1600" dirty="0" err="1" smtClean="0">
                <a:latin typeface="Arial (Body)"/>
              </a:rPr>
              <a:t>là</a:t>
            </a:r>
            <a:r>
              <a:rPr lang="vi-VN" sz="1600" dirty="0" smtClean="0">
                <a:latin typeface="Arial (Body)"/>
              </a:rPr>
              <a:t> giá bán trả tiền ngay</a:t>
            </a:r>
            <a:r>
              <a:rPr lang="en-US" sz="1600" dirty="0" smtClean="0">
                <a:latin typeface="Arial (Body)"/>
              </a:rPr>
              <a:t> </a:t>
            </a:r>
            <a:r>
              <a:rPr lang="en-US" sz="1600" dirty="0" smtClean="0">
                <a:solidFill>
                  <a:srgbClr val="FF0000"/>
                </a:solidFill>
                <a:latin typeface="Arial (Body)"/>
              </a:rPr>
              <a:t>(</a:t>
            </a:r>
            <a:r>
              <a:rPr lang="en-US" sz="1600" dirty="0" err="1" smtClean="0">
                <a:solidFill>
                  <a:srgbClr val="FF0000"/>
                </a:solidFill>
                <a:latin typeface="Arial (Body)"/>
              </a:rPr>
              <a:t>không</a:t>
            </a:r>
            <a:r>
              <a:rPr lang="en-US" sz="1600" dirty="0" smtClean="0">
                <a:solidFill>
                  <a:srgbClr val="FF0000"/>
                </a:solidFill>
                <a:latin typeface="Arial (Body)"/>
              </a:rPr>
              <a:t> </a:t>
            </a:r>
            <a:r>
              <a:rPr lang="en-US" sz="1600" dirty="0" err="1" smtClean="0">
                <a:solidFill>
                  <a:srgbClr val="FF0000"/>
                </a:solidFill>
                <a:latin typeface="Arial (Body)"/>
              </a:rPr>
              <a:t>ghi</a:t>
            </a:r>
            <a:r>
              <a:rPr lang="en-US" sz="1600" dirty="0" smtClean="0">
                <a:solidFill>
                  <a:srgbClr val="FF0000"/>
                </a:solidFill>
                <a:latin typeface="Arial (Body)"/>
              </a:rPr>
              <a:t> </a:t>
            </a:r>
            <a:r>
              <a:rPr lang="en-US" sz="1600" dirty="0" err="1" smtClean="0">
                <a:solidFill>
                  <a:srgbClr val="FF0000"/>
                </a:solidFill>
                <a:latin typeface="Arial (Body)"/>
              </a:rPr>
              <a:t>nhận</a:t>
            </a:r>
            <a:r>
              <a:rPr lang="en-US" sz="1600" dirty="0" smtClean="0">
                <a:solidFill>
                  <a:srgbClr val="FF0000"/>
                </a:solidFill>
                <a:latin typeface="Arial (Body)"/>
              </a:rPr>
              <a:t> </a:t>
            </a:r>
            <a:r>
              <a:rPr lang="en-US" sz="1600" dirty="0" err="1" smtClean="0">
                <a:solidFill>
                  <a:srgbClr val="FF0000"/>
                </a:solidFill>
                <a:latin typeface="Arial (Body)"/>
              </a:rPr>
              <a:t>doanh</a:t>
            </a:r>
            <a:r>
              <a:rPr lang="en-US" sz="1600" dirty="0" smtClean="0">
                <a:solidFill>
                  <a:srgbClr val="FF0000"/>
                </a:solidFill>
                <a:latin typeface="Arial (Body)"/>
              </a:rPr>
              <a:t> thu </a:t>
            </a:r>
            <a:r>
              <a:rPr lang="en-US" sz="1600" dirty="0" err="1" smtClean="0">
                <a:solidFill>
                  <a:srgbClr val="FF0000"/>
                </a:solidFill>
                <a:latin typeface="Arial (Body)"/>
              </a:rPr>
              <a:t>chưa</a:t>
            </a:r>
            <a:r>
              <a:rPr lang="en-US" sz="1600" dirty="0" smtClean="0">
                <a:solidFill>
                  <a:srgbClr val="FF0000"/>
                </a:solidFill>
                <a:latin typeface="Arial (Body)"/>
              </a:rPr>
              <a:t> </a:t>
            </a:r>
            <a:r>
              <a:rPr lang="en-US" sz="1600" dirty="0" err="1" smtClean="0">
                <a:solidFill>
                  <a:srgbClr val="FF0000"/>
                </a:solidFill>
                <a:latin typeface="Arial (Body)"/>
              </a:rPr>
              <a:t>thực</a:t>
            </a:r>
            <a:r>
              <a:rPr lang="en-US" sz="1600" dirty="0" smtClean="0">
                <a:solidFill>
                  <a:srgbClr val="FF0000"/>
                </a:solidFill>
                <a:latin typeface="Arial (Body)"/>
              </a:rPr>
              <a:t> </a:t>
            </a:r>
            <a:r>
              <a:rPr lang="en-US" sz="1600" dirty="0" err="1" smtClean="0">
                <a:solidFill>
                  <a:srgbClr val="FF0000"/>
                </a:solidFill>
                <a:latin typeface="Arial (Body)"/>
              </a:rPr>
              <a:t>hiện</a:t>
            </a:r>
            <a:r>
              <a:rPr lang="en-US" sz="1600" dirty="0" smtClean="0">
                <a:solidFill>
                  <a:srgbClr val="FF0000"/>
                </a:solidFill>
                <a:latin typeface="Arial (Body)"/>
              </a:rPr>
              <a:t> </a:t>
            </a:r>
            <a:r>
              <a:rPr lang="en-US" sz="1600" dirty="0" err="1" smtClean="0">
                <a:solidFill>
                  <a:srgbClr val="FF0000"/>
                </a:solidFill>
                <a:latin typeface="Arial (Body)"/>
              </a:rPr>
              <a:t>với</a:t>
            </a:r>
            <a:r>
              <a:rPr lang="en-US" sz="1600" dirty="0" smtClean="0">
                <a:solidFill>
                  <a:srgbClr val="FF0000"/>
                </a:solidFill>
                <a:latin typeface="Arial (Body)"/>
              </a:rPr>
              <a:t> </a:t>
            </a:r>
            <a:r>
              <a:rPr lang="en-US" sz="1600" dirty="0" err="1" smtClean="0">
                <a:solidFill>
                  <a:srgbClr val="FF0000"/>
                </a:solidFill>
                <a:latin typeface="Arial (Body)"/>
              </a:rPr>
              <a:t>số</a:t>
            </a:r>
            <a:r>
              <a:rPr lang="en-US" sz="1600" dirty="0" smtClean="0">
                <a:solidFill>
                  <a:srgbClr val="FF0000"/>
                </a:solidFill>
                <a:latin typeface="Arial (Body)"/>
              </a:rPr>
              <a:t> </a:t>
            </a:r>
            <a:r>
              <a:rPr lang="en-US" sz="1600" dirty="0" err="1" smtClean="0">
                <a:solidFill>
                  <a:srgbClr val="FF0000"/>
                </a:solidFill>
                <a:latin typeface="Arial (Body)"/>
              </a:rPr>
              <a:t>chênh</a:t>
            </a:r>
            <a:r>
              <a:rPr lang="en-US" sz="1600" dirty="0" smtClean="0">
                <a:solidFill>
                  <a:srgbClr val="FF0000"/>
                </a:solidFill>
                <a:latin typeface="Arial (Body)"/>
              </a:rPr>
              <a:t> </a:t>
            </a:r>
            <a:r>
              <a:rPr lang="en-US" sz="1600" dirty="0" err="1" smtClean="0">
                <a:solidFill>
                  <a:srgbClr val="FF0000"/>
                </a:solidFill>
                <a:latin typeface="Arial (Body)"/>
              </a:rPr>
              <a:t>lệch</a:t>
            </a:r>
            <a:r>
              <a:rPr lang="en-US" sz="1600" dirty="0" smtClean="0">
                <a:solidFill>
                  <a:srgbClr val="FF0000"/>
                </a:solidFill>
                <a:latin typeface="Arial (Body)"/>
              </a:rPr>
              <a:t> </a:t>
            </a:r>
            <a:r>
              <a:rPr lang="en-US" sz="1600" dirty="0" err="1" smtClean="0">
                <a:solidFill>
                  <a:srgbClr val="FF0000"/>
                </a:solidFill>
                <a:latin typeface="Arial (Body)"/>
              </a:rPr>
              <a:t>giữa</a:t>
            </a:r>
            <a:r>
              <a:rPr lang="en-US" sz="1600" dirty="0" smtClean="0">
                <a:solidFill>
                  <a:srgbClr val="FF0000"/>
                </a:solidFill>
                <a:latin typeface="Arial (Body)"/>
              </a:rPr>
              <a:t> </a:t>
            </a:r>
            <a:r>
              <a:rPr lang="en-US" sz="1600" dirty="0" err="1" smtClean="0">
                <a:solidFill>
                  <a:srgbClr val="FF0000"/>
                </a:solidFill>
                <a:latin typeface="Arial (Body)"/>
              </a:rPr>
              <a:t>giá</a:t>
            </a:r>
            <a:r>
              <a:rPr lang="en-US" sz="1600" dirty="0" smtClean="0">
                <a:solidFill>
                  <a:srgbClr val="FF0000"/>
                </a:solidFill>
                <a:latin typeface="Arial (Body)"/>
              </a:rPr>
              <a:t> </a:t>
            </a:r>
            <a:r>
              <a:rPr lang="en-US" sz="1600" dirty="0" err="1" smtClean="0">
                <a:solidFill>
                  <a:srgbClr val="FF0000"/>
                </a:solidFill>
                <a:latin typeface="Arial (Body)"/>
              </a:rPr>
              <a:t>bán</a:t>
            </a:r>
            <a:r>
              <a:rPr lang="en-US" sz="1600" dirty="0" smtClean="0">
                <a:solidFill>
                  <a:srgbClr val="FF0000"/>
                </a:solidFill>
                <a:latin typeface="Arial (Body)"/>
              </a:rPr>
              <a:t> </a:t>
            </a:r>
            <a:r>
              <a:rPr lang="en-US" sz="1600" dirty="0" err="1" smtClean="0">
                <a:solidFill>
                  <a:srgbClr val="FF0000"/>
                </a:solidFill>
                <a:latin typeface="Arial (Body)"/>
              </a:rPr>
              <a:t>trả</a:t>
            </a:r>
            <a:r>
              <a:rPr lang="en-US" sz="1600" dirty="0" smtClean="0">
                <a:solidFill>
                  <a:srgbClr val="FF0000"/>
                </a:solidFill>
                <a:latin typeface="Arial (Body)"/>
              </a:rPr>
              <a:t> </a:t>
            </a:r>
            <a:r>
              <a:rPr lang="en-US" sz="1600" dirty="0" err="1" smtClean="0">
                <a:solidFill>
                  <a:srgbClr val="FF0000"/>
                </a:solidFill>
                <a:latin typeface="Arial (Body)"/>
              </a:rPr>
              <a:t>tiền</a:t>
            </a:r>
            <a:r>
              <a:rPr lang="en-US" sz="1600" dirty="0" smtClean="0">
                <a:solidFill>
                  <a:srgbClr val="FF0000"/>
                </a:solidFill>
                <a:latin typeface="Arial (Body)"/>
              </a:rPr>
              <a:t> </a:t>
            </a:r>
            <a:r>
              <a:rPr lang="en-US" sz="1600" dirty="0" err="1" smtClean="0">
                <a:solidFill>
                  <a:srgbClr val="FF0000"/>
                </a:solidFill>
                <a:latin typeface="Arial (Body)"/>
              </a:rPr>
              <a:t>ngày</a:t>
            </a:r>
            <a:r>
              <a:rPr lang="en-US" sz="1600" dirty="0" smtClean="0">
                <a:solidFill>
                  <a:srgbClr val="FF0000"/>
                </a:solidFill>
                <a:latin typeface="Arial (Body)"/>
              </a:rPr>
              <a:t> và </a:t>
            </a:r>
            <a:r>
              <a:rPr lang="en-US" sz="1600" dirty="0" err="1" smtClean="0">
                <a:solidFill>
                  <a:srgbClr val="FF0000"/>
                </a:solidFill>
                <a:latin typeface="Arial (Body)"/>
              </a:rPr>
              <a:t>giá</a:t>
            </a:r>
            <a:r>
              <a:rPr lang="en-US" sz="1600" dirty="0" smtClean="0">
                <a:solidFill>
                  <a:srgbClr val="FF0000"/>
                </a:solidFill>
                <a:latin typeface="Arial (Body)"/>
              </a:rPr>
              <a:t> </a:t>
            </a:r>
            <a:r>
              <a:rPr lang="en-US" sz="1600" dirty="0" err="1" smtClean="0">
                <a:solidFill>
                  <a:srgbClr val="FF0000"/>
                </a:solidFill>
                <a:latin typeface="Arial (Body)"/>
              </a:rPr>
              <a:t>trả</a:t>
            </a:r>
            <a:r>
              <a:rPr lang="en-US" sz="1600" dirty="0" smtClean="0">
                <a:solidFill>
                  <a:srgbClr val="FF0000"/>
                </a:solidFill>
                <a:latin typeface="Arial (Body)"/>
              </a:rPr>
              <a:t> </a:t>
            </a:r>
            <a:r>
              <a:rPr lang="en-US" sz="1600" dirty="0" err="1" smtClean="0">
                <a:solidFill>
                  <a:srgbClr val="FF0000"/>
                </a:solidFill>
                <a:latin typeface="Arial (Body)"/>
              </a:rPr>
              <a:t>chậm</a:t>
            </a:r>
            <a:r>
              <a:rPr lang="en-US" sz="1600" dirty="0" smtClean="0">
                <a:solidFill>
                  <a:srgbClr val="FF0000"/>
                </a:solidFill>
                <a:latin typeface="Arial (Body)"/>
              </a:rPr>
              <a:t>.</a:t>
            </a:r>
          </a:p>
          <a:p>
            <a:pPr marL="450850" indent="-450850" algn="just"/>
            <a:endParaRPr lang="en-US" sz="1600" dirty="0" smtClean="0">
              <a:solidFill>
                <a:srgbClr val="FF0000"/>
              </a:solidFill>
              <a:latin typeface="Arial (Body)"/>
            </a:endParaRPr>
          </a:p>
          <a:p>
            <a:pPr marL="450850" indent="-450850" algn="just"/>
            <a:r>
              <a:rPr lang="en-US" sz="1600" dirty="0" smtClean="0">
                <a:solidFill>
                  <a:srgbClr val="FF0000"/>
                </a:solidFill>
                <a:latin typeface="Arial (Body)"/>
              </a:rPr>
              <a:t>	</a:t>
            </a:r>
            <a:r>
              <a:rPr lang="en-US" sz="1600" dirty="0" smtClean="0">
                <a:solidFill>
                  <a:schemeClr val="tx1"/>
                </a:solidFill>
                <a:latin typeface="Arial" pitchFamily="34" charset="0"/>
                <a:cs typeface="Arial" pitchFamily="34" charset="0"/>
              </a:rPr>
              <a:t>TT200: </a:t>
            </a:r>
            <a:r>
              <a:rPr lang="en-US" sz="1600" dirty="0" err="1" smtClean="0">
                <a:solidFill>
                  <a:schemeClr val="tx1"/>
                </a:solidFill>
                <a:latin typeface="Arial" pitchFamily="34" charset="0"/>
                <a:cs typeface="Arial" pitchFamily="34" charset="0"/>
              </a:rPr>
              <a:t>Nợ</a:t>
            </a:r>
            <a:r>
              <a:rPr lang="en-US" sz="1600" dirty="0" smtClean="0">
                <a:solidFill>
                  <a:schemeClr val="tx1"/>
                </a:solidFill>
                <a:latin typeface="Arial" pitchFamily="34" charset="0"/>
                <a:cs typeface="Arial" pitchFamily="34" charset="0"/>
              </a:rPr>
              <a:t> TK 131/</a:t>
            </a:r>
            <a:r>
              <a:rPr lang="en-US" sz="1600" dirty="0" err="1" smtClean="0">
                <a:solidFill>
                  <a:schemeClr val="tx1"/>
                </a:solidFill>
                <a:latin typeface="Arial" pitchFamily="34" charset="0"/>
                <a:cs typeface="Arial" pitchFamily="34" charset="0"/>
              </a:rPr>
              <a:t>Có</a:t>
            </a:r>
            <a:r>
              <a:rPr lang="en-US" sz="1600" dirty="0" smtClean="0">
                <a:solidFill>
                  <a:schemeClr val="tx1"/>
                </a:solidFill>
                <a:latin typeface="Arial" pitchFamily="34" charset="0"/>
                <a:cs typeface="Arial" pitchFamily="34" charset="0"/>
              </a:rPr>
              <a:t> </a:t>
            </a:r>
            <a:r>
              <a:rPr lang="en-US" sz="1600" dirty="0" err="1" smtClean="0">
                <a:solidFill>
                  <a:schemeClr val="tx1"/>
                </a:solidFill>
                <a:latin typeface="Arial" pitchFamily="34" charset="0"/>
                <a:cs typeface="Arial" pitchFamily="34" charset="0"/>
              </a:rPr>
              <a:t>các</a:t>
            </a:r>
            <a:r>
              <a:rPr lang="en-US" sz="1600" dirty="0" smtClean="0">
                <a:solidFill>
                  <a:schemeClr val="tx1"/>
                </a:solidFill>
                <a:latin typeface="Arial" pitchFamily="34" charset="0"/>
                <a:cs typeface="Arial" pitchFamily="34" charset="0"/>
              </a:rPr>
              <a:t> TK 511, 3387, </a:t>
            </a:r>
            <a:r>
              <a:rPr lang="en-US" sz="1600" dirty="0" err="1" smtClean="0">
                <a:solidFill>
                  <a:schemeClr val="tx1"/>
                </a:solidFill>
                <a:latin typeface="Arial" pitchFamily="34" charset="0"/>
                <a:cs typeface="Arial" pitchFamily="34" charset="0"/>
              </a:rPr>
              <a:t>định</a:t>
            </a:r>
            <a:r>
              <a:rPr lang="en-US" sz="1600" dirty="0" smtClean="0">
                <a:solidFill>
                  <a:schemeClr val="tx1"/>
                </a:solidFill>
                <a:latin typeface="Arial" pitchFamily="34" charset="0"/>
                <a:cs typeface="Arial" pitchFamily="34" charset="0"/>
              </a:rPr>
              <a:t> </a:t>
            </a:r>
            <a:r>
              <a:rPr lang="en-US" sz="1600" dirty="0" err="1" smtClean="0">
                <a:solidFill>
                  <a:schemeClr val="tx1"/>
                </a:solidFill>
                <a:latin typeface="Arial" pitchFamily="34" charset="0"/>
                <a:cs typeface="Arial" pitchFamily="34" charset="0"/>
              </a:rPr>
              <a:t>kỳ</a:t>
            </a:r>
            <a:r>
              <a:rPr lang="en-US" sz="1600" dirty="0" smtClean="0">
                <a:solidFill>
                  <a:schemeClr val="tx1"/>
                </a:solidFill>
                <a:latin typeface="Arial" pitchFamily="34" charset="0"/>
                <a:cs typeface="Arial" pitchFamily="34" charset="0"/>
              </a:rPr>
              <a:t> </a:t>
            </a:r>
            <a:r>
              <a:rPr lang="en-US" sz="1600" dirty="0" err="1" smtClean="0">
                <a:solidFill>
                  <a:schemeClr val="tx1"/>
                </a:solidFill>
                <a:latin typeface="Arial" pitchFamily="34" charset="0"/>
                <a:cs typeface="Arial" pitchFamily="34" charset="0"/>
              </a:rPr>
              <a:t>phân</a:t>
            </a:r>
            <a:r>
              <a:rPr lang="en-US" sz="1600" dirty="0" smtClean="0">
                <a:solidFill>
                  <a:schemeClr val="tx1"/>
                </a:solidFill>
                <a:latin typeface="Arial" pitchFamily="34" charset="0"/>
                <a:cs typeface="Arial" pitchFamily="34" charset="0"/>
              </a:rPr>
              <a:t> </a:t>
            </a:r>
            <a:r>
              <a:rPr lang="en-US" sz="1600" dirty="0" err="1" smtClean="0">
                <a:solidFill>
                  <a:schemeClr val="tx1"/>
                </a:solidFill>
                <a:latin typeface="Arial" pitchFamily="34" charset="0"/>
                <a:cs typeface="Arial" pitchFamily="34" charset="0"/>
              </a:rPr>
              <a:t>bổ</a:t>
            </a:r>
            <a:r>
              <a:rPr lang="en-US" sz="1600" dirty="0" smtClean="0">
                <a:solidFill>
                  <a:schemeClr val="tx1"/>
                </a:solidFill>
                <a:latin typeface="Arial" pitchFamily="34" charset="0"/>
                <a:cs typeface="Arial" pitchFamily="34" charset="0"/>
              </a:rPr>
              <a:t> 3387 </a:t>
            </a:r>
            <a:r>
              <a:rPr lang="en-US" sz="1600" dirty="0" err="1" smtClean="0">
                <a:solidFill>
                  <a:schemeClr val="tx1"/>
                </a:solidFill>
                <a:latin typeface="Arial" pitchFamily="34" charset="0"/>
                <a:cs typeface="Arial" pitchFamily="34" charset="0"/>
              </a:rPr>
              <a:t>vào</a:t>
            </a:r>
            <a:r>
              <a:rPr lang="en-US" sz="1600" dirty="0" smtClean="0">
                <a:solidFill>
                  <a:schemeClr val="tx1"/>
                </a:solidFill>
                <a:latin typeface="Arial" pitchFamily="34" charset="0"/>
                <a:cs typeface="Arial" pitchFamily="34" charset="0"/>
              </a:rPr>
              <a:t> 515</a:t>
            </a:r>
          </a:p>
          <a:p>
            <a:r>
              <a:rPr lang="en-US" sz="1600" dirty="0" smtClean="0">
                <a:solidFill>
                  <a:srgbClr val="FF0000"/>
                </a:solidFill>
                <a:latin typeface="Arial" pitchFamily="34" charset="0"/>
                <a:cs typeface="Arial" pitchFamily="34" charset="0"/>
              </a:rPr>
              <a:t>         TT99: </a:t>
            </a:r>
            <a:r>
              <a:rPr lang="en-US" sz="1600" dirty="0" err="1" smtClean="0">
                <a:solidFill>
                  <a:srgbClr val="FF0000"/>
                </a:solidFill>
                <a:latin typeface="Arial" pitchFamily="34" charset="0"/>
                <a:cs typeface="Arial" pitchFamily="34" charset="0"/>
              </a:rPr>
              <a:t>Nợ</a:t>
            </a:r>
            <a:r>
              <a:rPr lang="en-US" sz="1600" dirty="0" smtClean="0">
                <a:solidFill>
                  <a:srgbClr val="FF0000"/>
                </a:solidFill>
                <a:latin typeface="Arial" pitchFamily="34" charset="0"/>
                <a:cs typeface="Arial" pitchFamily="34" charset="0"/>
              </a:rPr>
              <a:t> 131/</a:t>
            </a:r>
            <a:r>
              <a:rPr lang="it-IT" sz="1600" dirty="0" smtClean="0">
                <a:solidFill>
                  <a:srgbClr val="FF0000"/>
                </a:solidFill>
                <a:latin typeface="Arial" pitchFamily="34" charset="0"/>
                <a:cs typeface="Arial" pitchFamily="34" charset="0"/>
              </a:rPr>
              <a:t>Có TK 511 (giá bán thu tiền ngay)</a:t>
            </a:r>
            <a:endParaRPr lang="en-US" sz="1600" dirty="0" smtClean="0">
              <a:solidFill>
                <a:srgbClr val="FF0000"/>
              </a:solidFill>
              <a:latin typeface="Arial" pitchFamily="34" charset="0"/>
              <a:cs typeface="Arial" pitchFamily="34" charset="0"/>
            </a:endParaRPr>
          </a:p>
          <a:p>
            <a:r>
              <a:rPr lang="it-IT" sz="1600" dirty="0" smtClean="0">
                <a:solidFill>
                  <a:srgbClr val="FF0000"/>
                </a:solidFill>
                <a:latin typeface="Arial" pitchFamily="34" charset="0"/>
                <a:cs typeface="Arial" pitchFamily="34" charset="0"/>
              </a:rPr>
              <a:t>         Định kỳ, ghi nhận doanh thu lãi bán hàng trả chậm, trả góp: Nợ TK 131/Có TK 515.</a:t>
            </a:r>
            <a:endParaRPr lang="en-US" sz="16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153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700808"/>
            <a:ext cx="8534400" cy="486287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58775" indent="-358775" algn="just"/>
            <a:r>
              <a:rPr lang="en-US" sz="2000" dirty="0" smtClean="0">
                <a:latin typeface="Arial (Body)"/>
              </a:rPr>
              <a:t>15. </a:t>
            </a:r>
            <a:r>
              <a:rPr lang="en-US" sz="2000" dirty="0" err="1" smtClean="0">
                <a:latin typeface="Arial (Body)"/>
              </a:rPr>
              <a:t>Doanh</a:t>
            </a:r>
            <a:r>
              <a:rPr lang="en-US" sz="2000" dirty="0" smtClean="0">
                <a:latin typeface="Arial (Body)"/>
              </a:rPr>
              <a:t> thu </a:t>
            </a:r>
            <a:r>
              <a:rPr lang="en-US" sz="2000" dirty="0" err="1" smtClean="0">
                <a:latin typeface="Arial (Body)"/>
              </a:rPr>
              <a:t>kinh</a:t>
            </a:r>
            <a:r>
              <a:rPr lang="en-US" sz="2000" dirty="0" smtClean="0">
                <a:latin typeface="Arial (Body)"/>
              </a:rPr>
              <a:t> </a:t>
            </a:r>
            <a:r>
              <a:rPr lang="en-US" sz="2000" dirty="0" err="1" smtClean="0">
                <a:latin typeface="Arial (Body)"/>
              </a:rPr>
              <a:t>doanh</a:t>
            </a:r>
            <a:r>
              <a:rPr lang="en-US" sz="2000" dirty="0" smtClean="0">
                <a:latin typeface="Arial (Body)"/>
              </a:rPr>
              <a:t> </a:t>
            </a:r>
            <a:r>
              <a:rPr lang="en-US" sz="2000" dirty="0" err="1" smtClean="0">
                <a:latin typeface="Arial (Body)"/>
              </a:rPr>
              <a:t>bất</a:t>
            </a:r>
            <a:r>
              <a:rPr lang="en-US" sz="2000" dirty="0" smtClean="0">
                <a:latin typeface="Arial (Body)"/>
              </a:rPr>
              <a:t> </a:t>
            </a:r>
            <a:r>
              <a:rPr lang="en-US" sz="2000" dirty="0" err="1" smtClean="0">
                <a:latin typeface="Arial (Body)"/>
              </a:rPr>
              <a:t>động</a:t>
            </a:r>
            <a:r>
              <a:rPr lang="en-US" sz="2000" dirty="0" smtClean="0">
                <a:latin typeface="Arial (Body)"/>
              </a:rPr>
              <a:t> </a:t>
            </a:r>
            <a:r>
              <a:rPr lang="en-US" sz="2000" dirty="0" err="1" smtClean="0">
                <a:latin typeface="Arial (Body)"/>
              </a:rPr>
              <a:t>sản</a:t>
            </a:r>
            <a:endParaRPr lang="en-US" sz="2000" dirty="0" smtClean="0">
              <a:latin typeface="Arial (Body)"/>
            </a:endParaRPr>
          </a:p>
          <a:p>
            <a:pPr marL="266700" indent="-266700" algn="just"/>
            <a:endParaRPr lang="en-US" sz="2000" i="1" dirty="0" smtClean="0">
              <a:latin typeface="Arial (Body)"/>
            </a:endParaRPr>
          </a:p>
          <a:p>
            <a:pPr algn="just"/>
            <a:r>
              <a:rPr lang="en-US" dirty="0" smtClean="0">
                <a:latin typeface="Arial (Body)"/>
              </a:rPr>
              <a:t>(1) </a:t>
            </a:r>
            <a:r>
              <a:rPr lang="vi-VN" dirty="0" smtClean="0">
                <a:latin typeface="Arial (Body)"/>
              </a:rPr>
              <a:t>Đối với các công trình, hạng mục công trình mà doanh nghiệp là chủ đầu tư (kể cả các công trình, hạng mục công trình doanh nghiệp vừa là chủ đầu tư, vừa tự thi công), doanh nghiệp không được ghi nhận doanh thu bán bất động sản theo </a:t>
            </a:r>
            <a:r>
              <a:rPr lang="en-US" dirty="0" smtClean="0">
                <a:latin typeface="Arial (Body)"/>
              </a:rPr>
              <a:t>VAS15 </a:t>
            </a:r>
            <a:r>
              <a:rPr lang="vi-VN" dirty="0" smtClean="0">
                <a:latin typeface="Arial (Body)"/>
              </a:rPr>
              <a:t>và không được ghi nhận doanh thu đối với số tiền thu trước của khách hàng theo tiến độ. Việc ghi nhận doanh thu bán bất động sản phải đảm bảo thoả mãn đồng thời 5 điều kiện sau:</a:t>
            </a:r>
            <a:endParaRPr lang="en-US" dirty="0" smtClean="0">
              <a:latin typeface="Arial (Body)"/>
            </a:endParaRPr>
          </a:p>
          <a:p>
            <a:pPr marL="266700" indent="-266700" algn="just">
              <a:buFont typeface="Wingdings" pitchFamily="2" charset="2"/>
              <a:buChar char="ü"/>
            </a:pPr>
            <a:r>
              <a:rPr lang="vi-VN" dirty="0" smtClean="0">
                <a:latin typeface="Arial (Body)"/>
              </a:rPr>
              <a:t>Bất động sản đã hoàn thành toàn bộ và bàn giao cho người mua, doanh nghiệp đã chuyển giao rủi ro và lợi ích gắn liền với quyền sở hữu bất động sản cho người mua;</a:t>
            </a:r>
            <a:endParaRPr lang="en-US" dirty="0" smtClean="0">
              <a:latin typeface="Arial (Body)"/>
            </a:endParaRPr>
          </a:p>
          <a:p>
            <a:pPr marL="266700" indent="-266700" algn="just">
              <a:buFont typeface="Wingdings" pitchFamily="2" charset="2"/>
              <a:buChar char="ü"/>
            </a:pPr>
            <a:r>
              <a:rPr lang="vi-VN" dirty="0" smtClean="0">
                <a:latin typeface="Arial (Body)"/>
              </a:rPr>
              <a:t>Doanh nghiệp không còn nắm giữ quyền quản lý bất động sản như người sở hữu bất động sản hoặc quyền kiểm soát bất động sản;</a:t>
            </a:r>
            <a:endParaRPr lang="en-US" dirty="0" smtClean="0">
              <a:latin typeface="Arial (Body)"/>
            </a:endParaRPr>
          </a:p>
          <a:p>
            <a:pPr marL="266700" indent="-266700" algn="just">
              <a:buFont typeface="Wingdings" pitchFamily="2" charset="2"/>
              <a:buChar char="ü"/>
            </a:pPr>
            <a:r>
              <a:rPr lang="vi-VN" dirty="0" smtClean="0">
                <a:latin typeface="Arial (Body)"/>
              </a:rPr>
              <a:t>Doanh thu được xác định tương đối chắc chắn;</a:t>
            </a:r>
            <a:endParaRPr lang="en-US" dirty="0" smtClean="0">
              <a:latin typeface="Arial (Body)"/>
            </a:endParaRPr>
          </a:p>
          <a:p>
            <a:pPr marL="266700" indent="-266700" algn="just">
              <a:buFont typeface="Wingdings" pitchFamily="2" charset="2"/>
              <a:buChar char="ü"/>
            </a:pPr>
            <a:r>
              <a:rPr lang="vi-VN" dirty="0" smtClean="0">
                <a:latin typeface="Arial (Body)"/>
              </a:rPr>
              <a:t>Doanh nghiệp đã thu được hoặc sẽ thu được lợi ích kinh tế từ giao dịch bán bất động sản;</a:t>
            </a:r>
            <a:endParaRPr lang="en-US" dirty="0" smtClean="0">
              <a:latin typeface="Arial (Body)"/>
            </a:endParaRPr>
          </a:p>
          <a:p>
            <a:pPr marL="266700" indent="-266700" algn="just">
              <a:buFont typeface="Wingdings" pitchFamily="2" charset="2"/>
              <a:buChar char="ü"/>
            </a:pPr>
            <a:r>
              <a:rPr lang="vi-VN" dirty="0" smtClean="0">
                <a:latin typeface="Arial (Body)"/>
              </a:rPr>
              <a:t>Xác định được chi phí liên quan đến giao dịch bán bất động sản.</a:t>
            </a:r>
            <a:endParaRPr lang="en-US" i="1"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154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700808"/>
            <a:ext cx="8534400" cy="440120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358775" indent="-358775" algn="just"/>
            <a:endParaRPr lang="en-US" sz="2000" dirty="0" smtClean="0">
              <a:latin typeface="Arial (Body)"/>
            </a:endParaRPr>
          </a:p>
          <a:p>
            <a:pPr marL="358775" indent="-358775" algn="just"/>
            <a:r>
              <a:rPr lang="en-US" sz="2000" dirty="0" smtClean="0">
                <a:latin typeface="Arial (Body)"/>
              </a:rPr>
              <a:t>(2) </a:t>
            </a:r>
            <a:r>
              <a:rPr lang="vi-VN" sz="2000" dirty="0" smtClean="0">
                <a:latin typeface="Arial (Body)"/>
              </a:rPr>
              <a:t>Đối với các công trình, hạng mục công trình mà doanh nghiệp là chủ đầu tư (kể cả các công trình, hạng mục công trình doanh nghiệp vừa là chủ đầu tư, vừa tự thi công), trường hợp khách hàng có quyền hoàn thiện nội thất của bất động sản và doanh nghiệp thực hiện việc hoàn thiện nội thất của bất động sản theo đúng thiết kế, mẫu mã, yêu cầu của khách hàng thì doanh nghiệp được ghi nhận doanh thu khi hoàn thành, bàn giao phần xây thô cho khách hàng. Trường hợp này, doanh nghiệp phải có hợp đồng hoàn thiện nội thất bất động sản riêng với khách hàng, trong đó quy định rõ yêu cầu của khách hàng về thiết kế, kỹ thuật, mẫu mã, hình thức hoàn thiện nội thất bất động sản và biên bản bàn giao phần xây thô cho khách hàng.</a:t>
            </a:r>
            <a:endParaRPr lang="en-US" sz="2000" dirty="0" smtClean="0">
              <a:latin typeface="Arial (Body)"/>
            </a:endParaRPr>
          </a:p>
          <a:p>
            <a:pPr marL="358775" indent="-358775" algn="just"/>
            <a:endParaRPr lang="en-US" sz="2000" dirty="0" smtClean="0">
              <a:latin typeface="Arial (Body)"/>
            </a:endParaRPr>
          </a:p>
          <a:p>
            <a:pPr marL="358775" indent="-358775" algn="just"/>
            <a:endParaRPr lang="en-US" sz="20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155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700808"/>
            <a:ext cx="8534400" cy="409342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sz="2000" dirty="0" smtClean="0"/>
          </a:p>
          <a:p>
            <a:pPr marL="358775" indent="-358775" algn="just"/>
            <a:r>
              <a:rPr lang="en-US" sz="2000" dirty="0" smtClean="0">
                <a:latin typeface="Arial (Body)"/>
              </a:rPr>
              <a:t>(3) </a:t>
            </a:r>
            <a:r>
              <a:rPr lang="vi-VN" sz="2000" dirty="0" smtClean="0">
                <a:latin typeface="Arial (Body)"/>
              </a:rPr>
              <a:t>Đối với bất động sản phân lô bán nền, nếu đã chuyển giao nền đất cho khách hàng (không phụ thuộc đã làm xong thủ tục pháp lý về giấy chứng nhận quyền sử dụng đất hay chưa) và hợp đồng không hủy ngang, chủ đầu tư được ghi nhận doanh thu đối với nền đất đã bán khi thỏa mãn đồng thời các điều kiện sau:</a:t>
            </a:r>
            <a:endParaRPr lang="en-US" sz="2000" dirty="0" smtClean="0">
              <a:latin typeface="Arial (Body)"/>
            </a:endParaRPr>
          </a:p>
          <a:p>
            <a:pPr marL="358775" indent="-358775" algn="just">
              <a:buFont typeface="Wingdings" pitchFamily="2" charset="2"/>
              <a:buChar char="ü"/>
            </a:pPr>
            <a:r>
              <a:rPr lang="vi-VN" sz="2000" dirty="0" smtClean="0">
                <a:latin typeface="Arial (Body)"/>
              </a:rPr>
              <a:t>Đã chuyển giao rủi ro và lợi ích gắn liền với quyền sử dụng đất cho người mua;</a:t>
            </a:r>
            <a:endParaRPr lang="en-US" sz="2000" dirty="0" smtClean="0">
              <a:latin typeface="Arial (Body)"/>
            </a:endParaRPr>
          </a:p>
          <a:p>
            <a:pPr marL="358775" indent="-358775" algn="just">
              <a:buFont typeface="Wingdings" pitchFamily="2" charset="2"/>
              <a:buChar char="ü"/>
            </a:pPr>
            <a:r>
              <a:rPr lang="vi-VN" sz="2000" dirty="0" smtClean="0">
                <a:latin typeface="Arial (Body)"/>
              </a:rPr>
              <a:t>Doanh thu được xác định tương đối chắc chắn;</a:t>
            </a:r>
            <a:endParaRPr lang="en-US" sz="2000" dirty="0" smtClean="0">
              <a:latin typeface="Arial (Body)"/>
            </a:endParaRPr>
          </a:p>
          <a:p>
            <a:pPr marL="358775" indent="-358775" algn="just">
              <a:buFont typeface="Wingdings" pitchFamily="2" charset="2"/>
              <a:buChar char="ü"/>
            </a:pPr>
            <a:r>
              <a:rPr lang="vi-VN" sz="2000" dirty="0" smtClean="0">
                <a:latin typeface="Arial (Body)"/>
              </a:rPr>
              <a:t>Xác định được chi phí liên quan đến giao dịch bán nền đất;</a:t>
            </a:r>
            <a:endParaRPr lang="en-US" sz="2000" dirty="0" smtClean="0">
              <a:latin typeface="Arial (Body)"/>
            </a:endParaRPr>
          </a:p>
          <a:p>
            <a:pPr marL="358775" indent="-358775" algn="just">
              <a:buFont typeface="Wingdings" pitchFamily="2" charset="2"/>
              <a:buChar char="ü"/>
            </a:pPr>
            <a:r>
              <a:rPr lang="vi-VN" sz="2000" dirty="0" smtClean="0">
                <a:latin typeface="Arial (Body)"/>
              </a:rPr>
              <a:t>Doanh nghiệp đã thu được hoặc chắc chắn sẽ thu được lợi ích kinh tế từ giao dịch bán nền đất.</a:t>
            </a:r>
            <a:endParaRPr lang="en-US" sz="2000" dirty="0" smtClean="0">
              <a:latin typeface="Arial (Body)"/>
            </a:endParaRPr>
          </a:p>
          <a:p>
            <a:endParaRPr lang="en-US" sz="2000" dirty="0"/>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156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700808"/>
            <a:ext cx="8534400" cy="50167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endParaRPr lang="en-US" sz="2000" b="1" dirty="0" smtClean="0">
              <a:solidFill>
                <a:srgbClr val="FF0000"/>
              </a:solidFill>
            </a:endParaRPr>
          </a:p>
          <a:p>
            <a:pPr marL="358775" indent="-358775" algn="just"/>
            <a:r>
              <a:rPr lang="it-IT" sz="2000" dirty="0" smtClean="0">
                <a:latin typeface="Arial (Body)"/>
              </a:rPr>
              <a:t>(4) </a:t>
            </a:r>
            <a:r>
              <a:rPr lang="vi-VN" sz="2000" dirty="0" smtClean="0">
                <a:solidFill>
                  <a:srgbClr val="FF0000"/>
                </a:solidFill>
              </a:rPr>
              <a:t>Đối với các công trình là căn hộ du lịch, căn hộ văn phòng kết hợp lưu trú hoặc sản phẩm tương tự</a:t>
            </a:r>
            <a:r>
              <a:rPr lang="en-US" sz="2000" dirty="0" smtClean="0">
                <a:solidFill>
                  <a:srgbClr val="FF0000"/>
                </a:solidFill>
              </a:rPr>
              <a:t> </a:t>
            </a:r>
            <a:r>
              <a:rPr lang="en-US" sz="2000" dirty="0" smtClean="0">
                <a:solidFill>
                  <a:srgbClr val="FF0000"/>
                </a:solidFill>
                <a:latin typeface="Arial (Body)"/>
              </a:rPr>
              <a:t>(</a:t>
            </a:r>
            <a:r>
              <a:rPr lang="en-US" sz="2000" dirty="0" err="1" smtClean="0">
                <a:solidFill>
                  <a:srgbClr val="FF0000"/>
                </a:solidFill>
                <a:latin typeface="Arial (Body)"/>
              </a:rPr>
              <a:t>Bất</a:t>
            </a:r>
            <a:r>
              <a:rPr lang="en-US" sz="2000" dirty="0" smtClean="0">
                <a:solidFill>
                  <a:srgbClr val="FF0000"/>
                </a:solidFill>
                <a:latin typeface="Arial (Body)"/>
              </a:rPr>
              <a:t> </a:t>
            </a:r>
            <a:r>
              <a:rPr lang="en-US" sz="2000" dirty="0" err="1" smtClean="0">
                <a:solidFill>
                  <a:srgbClr val="FF0000"/>
                </a:solidFill>
                <a:latin typeface="Arial (Body)"/>
              </a:rPr>
              <a:t>động</a:t>
            </a:r>
            <a:r>
              <a:rPr lang="en-US" sz="2000" dirty="0" smtClean="0">
                <a:solidFill>
                  <a:srgbClr val="FF0000"/>
                </a:solidFill>
                <a:latin typeface="Arial (Body)"/>
              </a:rPr>
              <a:t> </a:t>
            </a:r>
            <a:r>
              <a:rPr lang="en-US" sz="2000" dirty="0" err="1" smtClean="0">
                <a:solidFill>
                  <a:srgbClr val="FF0000"/>
                </a:solidFill>
                <a:latin typeface="Arial (Body)"/>
              </a:rPr>
              <a:t>sản</a:t>
            </a:r>
            <a:r>
              <a:rPr lang="en-US" sz="2000" dirty="0" smtClean="0">
                <a:solidFill>
                  <a:srgbClr val="FF0000"/>
                </a:solidFill>
                <a:latin typeface="Arial (Body)"/>
              </a:rPr>
              <a:t> </a:t>
            </a:r>
            <a:r>
              <a:rPr lang="en-US" sz="2000" dirty="0" err="1" smtClean="0">
                <a:solidFill>
                  <a:srgbClr val="FF0000"/>
                </a:solidFill>
                <a:latin typeface="Arial (Body)"/>
              </a:rPr>
              <a:t>nghỉ</a:t>
            </a:r>
            <a:r>
              <a:rPr lang="en-US" sz="2000" dirty="0" smtClean="0">
                <a:solidFill>
                  <a:srgbClr val="FF0000"/>
                </a:solidFill>
                <a:latin typeface="Arial (Body)"/>
              </a:rPr>
              <a:t> </a:t>
            </a:r>
            <a:r>
              <a:rPr lang="en-US" sz="2000" dirty="0" err="1" smtClean="0">
                <a:solidFill>
                  <a:srgbClr val="FF0000"/>
                </a:solidFill>
                <a:latin typeface="Arial (Body)"/>
              </a:rPr>
              <a:t>dưỡng</a:t>
            </a:r>
            <a:r>
              <a:rPr lang="en-US" sz="2000" dirty="0" smtClean="0">
                <a:solidFill>
                  <a:srgbClr val="FF0000"/>
                </a:solidFill>
                <a:latin typeface="Arial (Body)"/>
              </a:rPr>
              <a:t>)</a:t>
            </a:r>
            <a:r>
              <a:rPr lang="vi-VN" sz="2000" dirty="0" smtClean="0">
                <a:solidFill>
                  <a:srgbClr val="FF0000"/>
                </a:solidFill>
              </a:rPr>
              <a:t> theo quy định của pháp luật hiện hành về kinh doanh bất động sản: </a:t>
            </a:r>
            <a:endParaRPr lang="en-US" sz="2000" dirty="0" smtClean="0">
              <a:solidFill>
                <a:srgbClr val="FF0000"/>
              </a:solidFill>
            </a:endParaRPr>
          </a:p>
          <a:p>
            <a:pPr marL="358775" indent="-358775" algn="just"/>
            <a:endParaRPr lang="en-US" sz="2000" dirty="0" smtClean="0">
              <a:solidFill>
                <a:srgbClr val="FF0000"/>
              </a:solidFill>
            </a:endParaRPr>
          </a:p>
          <a:p>
            <a:pPr marL="358775" indent="-358775" algn="just"/>
            <a:r>
              <a:rPr lang="en-US" sz="2000" dirty="0" smtClean="0">
                <a:solidFill>
                  <a:srgbClr val="FF0000"/>
                </a:solidFill>
              </a:rPr>
              <a:t>	</a:t>
            </a:r>
            <a:r>
              <a:rPr lang="en-US" sz="2000" dirty="0" smtClean="0">
                <a:solidFill>
                  <a:srgbClr val="FF0000"/>
                </a:solidFill>
                <a:latin typeface="Arial (Body)"/>
              </a:rPr>
              <a:t>D</a:t>
            </a:r>
            <a:r>
              <a:rPr lang="vi-VN" sz="2000" dirty="0" smtClean="0">
                <a:solidFill>
                  <a:srgbClr val="FF0000"/>
                </a:solidFill>
                <a:latin typeface="Arial (Body)"/>
              </a:rPr>
              <a:t>oanh nghiệp căn cứ vào bản chất các điều khoản trong hợp đồng về thời hạn, về quyền và nghĩa vụ của các bên </a:t>
            </a:r>
            <a:r>
              <a:rPr lang="en-US" sz="2000" dirty="0" err="1" smtClean="0">
                <a:solidFill>
                  <a:srgbClr val="FF0000"/>
                </a:solidFill>
                <a:latin typeface="Arial (Body)"/>
              </a:rPr>
              <a:t>trong</a:t>
            </a:r>
            <a:r>
              <a:rPr lang="en-US" sz="2000" dirty="0" smtClean="0">
                <a:solidFill>
                  <a:srgbClr val="FF0000"/>
                </a:solidFill>
                <a:latin typeface="Arial (Body)"/>
              </a:rPr>
              <a:t> </a:t>
            </a:r>
            <a:r>
              <a:rPr lang="en-US" sz="2000" dirty="0" err="1" smtClean="0">
                <a:solidFill>
                  <a:srgbClr val="FF0000"/>
                </a:solidFill>
                <a:latin typeface="Arial (Body)"/>
              </a:rPr>
              <a:t>hợp</a:t>
            </a:r>
            <a:r>
              <a:rPr lang="en-US" sz="2000" dirty="0" smtClean="0">
                <a:solidFill>
                  <a:srgbClr val="FF0000"/>
                </a:solidFill>
                <a:latin typeface="Arial (Body)"/>
              </a:rPr>
              <a:t> </a:t>
            </a:r>
            <a:r>
              <a:rPr lang="en-US" sz="2000" dirty="0" err="1" smtClean="0">
                <a:solidFill>
                  <a:srgbClr val="FF0000"/>
                </a:solidFill>
                <a:latin typeface="Arial (Body)"/>
              </a:rPr>
              <a:t>đồng</a:t>
            </a:r>
            <a:r>
              <a:rPr lang="en-US" sz="2000" dirty="0" smtClean="0">
                <a:solidFill>
                  <a:srgbClr val="FF0000"/>
                </a:solidFill>
                <a:latin typeface="Arial (Body)"/>
              </a:rPr>
              <a:t> </a:t>
            </a:r>
            <a:r>
              <a:rPr lang="vi-VN" sz="2000" dirty="0" smtClean="0">
                <a:solidFill>
                  <a:srgbClr val="FF0000"/>
                </a:solidFill>
                <a:latin typeface="Arial (Body)"/>
              </a:rPr>
              <a:t>bán căn hộ du lịch, căn hộ văn phòng kết hợp lưu trú hoặc sản phẩm tương tự; các chuẩn mực kế toán</a:t>
            </a:r>
            <a:r>
              <a:rPr lang="en-US" sz="2000" dirty="0" smtClean="0">
                <a:solidFill>
                  <a:srgbClr val="FF0000"/>
                </a:solidFill>
                <a:latin typeface="Arial (Body)"/>
              </a:rPr>
              <a:t> Việt Nam</a:t>
            </a:r>
            <a:r>
              <a:rPr lang="vi-VN" sz="2000" dirty="0" smtClean="0">
                <a:solidFill>
                  <a:srgbClr val="FF0000"/>
                </a:solidFill>
                <a:latin typeface="Arial (Body)"/>
              </a:rPr>
              <a:t> có liên quan và chế độ kế toán doanh nghiệp để xác định </a:t>
            </a:r>
            <a:r>
              <a:rPr lang="en-US" sz="2000" dirty="0" err="1" smtClean="0">
                <a:solidFill>
                  <a:srgbClr val="FF0000"/>
                </a:solidFill>
                <a:latin typeface="Arial (Body)"/>
              </a:rPr>
              <a:t>từng</a:t>
            </a:r>
            <a:r>
              <a:rPr lang="en-US" sz="2000" dirty="0" smtClean="0">
                <a:solidFill>
                  <a:srgbClr val="FF0000"/>
                </a:solidFill>
                <a:latin typeface="Arial (Body)"/>
              </a:rPr>
              <a:t> </a:t>
            </a:r>
            <a:r>
              <a:rPr lang="vi-VN" sz="2000" dirty="0" smtClean="0">
                <a:solidFill>
                  <a:srgbClr val="FF0000"/>
                </a:solidFill>
                <a:latin typeface="Arial (Body)"/>
              </a:rPr>
              <a:t>cấu phần bán, cấu phần thuê, cấu phần tài chính</a:t>
            </a:r>
            <a:r>
              <a:rPr lang="en-US" sz="2000" dirty="0" smtClean="0">
                <a:solidFill>
                  <a:srgbClr val="FF0000"/>
                </a:solidFill>
                <a:latin typeface="Arial (Body)"/>
              </a:rPr>
              <a:t> (</a:t>
            </a:r>
            <a:r>
              <a:rPr lang="en-US" sz="2000" dirty="0" err="1" smtClean="0">
                <a:solidFill>
                  <a:srgbClr val="FF0000"/>
                </a:solidFill>
                <a:latin typeface="Arial (Body)"/>
              </a:rPr>
              <a:t>nếu</a:t>
            </a:r>
            <a:r>
              <a:rPr lang="en-US" sz="2000" dirty="0" smtClean="0">
                <a:solidFill>
                  <a:srgbClr val="FF0000"/>
                </a:solidFill>
                <a:latin typeface="Arial (Body)"/>
              </a:rPr>
              <a:t> </a:t>
            </a:r>
            <a:r>
              <a:rPr lang="en-US" sz="2000" dirty="0" err="1" smtClean="0">
                <a:solidFill>
                  <a:srgbClr val="FF0000"/>
                </a:solidFill>
                <a:latin typeface="Arial (Body)"/>
              </a:rPr>
              <a:t>có</a:t>
            </a:r>
            <a:r>
              <a:rPr lang="en-US" sz="2000" dirty="0" smtClean="0">
                <a:solidFill>
                  <a:srgbClr val="FF0000"/>
                </a:solidFill>
                <a:latin typeface="Arial (Body)"/>
              </a:rPr>
              <a:t>)</a:t>
            </a:r>
            <a:r>
              <a:rPr lang="vi-VN" sz="2000" dirty="0" smtClean="0">
                <a:solidFill>
                  <a:srgbClr val="FF0000"/>
                </a:solidFill>
                <a:latin typeface="Arial (Body)"/>
              </a:rPr>
              <a:t>,…</a:t>
            </a:r>
            <a:r>
              <a:rPr lang="en-US" sz="2000" dirty="0" smtClean="0">
                <a:solidFill>
                  <a:srgbClr val="FF0000"/>
                </a:solidFill>
                <a:latin typeface="Arial (Body)"/>
              </a:rPr>
              <a:t> </a:t>
            </a:r>
            <a:r>
              <a:rPr lang="en-US" sz="2000" dirty="0" err="1" smtClean="0">
                <a:solidFill>
                  <a:srgbClr val="FF0000"/>
                </a:solidFill>
                <a:latin typeface="Arial (Body)"/>
              </a:rPr>
              <a:t>có</a:t>
            </a:r>
            <a:r>
              <a:rPr lang="en-US" sz="2000" dirty="0" smtClean="0">
                <a:solidFill>
                  <a:srgbClr val="FF0000"/>
                </a:solidFill>
                <a:latin typeface="Arial (Body)"/>
              </a:rPr>
              <a:t> liên </a:t>
            </a:r>
            <a:r>
              <a:rPr lang="en-US" sz="2000" dirty="0" err="1" smtClean="0">
                <a:solidFill>
                  <a:srgbClr val="FF0000"/>
                </a:solidFill>
                <a:latin typeface="Arial (Body)"/>
              </a:rPr>
              <a:t>quan</a:t>
            </a:r>
            <a:r>
              <a:rPr lang="en-US" sz="2000" dirty="0" smtClean="0">
                <a:solidFill>
                  <a:srgbClr val="FF0000"/>
                </a:solidFill>
                <a:latin typeface="Arial (Body)"/>
              </a:rPr>
              <a:t> </a:t>
            </a:r>
            <a:r>
              <a:rPr lang="en-US" sz="2000" dirty="0" err="1" smtClean="0">
                <a:solidFill>
                  <a:srgbClr val="FF0000"/>
                </a:solidFill>
                <a:latin typeface="Arial (Body)"/>
              </a:rPr>
              <a:t>đến</a:t>
            </a:r>
            <a:r>
              <a:rPr lang="en-US" sz="2000" dirty="0" smtClean="0">
                <a:solidFill>
                  <a:srgbClr val="FF0000"/>
                </a:solidFill>
                <a:latin typeface="Arial (Body)"/>
              </a:rPr>
              <a:t> </a:t>
            </a:r>
            <a:r>
              <a:rPr lang="en-US" sz="2000" dirty="0" err="1" smtClean="0">
                <a:solidFill>
                  <a:srgbClr val="FF0000"/>
                </a:solidFill>
                <a:latin typeface="Arial (Body)"/>
              </a:rPr>
              <a:t>hợp</a:t>
            </a:r>
            <a:r>
              <a:rPr lang="en-US" sz="2000" dirty="0" smtClean="0">
                <a:solidFill>
                  <a:srgbClr val="FF0000"/>
                </a:solidFill>
                <a:latin typeface="Arial (Body)"/>
              </a:rPr>
              <a:t> </a:t>
            </a:r>
            <a:r>
              <a:rPr lang="en-US" sz="2000" dirty="0" err="1" smtClean="0">
                <a:solidFill>
                  <a:srgbClr val="FF0000"/>
                </a:solidFill>
                <a:latin typeface="Arial (Body)"/>
              </a:rPr>
              <a:t>đồng</a:t>
            </a:r>
            <a:r>
              <a:rPr lang="en-US" sz="2000" dirty="0" smtClean="0">
                <a:solidFill>
                  <a:srgbClr val="FF0000"/>
                </a:solidFill>
                <a:latin typeface="Arial (Body)"/>
              </a:rPr>
              <a:t> </a:t>
            </a:r>
            <a:r>
              <a:rPr lang="en-US" sz="2000" dirty="0" err="1" smtClean="0">
                <a:solidFill>
                  <a:srgbClr val="FF0000"/>
                </a:solidFill>
                <a:latin typeface="Arial (Body)"/>
              </a:rPr>
              <a:t>đó</a:t>
            </a:r>
            <a:r>
              <a:rPr lang="en-US" sz="2000" dirty="0" smtClean="0">
                <a:solidFill>
                  <a:srgbClr val="FF0000"/>
                </a:solidFill>
                <a:latin typeface="Arial (Body)"/>
              </a:rPr>
              <a:t> </a:t>
            </a:r>
            <a:r>
              <a:rPr lang="en-US" sz="2000" dirty="0" err="1" smtClean="0">
                <a:solidFill>
                  <a:srgbClr val="FF0000"/>
                </a:solidFill>
                <a:latin typeface="Arial (Body)"/>
              </a:rPr>
              <a:t>để</a:t>
            </a:r>
            <a:r>
              <a:rPr lang="en-US" sz="2000" dirty="0" smtClean="0">
                <a:solidFill>
                  <a:srgbClr val="FF0000"/>
                </a:solidFill>
                <a:latin typeface="Arial (Body)"/>
              </a:rPr>
              <a:t> </a:t>
            </a:r>
            <a:r>
              <a:rPr lang="vi-VN" sz="2000" dirty="0" smtClean="0">
                <a:solidFill>
                  <a:srgbClr val="FF0000"/>
                </a:solidFill>
                <a:latin typeface="Arial (Body)"/>
              </a:rPr>
              <a:t>áp dụng chính sách kế toán phù hợp nhất với đặc điểm, bản chất của giao dịch để làm cơ sở cho việc ghi nhận doanh thu tương ứng với từng cấu phần</a:t>
            </a:r>
            <a:r>
              <a:rPr lang="en-US" sz="2000" dirty="0" smtClean="0">
                <a:solidFill>
                  <a:srgbClr val="FF0000"/>
                </a:solidFill>
                <a:latin typeface="Arial (Body)"/>
              </a:rPr>
              <a:t>. Đ</a:t>
            </a:r>
            <a:r>
              <a:rPr lang="vi-VN" sz="2000" dirty="0" smtClean="0">
                <a:solidFill>
                  <a:srgbClr val="FF0000"/>
                </a:solidFill>
                <a:latin typeface="Arial (Body)"/>
              </a:rPr>
              <a:t>ồng thời</a:t>
            </a:r>
            <a:r>
              <a:rPr lang="en-US" sz="2000" dirty="0" smtClean="0">
                <a:solidFill>
                  <a:srgbClr val="FF0000"/>
                </a:solidFill>
                <a:latin typeface="Arial (Body)"/>
              </a:rPr>
              <a:t>,</a:t>
            </a:r>
            <a:r>
              <a:rPr lang="vi-VN" sz="2000" dirty="0" smtClean="0">
                <a:solidFill>
                  <a:srgbClr val="FF0000"/>
                </a:solidFill>
                <a:latin typeface="Arial (Body)"/>
              </a:rPr>
              <a:t> doanh nghiệp phải thuyết minh trên B</a:t>
            </a:r>
            <a:r>
              <a:rPr lang="en-US" sz="2000" dirty="0" smtClean="0">
                <a:solidFill>
                  <a:srgbClr val="FF0000"/>
                </a:solidFill>
                <a:latin typeface="Arial (Body)"/>
              </a:rPr>
              <a:t>CTC</a:t>
            </a:r>
            <a:r>
              <a:rPr lang="vi-VN" sz="2000" dirty="0" smtClean="0">
                <a:solidFill>
                  <a:srgbClr val="FF0000"/>
                </a:solidFill>
                <a:latin typeface="Arial (Body)"/>
              </a:rPr>
              <a:t> về chính sách kế toán, bản chất của hợp đồng (quyền và nghĩa vụ của các bên) và cách thức </a:t>
            </a:r>
            <a:r>
              <a:rPr lang="en-US" sz="2000" dirty="0" err="1" smtClean="0">
                <a:solidFill>
                  <a:srgbClr val="FF0000"/>
                </a:solidFill>
                <a:latin typeface="Arial (Body)"/>
              </a:rPr>
              <a:t>hạch</a:t>
            </a:r>
            <a:r>
              <a:rPr lang="en-US" sz="2000" dirty="0" smtClean="0">
                <a:solidFill>
                  <a:srgbClr val="FF0000"/>
                </a:solidFill>
                <a:latin typeface="Arial (Body)"/>
              </a:rPr>
              <a:t> </a:t>
            </a:r>
            <a:r>
              <a:rPr lang="vi-VN" sz="2000" dirty="0" smtClean="0">
                <a:solidFill>
                  <a:srgbClr val="FF0000"/>
                </a:solidFill>
                <a:latin typeface="Arial (Body)"/>
              </a:rPr>
              <a:t>toán mà doanh nghiệp đánh giá </a:t>
            </a:r>
            <a:r>
              <a:rPr lang="en-US" sz="2000" dirty="0" err="1" smtClean="0">
                <a:solidFill>
                  <a:srgbClr val="FF0000"/>
                </a:solidFill>
                <a:latin typeface="Arial (Body)"/>
              </a:rPr>
              <a:t>là</a:t>
            </a:r>
            <a:r>
              <a:rPr lang="en-US" sz="2000" dirty="0" smtClean="0">
                <a:solidFill>
                  <a:srgbClr val="FF0000"/>
                </a:solidFill>
                <a:latin typeface="Arial (Body)"/>
              </a:rPr>
              <a:t> </a:t>
            </a:r>
            <a:r>
              <a:rPr lang="vi-VN" sz="2000" dirty="0" smtClean="0">
                <a:solidFill>
                  <a:srgbClr val="FF0000"/>
                </a:solidFill>
                <a:latin typeface="Arial (Body)"/>
              </a:rPr>
              <a:t>phù hợp nhất.</a:t>
            </a:r>
            <a:endParaRPr lang="en-US" sz="2000" i="1"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157</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700808"/>
            <a:ext cx="8534400" cy="480131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dirty="0" smtClean="0">
                <a:latin typeface="Arial (Body)"/>
              </a:rPr>
              <a:t>16. </a:t>
            </a:r>
            <a:r>
              <a:rPr lang="vi-VN" dirty="0" smtClean="0">
                <a:latin typeface="Arial (Body)"/>
              </a:rPr>
              <a:t>Đối với hoạt động quản lý đầu tư xây dựng</a:t>
            </a:r>
            <a:endParaRPr lang="en-US" dirty="0" smtClean="0">
              <a:latin typeface="Arial (Body)"/>
            </a:endParaRPr>
          </a:p>
          <a:p>
            <a:pPr marL="173038" indent="-173038" algn="just">
              <a:buFont typeface="Wingdings" pitchFamily="2" charset="2"/>
              <a:buChar char="ü"/>
            </a:pPr>
            <a:r>
              <a:rPr lang="it-IT" dirty="0" smtClean="0">
                <a:latin typeface="Arial (Body)"/>
              </a:rPr>
              <a:t>Đối với doanh nghiệp được giao quản lý các dự án đầu tư, xây dựng sử dụng nguồn vốn NSNN hoặc vốn trái phiếu Chính phủ, trái phiếu địa phương, trường hợp lập dự toán chi phí quản lý dự án theo các quy định của Nhà nước về đầu tư xây dựng sử dụng vốn NSNN thì khoản kinh phí quản lý dự án mà được NSNN chi trả không được hạch toán là doanh thu, chi phí của doanh nghiệp mà hạch toán là khoản thu hộ, chi hộ. </a:t>
            </a:r>
          </a:p>
          <a:p>
            <a:pPr marL="173038" indent="-173038" algn="just">
              <a:buFont typeface="Wingdings" pitchFamily="2" charset="2"/>
              <a:buChar char="ü"/>
            </a:pPr>
            <a:endParaRPr lang="en-US" dirty="0" smtClean="0">
              <a:latin typeface="Arial (Body)"/>
            </a:endParaRPr>
          </a:p>
          <a:p>
            <a:pPr marL="173038" indent="-173038" algn="just">
              <a:buFont typeface="Wingdings" pitchFamily="2" charset="2"/>
              <a:buChar char="ü"/>
            </a:pPr>
            <a:r>
              <a:rPr lang="it-IT" dirty="0" smtClean="0">
                <a:latin typeface="Arial (Body)"/>
              </a:rPr>
              <a:t>Đối với các doanh nghiệp làm nhiệm vụ quản lý dự án theo hợp đồng tư vấn thì số tiền thu theo hợp đồng được ghi nhận là doanh thu cung cấp dịch vụ. Doanh nghiệp dự án nếu bản chất chỉ là đơn vị thay mặt cho các nhà đầu tư thực hiện công việc quản lý dự án theo quy định trong hợp đồng, thanh toán các hợp đồng xây lắp, tư vấn, giải phóng mặt bằng,... cho các nhà thầu và tập hợp chi phí đầu tư xây dựng các công trình, hạng mục công trình để quyết toán toàn bộ kinh phí cũng như bàn giao lại các công trình, hạng mục công trình hoàn thành cho chủ đầu tư thì không được ghi nhận khoản kinh phí dự án nhận được từ các chủ đầu tư là doanh thu mà phải ghi nhận là một khoản thu hộ - chi hộ.</a:t>
            </a:r>
            <a:endParaRPr lang="en-US" i="1"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158</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84784"/>
            <a:ext cx="8534400" cy="480131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latin typeface="Arial (Body)"/>
              </a:rPr>
              <a:t>17. </a:t>
            </a:r>
            <a:r>
              <a:rPr lang="it-IT" dirty="0" smtClean="0">
                <a:latin typeface="Arial (Body)"/>
              </a:rPr>
              <a:t>Doanh thu của hợp đồng xây dựng</a:t>
            </a:r>
          </a:p>
          <a:p>
            <a:endParaRPr lang="en-US" dirty="0" smtClean="0">
              <a:latin typeface="Arial (Body)"/>
            </a:endParaRPr>
          </a:p>
          <a:p>
            <a:pPr marL="342900" indent="-342900" algn="just">
              <a:buAutoNum type="arabicParenBoth"/>
            </a:pPr>
            <a:r>
              <a:rPr lang="it-IT" dirty="0" smtClean="0">
                <a:latin typeface="Arial (Body)"/>
              </a:rPr>
              <a:t>Doanh thu của hợp đồng xây dựng bao gồm:</a:t>
            </a:r>
          </a:p>
          <a:p>
            <a:pPr marL="342900" indent="-342900" algn="just">
              <a:buAutoNum type="arabicParenBoth"/>
            </a:pPr>
            <a:endParaRPr lang="en-US" dirty="0" smtClean="0">
              <a:latin typeface="Arial (Body)"/>
            </a:endParaRPr>
          </a:p>
          <a:p>
            <a:pPr marL="173038" indent="-173038" algn="just">
              <a:buFont typeface="Wingdings" pitchFamily="2" charset="2"/>
              <a:buChar char="ü"/>
            </a:pPr>
            <a:r>
              <a:rPr lang="it-IT" dirty="0" smtClean="0">
                <a:latin typeface="Arial (Body)"/>
              </a:rPr>
              <a:t>Doanh thu ban đầu được ghi trong hợp đồng;</a:t>
            </a:r>
            <a:endParaRPr lang="en-US" dirty="0" smtClean="0">
              <a:latin typeface="Arial (Body)"/>
            </a:endParaRPr>
          </a:p>
          <a:p>
            <a:pPr marL="173038" indent="-173038" algn="just">
              <a:buFont typeface="Wingdings" pitchFamily="2" charset="2"/>
              <a:buChar char="ü"/>
            </a:pPr>
            <a:r>
              <a:rPr lang="it-IT" dirty="0" smtClean="0">
                <a:latin typeface="Arial (Body)"/>
              </a:rPr>
              <a:t>Các khoản thanh toán biến đổi khi thực hiện hợp đồng, các khoản tiền thưởng, phạt vi phạm hợp đồng và các khoản thanh toán khác nếu các khoản này có khả năng làm thay đổi doanh thu và có thể xác định được một cách đáng tin cậy;</a:t>
            </a:r>
          </a:p>
          <a:p>
            <a:pPr marL="173038" indent="-173038" algn="just">
              <a:buFont typeface="Wingdings" pitchFamily="2" charset="2"/>
              <a:buChar char="ü"/>
            </a:pPr>
            <a:r>
              <a:rPr lang="it-IT" dirty="0" smtClean="0">
                <a:latin typeface="Arial (Body)"/>
              </a:rPr>
              <a:t>Khoản thanh toán khác mà nhà thầu thu được từ khách hàng hay một bên khác để bù đắp cho các chi phí không bao gồm trong giá hợp đồng. Ví dụ: Sự chậm trễ do khách hàng gây nên; Sai sót trong các chỉ tiêu kỹ thuật hoặc thiết kế và các tranh chấp về các thay đổi trong việc thực hiện hợp đồng. Các khoản thanh toán khác chỉ được tính vào doanh thu của hợp đồng xây dựng khi:</a:t>
            </a:r>
            <a:endParaRPr lang="en-US" dirty="0" smtClean="0">
              <a:latin typeface="Arial (Body)"/>
            </a:endParaRPr>
          </a:p>
          <a:p>
            <a:pPr marL="450850" indent="-277813" algn="just"/>
            <a:r>
              <a:rPr lang="it-IT" dirty="0" smtClean="0">
                <a:latin typeface="Arial (Body)"/>
              </a:rPr>
              <a:t>+ Các cuộc thoả thuận đã đạt được kết quả là khách hàng sẽ chấp thuận bồi thường;</a:t>
            </a:r>
            <a:endParaRPr lang="en-US" dirty="0" smtClean="0">
              <a:latin typeface="Arial (Body)"/>
            </a:endParaRPr>
          </a:p>
          <a:p>
            <a:pPr marL="450850" indent="-277813" algn="just"/>
            <a:r>
              <a:rPr lang="it-IT" dirty="0" smtClean="0">
                <a:latin typeface="Arial (Body)"/>
              </a:rPr>
              <a:t>+ Khoản thanh toán khác được khách hàng chấp thuận và có thể xác định được một cách đáng tin cậy.</a:t>
            </a:r>
            <a:endParaRPr lang="en-US"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159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700808"/>
            <a:ext cx="8534400" cy="495520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sz="2000" dirty="0" smtClean="0">
                <a:latin typeface="Arial (Body)"/>
              </a:rPr>
              <a:t>(2) Ghi nhận doanh thu của hợp đồng xây dựng:</a:t>
            </a:r>
          </a:p>
          <a:p>
            <a:pPr algn="just"/>
            <a:endParaRPr lang="en-US" sz="800" dirty="0" smtClean="0">
              <a:latin typeface="Arial (Body)"/>
            </a:endParaRPr>
          </a:p>
          <a:p>
            <a:pPr marL="266700" indent="-266700" algn="just">
              <a:buFont typeface="Wingdings" pitchFamily="2" charset="2"/>
              <a:buChar char="ü"/>
            </a:pPr>
            <a:r>
              <a:rPr lang="it-IT" sz="1600" dirty="0" smtClean="0">
                <a:latin typeface="Arial (Body)"/>
              </a:rPr>
              <a:t>Trường hợp hợp đồng xây dựng quy định nhà thầu được</a:t>
            </a:r>
            <a:r>
              <a:rPr lang="it-IT" sz="1600" b="1" i="1" dirty="0" smtClean="0">
                <a:latin typeface="Arial (Body)"/>
              </a:rPr>
              <a:t> </a:t>
            </a:r>
            <a:r>
              <a:rPr lang="it-IT" sz="1600" dirty="0" smtClean="0">
                <a:latin typeface="Arial (Body)"/>
              </a:rPr>
              <a:t>thanh toán theo tiến độ kế hoạch, khi kết quả thực hiện hợp đồng xây dựng được ước tính một cách đáng tin cậy, thì doanh thu của hợp đồng xây dựng được ghi nhận tương ứng với phần công việc đã hoàn thành do nhà thầu tự xác định vào ngày kết thúc kỳ kế toán mà không phụ thuộc vào hoá đơn thanh toán theo tiến độ kế hoạch đã lập hay chưa và số tiền ghi trên hoá đơn là bao nhiêu;</a:t>
            </a:r>
          </a:p>
          <a:p>
            <a:pPr marL="266700" indent="-266700" algn="just">
              <a:buFont typeface="Wingdings" pitchFamily="2" charset="2"/>
              <a:buChar char="ü"/>
            </a:pPr>
            <a:endParaRPr lang="en-US" sz="1600" dirty="0" smtClean="0">
              <a:latin typeface="Arial (Body)"/>
            </a:endParaRPr>
          </a:p>
          <a:p>
            <a:pPr marL="266700" indent="-266700" algn="just">
              <a:buFont typeface="Wingdings" pitchFamily="2" charset="2"/>
              <a:buChar char="ü"/>
            </a:pPr>
            <a:r>
              <a:rPr lang="it-IT" sz="1600" dirty="0" smtClean="0">
                <a:latin typeface="Arial (Body)"/>
              </a:rPr>
              <a:t>Trường hợp hợp đồng xây dựng quy định nhà thầu được</a:t>
            </a:r>
            <a:r>
              <a:rPr lang="it-IT" sz="1600" i="1" dirty="0" smtClean="0">
                <a:latin typeface="Arial (Body)"/>
              </a:rPr>
              <a:t> </a:t>
            </a:r>
            <a:r>
              <a:rPr lang="it-IT" sz="1600" dirty="0" smtClean="0">
                <a:latin typeface="Arial (Body)"/>
              </a:rPr>
              <a:t>thanh toán theo giá trị khối lượng thực hiện, khi kết quả thực hiện hợp đồng xây dựng được xác định một cách đáng tin cậy và được khách hàng xác nhận thì doanh thu và chi phí liên quan đến hợp đồng được ghi nhận tương ứng với phần công việc đã hoàn thành được khách hàng xác nhận trong kỳ phản ánh trên hoá đơn đã lập.</a:t>
            </a:r>
          </a:p>
          <a:p>
            <a:pPr marL="266700" indent="-266700" algn="just">
              <a:buFont typeface="Wingdings" pitchFamily="2" charset="2"/>
              <a:buChar char="ü"/>
            </a:pPr>
            <a:endParaRPr lang="it-IT" sz="1600" dirty="0" smtClean="0">
              <a:latin typeface="Arial (Body)"/>
            </a:endParaRPr>
          </a:p>
          <a:p>
            <a:pPr marL="266700" indent="-266700" algn="just">
              <a:buFont typeface="Wingdings" pitchFamily="2" charset="2"/>
              <a:buChar char="ü"/>
            </a:pPr>
            <a:r>
              <a:rPr lang="it-IT" sz="1600" dirty="0" smtClean="0">
                <a:latin typeface="Arial (Body)"/>
              </a:rPr>
              <a:t>Khi kết quả thực hiện hợp đồng xây dựng không thể ước tính được một cách đáng tin cậy thì: (i) Doanh thu chỉ được ghi nhận tương đương với chi phí của hợp đồng đã phát sinh mà việc được hoàn trả là tương đối chắc chắn; (ii) Chi phí của hợp đồng chỉ được ghi nhận là chi phí trong kỳ khi các chi phí này đã phát sinh.</a:t>
            </a:r>
            <a:endParaRPr lang="en-US" sz="1600" dirty="0" smtClean="0">
              <a:latin typeface="Arial (Body)"/>
            </a:endParaRPr>
          </a:p>
          <a:p>
            <a:pPr marL="266700" indent="-266700" algn="just">
              <a:buFont typeface="Wingdings" pitchFamily="2" charset="2"/>
              <a:buChar char="ü"/>
            </a:pPr>
            <a:endParaRPr lang="en-US" sz="1600" b="1" dirty="0" smtClean="0">
              <a:solidFill>
                <a:srgbClr val="FF0000"/>
              </a:solidFill>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9600" y="6007735"/>
            <a:ext cx="8077200" cy="850265"/>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533400" y="990600"/>
            <a:ext cx="8153400" cy="2192908"/>
          </a:xfrm>
          <a:prstGeom prst="rect">
            <a:avLst/>
          </a:prstGeom>
        </p:spPr>
        <p:txBody>
          <a:bodyPr vert="horz" wrap="square" lIns="0" tIns="0" rIns="0" bIns="0" rtlCol="0">
            <a:spAutoFit/>
          </a:bodyPr>
          <a:lstStyle/>
          <a:p>
            <a:pPr marL="13970" algn="ctr">
              <a:lnSpc>
                <a:spcPts val="2140"/>
              </a:lnSpc>
            </a:pPr>
            <a:r>
              <a:rPr lang="en-US" sz="2400" b="1" dirty="0" err="1" smtClean="0">
                <a:solidFill>
                  <a:srgbClr val="FF0000"/>
                </a:solidFill>
                <a:latin typeface="Times New Roman"/>
                <a:cs typeface="Times New Roman"/>
              </a:rPr>
              <a:t>Giá</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trị</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được</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kỳ</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vọng</a:t>
            </a:r>
            <a:r>
              <a:rPr lang="en-US" sz="2400" b="1" dirty="0" smtClean="0">
                <a:solidFill>
                  <a:srgbClr val="FF0000"/>
                </a:solidFill>
                <a:latin typeface="Times New Roman"/>
                <a:cs typeface="Times New Roman"/>
              </a:rPr>
              <a:t> - </a:t>
            </a:r>
            <a:r>
              <a:rPr lang="en-US" sz="2400" b="1" dirty="0" err="1" smtClean="0">
                <a:solidFill>
                  <a:srgbClr val="FF0000"/>
                </a:solidFill>
                <a:latin typeface="Times New Roman"/>
                <a:cs typeface="Times New Roman"/>
              </a:rPr>
              <a:t>Năm</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đầu</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tiên</a:t>
            </a:r>
            <a:endParaRPr lang="en-US" sz="2400" b="1" dirty="0" smtClean="0">
              <a:solidFill>
                <a:srgbClr val="FF0000"/>
              </a:solidFill>
              <a:latin typeface="Times New Roman"/>
              <a:cs typeface="Times New Roman"/>
            </a:endParaRPr>
          </a:p>
          <a:p>
            <a:pPr marL="13970">
              <a:lnSpc>
                <a:spcPts val="2140"/>
              </a:lnSpc>
            </a:pPr>
            <a:endParaRPr dirty="0">
              <a:solidFill>
                <a:srgbClr val="FF0000"/>
              </a:solidFill>
              <a:latin typeface="Times New Roman"/>
              <a:cs typeface="Times New Roman"/>
            </a:endParaRPr>
          </a:p>
          <a:p>
            <a:pPr marL="292714" marR="176516" indent="-280014" algn="just">
              <a:lnSpc>
                <a:spcPts val="2060"/>
              </a:lnSpc>
              <a:spcBef>
                <a:spcPts val="130"/>
              </a:spcBef>
              <a:buFont typeface="Arial"/>
              <a:buChar char="•"/>
              <a:tabLst>
                <a:tab pos="292714" algn="l"/>
                <a:tab pos="293349" algn="l"/>
              </a:tabLst>
            </a:pPr>
            <a:r>
              <a:rPr dirty="0" err="1">
                <a:latin typeface="Times New Roman"/>
                <a:cs typeface="Times New Roman"/>
              </a:rPr>
              <a:t>Một</a:t>
            </a:r>
            <a:r>
              <a:rPr dirty="0">
                <a:latin typeface="Times New Roman"/>
                <a:cs typeface="Times New Roman"/>
              </a:rPr>
              <a:t> </a:t>
            </a:r>
            <a:r>
              <a:rPr lang="en-US" dirty="0" err="1" smtClean="0">
                <a:latin typeface="Times New Roman"/>
                <a:cs typeface="Times New Roman"/>
              </a:rPr>
              <a:t>nhà</a:t>
            </a:r>
            <a:r>
              <a:rPr lang="en-US" dirty="0" smtClean="0">
                <a:latin typeface="Times New Roman"/>
                <a:cs typeface="Times New Roman"/>
              </a:rPr>
              <a:t> </a:t>
            </a:r>
            <a:r>
              <a:rPr lang="en-US" dirty="0" err="1" smtClean="0">
                <a:latin typeface="Times New Roman"/>
                <a:cs typeface="Times New Roman"/>
              </a:rPr>
              <a:t>thầu</a:t>
            </a:r>
            <a:r>
              <a:rPr lang="en-US" dirty="0" smtClean="0">
                <a:latin typeface="Times New Roman"/>
                <a:cs typeface="Times New Roman"/>
              </a:rPr>
              <a:t> </a:t>
            </a:r>
            <a:r>
              <a:rPr dirty="0" err="1" smtClean="0">
                <a:latin typeface="Times New Roman"/>
                <a:cs typeface="Times New Roman"/>
              </a:rPr>
              <a:t>ký</a:t>
            </a:r>
            <a:r>
              <a:rPr dirty="0" smtClean="0">
                <a:latin typeface="Times New Roman"/>
                <a:cs typeface="Times New Roman"/>
              </a:rPr>
              <a:t> </a:t>
            </a:r>
            <a:r>
              <a:rPr dirty="0">
                <a:latin typeface="Times New Roman"/>
                <a:cs typeface="Times New Roman"/>
              </a:rPr>
              <a:t>hợp </a:t>
            </a:r>
            <a:r>
              <a:rPr dirty="0" err="1">
                <a:latin typeface="Times New Roman"/>
                <a:cs typeface="Times New Roman"/>
              </a:rPr>
              <a:t>đồng</a:t>
            </a:r>
            <a:r>
              <a:rPr dirty="0">
                <a:latin typeface="Times New Roman"/>
                <a:cs typeface="Times New Roman"/>
              </a:rPr>
              <a:t> </a:t>
            </a:r>
            <a:r>
              <a:rPr spc="-10" dirty="0" err="1" smtClean="0">
                <a:latin typeface="Times New Roman"/>
                <a:cs typeface="Times New Roman"/>
              </a:rPr>
              <a:t>xây</a:t>
            </a:r>
            <a:r>
              <a:rPr spc="-10" dirty="0" smtClean="0">
                <a:latin typeface="Times New Roman"/>
                <a:cs typeface="Times New Roman"/>
              </a:rPr>
              <a:t> </a:t>
            </a:r>
            <a:r>
              <a:rPr spc="-5" dirty="0">
                <a:latin typeface="Times New Roman"/>
                <a:cs typeface="Times New Roman"/>
              </a:rPr>
              <a:t>dựng một </a:t>
            </a:r>
            <a:r>
              <a:rPr dirty="0">
                <a:latin typeface="Times New Roman"/>
                <a:cs typeface="Times New Roman"/>
              </a:rPr>
              <a:t>cao ốc </a:t>
            </a:r>
            <a:r>
              <a:rPr spc="-5" dirty="0">
                <a:latin typeface="Times New Roman"/>
                <a:cs typeface="Times New Roman"/>
              </a:rPr>
              <a:t>văn </a:t>
            </a:r>
            <a:r>
              <a:rPr dirty="0">
                <a:latin typeface="Times New Roman"/>
                <a:cs typeface="Times New Roman"/>
              </a:rPr>
              <a:t>phòng </a:t>
            </a:r>
            <a:r>
              <a:rPr lang="en-US" dirty="0" err="1" smtClean="0">
                <a:latin typeface="Times New Roman"/>
                <a:cs typeface="Times New Roman"/>
              </a:rPr>
              <a:t>với</a:t>
            </a:r>
            <a:r>
              <a:rPr lang="en-US" dirty="0" smtClean="0">
                <a:latin typeface="Times New Roman"/>
                <a:cs typeface="Times New Roman"/>
              </a:rPr>
              <a:t> </a:t>
            </a:r>
            <a:r>
              <a:rPr lang="en-US" dirty="0" err="1" smtClean="0">
                <a:latin typeface="Times New Roman"/>
                <a:cs typeface="Times New Roman"/>
              </a:rPr>
              <a:t>yêu</a:t>
            </a:r>
            <a:r>
              <a:rPr lang="en-US" dirty="0" smtClean="0">
                <a:latin typeface="Times New Roman"/>
                <a:cs typeface="Times New Roman"/>
              </a:rPr>
              <a:t> </a:t>
            </a:r>
            <a:r>
              <a:rPr lang="en-US" dirty="0" err="1" smtClean="0">
                <a:latin typeface="Times New Roman"/>
                <a:cs typeface="Times New Roman"/>
              </a:rPr>
              <a:t>cầu</a:t>
            </a:r>
            <a:r>
              <a:rPr lang="en-US" dirty="0" smtClean="0">
                <a:latin typeface="Times New Roman"/>
                <a:cs typeface="Times New Roman"/>
              </a:rPr>
              <a:t> </a:t>
            </a:r>
            <a:r>
              <a:rPr dirty="0" err="1" smtClean="0">
                <a:latin typeface="Times New Roman"/>
                <a:cs typeface="Times New Roman"/>
              </a:rPr>
              <a:t>hoàn</a:t>
            </a:r>
            <a:r>
              <a:rPr dirty="0" smtClean="0">
                <a:latin typeface="Times New Roman"/>
                <a:cs typeface="Times New Roman"/>
              </a:rPr>
              <a:t> </a:t>
            </a:r>
            <a:r>
              <a:rPr spc="-5" dirty="0" err="1">
                <a:latin typeface="Times New Roman"/>
                <a:cs typeface="Times New Roman"/>
              </a:rPr>
              <a:t>tất</a:t>
            </a:r>
            <a:r>
              <a:rPr spc="-5" dirty="0">
                <a:latin typeface="Times New Roman"/>
                <a:cs typeface="Times New Roman"/>
              </a:rPr>
              <a:t> </a:t>
            </a:r>
            <a:r>
              <a:rPr dirty="0" err="1" smtClean="0">
                <a:latin typeface="Times New Roman"/>
                <a:cs typeface="Times New Roman"/>
              </a:rPr>
              <a:t>vào</a:t>
            </a:r>
            <a:r>
              <a:rPr dirty="0" smtClean="0">
                <a:latin typeface="Times New Roman"/>
                <a:cs typeface="Times New Roman"/>
              </a:rPr>
              <a:t> </a:t>
            </a:r>
            <a:r>
              <a:rPr spc="-5" dirty="0" err="1" smtClean="0">
                <a:latin typeface="Times New Roman"/>
                <a:cs typeface="Times New Roman"/>
              </a:rPr>
              <a:t>hoặc</a:t>
            </a:r>
            <a:r>
              <a:rPr spc="-5" dirty="0" smtClean="0">
                <a:latin typeface="Times New Roman"/>
                <a:cs typeface="Times New Roman"/>
              </a:rPr>
              <a:t> </a:t>
            </a:r>
            <a:r>
              <a:rPr spc="-5" dirty="0">
                <a:latin typeface="Times New Roman"/>
                <a:cs typeface="Times New Roman"/>
              </a:rPr>
              <a:t>trước </a:t>
            </a:r>
            <a:r>
              <a:rPr dirty="0" err="1">
                <a:latin typeface="Times New Roman"/>
                <a:cs typeface="Times New Roman"/>
              </a:rPr>
              <a:t>thời</a:t>
            </a:r>
            <a:r>
              <a:rPr dirty="0">
                <a:latin typeface="Times New Roman"/>
                <a:cs typeface="Times New Roman"/>
              </a:rPr>
              <a:t> </a:t>
            </a:r>
            <a:r>
              <a:rPr lang="en-US" dirty="0" err="1" smtClean="0">
                <a:latin typeface="Times New Roman"/>
                <a:cs typeface="Times New Roman"/>
              </a:rPr>
              <a:t>điểm</a:t>
            </a:r>
            <a:r>
              <a:rPr lang="en-US" dirty="0" smtClean="0">
                <a:latin typeface="Times New Roman"/>
                <a:cs typeface="Times New Roman"/>
              </a:rPr>
              <a:t> </a:t>
            </a:r>
            <a:r>
              <a:rPr lang="en-US" dirty="0" err="1" smtClean="0">
                <a:latin typeface="Times New Roman"/>
                <a:cs typeface="Times New Roman"/>
              </a:rPr>
              <a:t>nhất</a:t>
            </a:r>
            <a:r>
              <a:rPr lang="en-US" dirty="0" smtClean="0">
                <a:latin typeface="Times New Roman"/>
                <a:cs typeface="Times New Roman"/>
              </a:rPr>
              <a:t> </a:t>
            </a:r>
            <a:r>
              <a:rPr lang="en-US" dirty="0" err="1" smtClean="0">
                <a:latin typeface="Times New Roman"/>
                <a:cs typeface="Times New Roman"/>
              </a:rPr>
              <a:t>định</a:t>
            </a:r>
            <a:r>
              <a:rPr spc="-5" dirty="0" smtClean="0">
                <a:latin typeface="Times New Roman"/>
                <a:cs typeface="Times New Roman"/>
              </a:rPr>
              <a:t> </a:t>
            </a:r>
            <a:r>
              <a:rPr spc="-5" dirty="0" err="1">
                <a:latin typeface="Times New Roman"/>
                <a:cs typeface="Times New Roman"/>
              </a:rPr>
              <a:t>được</a:t>
            </a:r>
            <a:r>
              <a:rPr spc="-5" dirty="0">
                <a:latin typeface="Times New Roman"/>
                <a:cs typeface="Times New Roman"/>
              </a:rPr>
              <a:t> </a:t>
            </a:r>
            <a:r>
              <a:rPr spc="-5" dirty="0" err="1" smtClean="0">
                <a:latin typeface="Times New Roman"/>
                <a:cs typeface="Times New Roman"/>
              </a:rPr>
              <a:t>giao</a:t>
            </a:r>
            <a:r>
              <a:rPr spc="-5" dirty="0" smtClean="0">
                <a:latin typeface="Times New Roman"/>
                <a:cs typeface="Times New Roman"/>
              </a:rPr>
              <a:t>.</a:t>
            </a:r>
            <a:r>
              <a:rPr lang="en-US" spc="-5" dirty="0" smtClean="0">
                <a:latin typeface="Times New Roman"/>
                <a:cs typeface="Times New Roman"/>
              </a:rPr>
              <a:t> </a:t>
            </a:r>
            <a:r>
              <a:rPr dirty="0" err="1" smtClean="0">
                <a:latin typeface="Times New Roman"/>
                <a:cs typeface="Times New Roman"/>
              </a:rPr>
              <a:t>Nếu</a:t>
            </a:r>
            <a:r>
              <a:rPr dirty="0" smtClean="0">
                <a:latin typeface="Times New Roman"/>
                <a:cs typeface="Times New Roman"/>
              </a:rPr>
              <a:t> </a:t>
            </a:r>
            <a:r>
              <a:rPr lang="en-US" dirty="0" err="1" smtClean="0">
                <a:latin typeface="Times New Roman"/>
                <a:cs typeface="Times New Roman"/>
              </a:rPr>
              <a:t>nhà</a:t>
            </a:r>
            <a:r>
              <a:rPr lang="en-US" dirty="0" smtClean="0">
                <a:latin typeface="Times New Roman"/>
                <a:cs typeface="Times New Roman"/>
              </a:rPr>
              <a:t> </a:t>
            </a:r>
            <a:r>
              <a:rPr lang="en-US" dirty="0" err="1" smtClean="0">
                <a:latin typeface="Times New Roman"/>
                <a:cs typeface="Times New Roman"/>
              </a:rPr>
              <a:t>thầu</a:t>
            </a:r>
            <a:r>
              <a:rPr dirty="0" smtClean="0">
                <a:latin typeface="Times New Roman"/>
                <a:cs typeface="Times New Roman"/>
              </a:rPr>
              <a:t> </a:t>
            </a:r>
            <a:r>
              <a:rPr dirty="0">
                <a:latin typeface="Times New Roman"/>
                <a:cs typeface="Times New Roman"/>
              </a:rPr>
              <a:t>đáp </a:t>
            </a:r>
            <a:r>
              <a:rPr dirty="0" err="1">
                <a:latin typeface="Times New Roman"/>
                <a:cs typeface="Times New Roman"/>
              </a:rPr>
              <a:t>ứng</a:t>
            </a:r>
            <a:r>
              <a:rPr dirty="0">
                <a:latin typeface="Times New Roman"/>
                <a:cs typeface="Times New Roman"/>
              </a:rPr>
              <a:t> </a:t>
            </a:r>
            <a:r>
              <a:rPr lang="en-US" dirty="0" err="1" smtClean="0">
                <a:latin typeface="Times New Roman"/>
                <a:cs typeface="Times New Roman"/>
              </a:rPr>
              <a:t>tiến</a:t>
            </a:r>
            <a:r>
              <a:rPr lang="en-US" dirty="0" smtClean="0">
                <a:latin typeface="Times New Roman"/>
                <a:cs typeface="Times New Roman"/>
              </a:rPr>
              <a:t> </a:t>
            </a:r>
            <a:r>
              <a:rPr lang="en-US" dirty="0" err="1" smtClean="0">
                <a:latin typeface="Times New Roman"/>
                <a:cs typeface="Times New Roman"/>
              </a:rPr>
              <a:t>độ</a:t>
            </a:r>
            <a:r>
              <a:rPr spc="-5" dirty="0" smtClean="0">
                <a:latin typeface="Times New Roman"/>
                <a:cs typeface="Times New Roman"/>
              </a:rPr>
              <a:t>, </a:t>
            </a:r>
            <a:r>
              <a:rPr spc="-5" dirty="0">
                <a:latin typeface="Times New Roman"/>
                <a:cs typeface="Times New Roman"/>
              </a:rPr>
              <a:t>giá </a:t>
            </a:r>
            <a:r>
              <a:rPr spc="5" dirty="0">
                <a:latin typeface="Times New Roman"/>
                <a:cs typeface="Times New Roman"/>
              </a:rPr>
              <a:t>trị </a:t>
            </a:r>
            <a:r>
              <a:rPr dirty="0">
                <a:latin typeface="Times New Roman"/>
                <a:cs typeface="Times New Roman"/>
              </a:rPr>
              <a:t>hợp đồng là </a:t>
            </a:r>
            <a:r>
              <a:rPr spc="-5" dirty="0">
                <a:latin typeface="Times New Roman"/>
                <a:cs typeface="Times New Roman"/>
              </a:rPr>
              <a:t>$100</a:t>
            </a:r>
            <a:r>
              <a:rPr spc="-70" dirty="0">
                <a:latin typeface="Times New Roman"/>
                <a:cs typeface="Times New Roman"/>
              </a:rPr>
              <a:t> </a:t>
            </a:r>
            <a:r>
              <a:rPr dirty="0" err="1" smtClean="0">
                <a:latin typeface="Times New Roman"/>
                <a:cs typeface="Times New Roman"/>
              </a:rPr>
              <a:t>triệu</a:t>
            </a:r>
            <a:r>
              <a:rPr dirty="0" smtClean="0">
                <a:latin typeface="Times New Roman"/>
                <a:cs typeface="Times New Roman"/>
              </a:rPr>
              <a:t>.</a:t>
            </a:r>
            <a:r>
              <a:rPr lang="en-US" dirty="0" smtClean="0">
                <a:latin typeface="Times New Roman"/>
                <a:cs typeface="Times New Roman"/>
              </a:rPr>
              <a:t> </a:t>
            </a:r>
            <a:r>
              <a:rPr sz="1700" dirty="0" err="1" smtClean="0">
                <a:latin typeface="Times New Roman"/>
                <a:cs typeface="Times New Roman"/>
              </a:rPr>
              <a:t>Đối</a:t>
            </a:r>
            <a:r>
              <a:rPr sz="1700" dirty="0" smtClean="0">
                <a:latin typeface="Times New Roman"/>
                <a:cs typeface="Times New Roman"/>
              </a:rPr>
              <a:t> </a:t>
            </a:r>
            <a:r>
              <a:rPr sz="1700" dirty="0">
                <a:latin typeface="Times New Roman"/>
                <a:cs typeface="Times New Roman"/>
              </a:rPr>
              <a:t>với </a:t>
            </a:r>
            <a:r>
              <a:rPr sz="1700" spc="-10" dirty="0">
                <a:latin typeface="Times New Roman"/>
                <a:cs typeface="Times New Roman"/>
              </a:rPr>
              <a:t>mỗi </a:t>
            </a:r>
            <a:r>
              <a:rPr sz="1700" dirty="0">
                <a:latin typeface="Times New Roman"/>
                <a:cs typeface="Times New Roman"/>
              </a:rPr>
              <a:t>10 </a:t>
            </a:r>
            <a:r>
              <a:rPr sz="1700" spc="-5" dirty="0">
                <a:latin typeface="Times New Roman"/>
                <a:cs typeface="Times New Roman"/>
              </a:rPr>
              <a:t>ngày </a:t>
            </a:r>
            <a:r>
              <a:rPr sz="1700" dirty="0">
                <a:latin typeface="Times New Roman"/>
                <a:cs typeface="Times New Roman"/>
              </a:rPr>
              <a:t>trễ </a:t>
            </a:r>
            <a:r>
              <a:rPr sz="1700" spc="-5" dirty="0">
                <a:latin typeface="Times New Roman"/>
                <a:cs typeface="Times New Roman"/>
              </a:rPr>
              <a:t>hạn, nhà </a:t>
            </a:r>
            <a:r>
              <a:rPr sz="1700" spc="-5" dirty="0" err="1">
                <a:latin typeface="Times New Roman"/>
                <a:cs typeface="Times New Roman"/>
              </a:rPr>
              <a:t>thầu</a:t>
            </a:r>
            <a:r>
              <a:rPr sz="1700" spc="-5" dirty="0">
                <a:latin typeface="Times New Roman"/>
                <a:cs typeface="Times New Roman"/>
              </a:rPr>
              <a:t> </a:t>
            </a:r>
            <a:r>
              <a:rPr lang="en-US" sz="1700" spc="-5" dirty="0" err="1" smtClean="0">
                <a:latin typeface="Times New Roman"/>
                <a:cs typeface="Times New Roman"/>
              </a:rPr>
              <a:t>bị</a:t>
            </a:r>
            <a:r>
              <a:rPr lang="en-US" sz="1700" spc="-5" dirty="0" smtClean="0">
                <a:latin typeface="Times New Roman"/>
                <a:cs typeface="Times New Roman"/>
              </a:rPr>
              <a:t> </a:t>
            </a:r>
            <a:r>
              <a:rPr lang="en-US" sz="1700" spc="-5" dirty="0" err="1" smtClean="0">
                <a:latin typeface="Times New Roman"/>
                <a:cs typeface="Times New Roman"/>
              </a:rPr>
              <a:t>phạt</a:t>
            </a:r>
            <a:r>
              <a:rPr sz="1700" dirty="0" smtClean="0">
                <a:latin typeface="Times New Roman"/>
                <a:cs typeface="Times New Roman"/>
              </a:rPr>
              <a:t> </a:t>
            </a:r>
            <a:r>
              <a:rPr sz="1700" dirty="0">
                <a:latin typeface="Times New Roman"/>
                <a:cs typeface="Times New Roman"/>
              </a:rPr>
              <a:t>$5</a:t>
            </a:r>
            <a:r>
              <a:rPr sz="1700" spc="-105" dirty="0">
                <a:latin typeface="Times New Roman"/>
                <a:cs typeface="Times New Roman"/>
              </a:rPr>
              <a:t> </a:t>
            </a:r>
            <a:r>
              <a:rPr sz="1700" dirty="0">
                <a:latin typeface="Times New Roman"/>
                <a:cs typeface="Times New Roman"/>
              </a:rPr>
              <a:t>triệu.</a:t>
            </a:r>
          </a:p>
          <a:p>
            <a:pPr marL="292714" marR="5080" indent="-280014" algn="just">
              <a:lnSpc>
                <a:spcPts val="2050"/>
              </a:lnSpc>
              <a:spcBef>
                <a:spcPts val="204"/>
              </a:spcBef>
              <a:buFont typeface="Arial"/>
              <a:buChar char="•"/>
              <a:tabLst>
                <a:tab pos="292714" algn="l"/>
                <a:tab pos="293349" algn="l"/>
              </a:tabLst>
            </a:pPr>
            <a:r>
              <a:rPr dirty="0">
                <a:latin typeface="Times New Roman"/>
                <a:cs typeface="Times New Roman"/>
              </a:rPr>
              <a:t>Có 70% khả </a:t>
            </a:r>
            <a:r>
              <a:rPr spc="-5" dirty="0">
                <a:latin typeface="Times New Roman"/>
                <a:cs typeface="Times New Roman"/>
              </a:rPr>
              <a:t>năng </a:t>
            </a:r>
            <a:r>
              <a:rPr dirty="0">
                <a:latin typeface="Times New Roman"/>
                <a:cs typeface="Times New Roman"/>
              </a:rPr>
              <a:t>là thời hạn có </a:t>
            </a:r>
            <a:r>
              <a:rPr spc="-5" dirty="0">
                <a:latin typeface="Times New Roman"/>
                <a:cs typeface="Times New Roman"/>
              </a:rPr>
              <a:t>thể được đáp ứng. </a:t>
            </a:r>
            <a:r>
              <a:rPr dirty="0">
                <a:latin typeface="Times New Roman"/>
                <a:cs typeface="Times New Roman"/>
              </a:rPr>
              <a:t>15% khả </a:t>
            </a:r>
            <a:r>
              <a:rPr spc="-5" dirty="0">
                <a:latin typeface="Times New Roman"/>
                <a:cs typeface="Times New Roman"/>
              </a:rPr>
              <a:t>năng trễ </a:t>
            </a:r>
            <a:r>
              <a:rPr dirty="0">
                <a:latin typeface="Times New Roman"/>
                <a:cs typeface="Times New Roman"/>
              </a:rPr>
              <a:t>10 </a:t>
            </a:r>
            <a:r>
              <a:rPr spc="-5" dirty="0">
                <a:latin typeface="Times New Roman"/>
                <a:cs typeface="Times New Roman"/>
              </a:rPr>
              <a:t>ngày, </a:t>
            </a:r>
            <a:r>
              <a:rPr dirty="0">
                <a:latin typeface="Times New Roman"/>
                <a:cs typeface="Times New Roman"/>
              </a:rPr>
              <a:t>10%  khả năng </a:t>
            </a:r>
            <a:r>
              <a:rPr spc="-5" dirty="0">
                <a:latin typeface="Times New Roman"/>
                <a:cs typeface="Times New Roman"/>
              </a:rPr>
              <a:t>trễ </a:t>
            </a:r>
            <a:r>
              <a:rPr dirty="0">
                <a:latin typeface="Times New Roman"/>
                <a:cs typeface="Times New Roman"/>
              </a:rPr>
              <a:t>20 </a:t>
            </a:r>
            <a:r>
              <a:rPr spc="-5" dirty="0">
                <a:latin typeface="Times New Roman"/>
                <a:cs typeface="Times New Roman"/>
              </a:rPr>
              <a:t>ngày </a:t>
            </a:r>
            <a:r>
              <a:rPr dirty="0">
                <a:latin typeface="Times New Roman"/>
                <a:cs typeface="Times New Roman"/>
              </a:rPr>
              <a:t>và 5% </a:t>
            </a:r>
            <a:r>
              <a:rPr spc="-5" dirty="0">
                <a:latin typeface="Times New Roman"/>
                <a:cs typeface="Times New Roman"/>
              </a:rPr>
              <a:t>khả </a:t>
            </a:r>
            <a:r>
              <a:rPr dirty="0">
                <a:latin typeface="Times New Roman"/>
                <a:cs typeface="Times New Roman"/>
              </a:rPr>
              <a:t>năng </a:t>
            </a:r>
            <a:r>
              <a:rPr spc="-5" dirty="0">
                <a:latin typeface="Times New Roman"/>
                <a:cs typeface="Times New Roman"/>
              </a:rPr>
              <a:t>trễ </a:t>
            </a:r>
            <a:r>
              <a:rPr dirty="0">
                <a:latin typeface="Times New Roman"/>
                <a:cs typeface="Times New Roman"/>
              </a:rPr>
              <a:t>30</a:t>
            </a:r>
            <a:r>
              <a:rPr spc="-50" dirty="0">
                <a:latin typeface="Times New Roman"/>
                <a:cs typeface="Times New Roman"/>
              </a:rPr>
              <a:t> </a:t>
            </a:r>
            <a:r>
              <a:rPr spc="-5" dirty="0">
                <a:latin typeface="Times New Roman"/>
                <a:cs typeface="Times New Roman"/>
              </a:rPr>
              <a:t>ngày.</a:t>
            </a:r>
            <a:endParaRPr dirty="0">
              <a:latin typeface="Times New Roman"/>
              <a:cs typeface="Times New Roman"/>
            </a:endParaRPr>
          </a:p>
          <a:p>
            <a:pPr marL="292714" indent="-280014" algn="just">
              <a:lnSpc>
                <a:spcPts val="2135"/>
              </a:lnSpc>
              <a:buFont typeface="Arial"/>
              <a:buChar char="•"/>
              <a:tabLst>
                <a:tab pos="292714" algn="l"/>
                <a:tab pos="293349" algn="l"/>
              </a:tabLst>
            </a:pPr>
            <a:r>
              <a:rPr spc="-5" dirty="0">
                <a:latin typeface="Times New Roman"/>
                <a:cs typeface="Times New Roman"/>
              </a:rPr>
              <a:t>Giá trị </a:t>
            </a:r>
            <a:r>
              <a:rPr dirty="0">
                <a:latin typeface="Times New Roman"/>
                <a:cs typeface="Times New Roman"/>
              </a:rPr>
              <a:t>hợp đồng </a:t>
            </a:r>
            <a:r>
              <a:rPr spc="-5" dirty="0">
                <a:latin typeface="Times New Roman"/>
                <a:cs typeface="Times New Roman"/>
              </a:rPr>
              <a:t>được ước tính </a:t>
            </a:r>
            <a:r>
              <a:rPr dirty="0">
                <a:latin typeface="Times New Roman"/>
                <a:cs typeface="Times New Roman"/>
              </a:rPr>
              <a:t>là bao</a:t>
            </a:r>
            <a:r>
              <a:rPr spc="10" dirty="0">
                <a:latin typeface="Times New Roman"/>
                <a:cs typeface="Times New Roman"/>
              </a:rPr>
              <a:t> </a:t>
            </a:r>
            <a:r>
              <a:rPr spc="-10" dirty="0">
                <a:latin typeface="Times New Roman"/>
                <a:cs typeface="Times New Roman"/>
              </a:rPr>
              <a:t>nhiêu?</a:t>
            </a:r>
            <a:endParaRPr dirty="0">
              <a:latin typeface="Times New Roman"/>
              <a:cs typeface="Times New Roman"/>
            </a:endParaRPr>
          </a:p>
        </p:txBody>
      </p:sp>
      <p:sp>
        <p:nvSpPr>
          <p:cNvPr id="6" name="object 6"/>
          <p:cNvSpPr/>
          <p:nvPr/>
        </p:nvSpPr>
        <p:spPr>
          <a:xfrm>
            <a:off x="2191767" y="5126482"/>
            <a:ext cx="2000250" cy="64135"/>
          </a:xfrm>
          <a:custGeom>
            <a:avLst/>
            <a:gdLst/>
            <a:ahLst/>
            <a:cxnLst/>
            <a:rect l="l" t="t" r="r" b="b"/>
            <a:pathLst>
              <a:path w="2000250" h="64135">
                <a:moveTo>
                  <a:pt x="0" y="64008"/>
                </a:moveTo>
                <a:lnTo>
                  <a:pt x="1999742" y="64008"/>
                </a:lnTo>
                <a:lnTo>
                  <a:pt x="1999742" y="0"/>
                </a:lnTo>
                <a:lnTo>
                  <a:pt x="0" y="0"/>
                </a:lnTo>
                <a:lnTo>
                  <a:pt x="0" y="64008"/>
                </a:lnTo>
                <a:close/>
              </a:path>
            </a:pathLst>
          </a:custGeom>
          <a:solidFill>
            <a:srgbClr val="F6DCD6"/>
          </a:solidFill>
        </p:spPr>
        <p:txBody>
          <a:bodyPr wrap="square" lIns="0" tIns="0" rIns="0" bIns="0" rtlCol="0"/>
          <a:lstStyle/>
          <a:p>
            <a:endParaRPr/>
          </a:p>
        </p:txBody>
      </p:sp>
      <p:sp>
        <p:nvSpPr>
          <p:cNvPr id="7" name="object 7"/>
          <p:cNvSpPr/>
          <p:nvPr/>
        </p:nvSpPr>
        <p:spPr>
          <a:xfrm>
            <a:off x="2191767" y="5190490"/>
            <a:ext cx="2000250" cy="175260"/>
          </a:xfrm>
          <a:custGeom>
            <a:avLst/>
            <a:gdLst/>
            <a:ahLst/>
            <a:cxnLst/>
            <a:rect l="l" t="t" r="r" b="b"/>
            <a:pathLst>
              <a:path w="2000250" h="175260">
                <a:moveTo>
                  <a:pt x="0" y="175260"/>
                </a:moveTo>
                <a:lnTo>
                  <a:pt x="1999742" y="175260"/>
                </a:lnTo>
                <a:lnTo>
                  <a:pt x="1999742" y="0"/>
                </a:lnTo>
                <a:lnTo>
                  <a:pt x="0" y="0"/>
                </a:lnTo>
                <a:lnTo>
                  <a:pt x="0" y="175260"/>
                </a:lnTo>
                <a:close/>
              </a:path>
            </a:pathLst>
          </a:custGeom>
          <a:solidFill>
            <a:srgbClr val="F6DCD6"/>
          </a:solidFill>
        </p:spPr>
        <p:txBody>
          <a:bodyPr wrap="square" lIns="0" tIns="0" rIns="0" bIns="0" rtlCol="0"/>
          <a:lstStyle/>
          <a:p>
            <a:endParaRPr/>
          </a:p>
        </p:txBody>
      </p:sp>
      <p:sp>
        <p:nvSpPr>
          <p:cNvPr id="8" name="object 8"/>
          <p:cNvSpPr/>
          <p:nvPr/>
        </p:nvSpPr>
        <p:spPr>
          <a:xfrm>
            <a:off x="4191634" y="5126482"/>
            <a:ext cx="1550670" cy="64135"/>
          </a:xfrm>
          <a:custGeom>
            <a:avLst/>
            <a:gdLst/>
            <a:ahLst/>
            <a:cxnLst/>
            <a:rect l="l" t="t" r="r" b="b"/>
            <a:pathLst>
              <a:path w="1550670" h="64135">
                <a:moveTo>
                  <a:pt x="0" y="64008"/>
                </a:moveTo>
                <a:lnTo>
                  <a:pt x="1550162" y="64008"/>
                </a:lnTo>
                <a:lnTo>
                  <a:pt x="1550162" y="0"/>
                </a:lnTo>
                <a:lnTo>
                  <a:pt x="0" y="0"/>
                </a:lnTo>
                <a:lnTo>
                  <a:pt x="0" y="64008"/>
                </a:lnTo>
                <a:close/>
              </a:path>
            </a:pathLst>
          </a:custGeom>
          <a:solidFill>
            <a:srgbClr val="F6DCD6"/>
          </a:solidFill>
        </p:spPr>
        <p:txBody>
          <a:bodyPr wrap="square" lIns="0" tIns="0" rIns="0" bIns="0" rtlCol="0"/>
          <a:lstStyle/>
          <a:p>
            <a:endParaRPr/>
          </a:p>
        </p:txBody>
      </p:sp>
      <p:sp>
        <p:nvSpPr>
          <p:cNvPr id="9" name="object 9"/>
          <p:cNvSpPr/>
          <p:nvPr/>
        </p:nvSpPr>
        <p:spPr>
          <a:xfrm>
            <a:off x="4191634" y="5190490"/>
            <a:ext cx="1550670" cy="175260"/>
          </a:xfrm>
          <a:custGeom>
            <a:avLst/>
            <a:gdLst/>
            <a:ahLst/>
            <a:cxnLst/>
            <a:rect l="l" t="t" r="r" b="b"/>
            <a:pathLst>
              <a:path w="1550670" h="175260">
                <a:moveTo>
                  <a:pt x="0" y="175260"/>
                </a:moveTo>
                <a:lnTo>
                  <a:pt x="1550162" y="175260"/>
                </a:lnTo>
                <a:lnTo>
                  <a:pt x="1550162" y="0"/>
                </a:lnTo>
                <a:lnTo>
                  <a:pt x="0" y="0"/>
                </a:lnTo>
                <a:lnTo>
                  <a:pt x="0" y="175260"/>
                </a:lnTo>
                <a:close/>
              </a:path>
            </a:pathLst>
          </a:custGeom>
          <a:solidFill>
            <a:srgbClr val="F6DCD6"/>
          </a:solidFill>
        </p:spPr>
        <p:txBody>
          <a:bodyPr wrap="square" lIns="0" tIns="0" rIns="0" bIns="0" rtlCol="0"/>
          <a:lstStyle/>
          <a:p>
            <a:endParaRPr/>
          </a:p>
        </p:txBody>
      </p:sp>
      <p:sp>
        <p:nvSpPr>
          <p:cNvPr id="10" name="object 10"/>
          <p:cNvSpPr/>
          <p:nvPr/>
        </p:nvSpPr>
        <p:spPr>
          <a:xfrm>
            <a:off x="5741797" y="5129529"/>
            <a:ext cx="2286635" cy="0"/>
          </a:xfrm>
          <a:custGeom>
            <a:avLst/>
            <a:gdLst/>
            <a:ahLst/>
            <a:cxnLst/>
            <a:rect l="l" t="t" r="r" b="b"/>
            <a:pathLst>
              <a:path w="2286634">
                <a:moveTo>
                  <a:pt x="0" y="0"/>
                </a:moveTo>
                <a:lnTo>
                  <a:pt x="2286254" y="0"/>
                </a:lnTo>
              </a:path>
            </a:pathLst>
          </a:custGeom>
          <a:ln w="6096">
            <a:solidFill>
              <a:srgbClr val="F6DCD6"/>
            </a:solidFill>
          </a:ln>
        </p:spPr>
        <p:txBody>
          <a:bodyPr wrap="square" lIns="0" tIns="0" rIns="0" bIns="0" rtlCol="0"/>
          <a:lstStyle/>
          <a:p>
            <a:endParaRPr/>
          </a:p>
        </p:txBody>
      </p:sp>
      <p:sp>
        <p:nvSpPr>
          <p:cNvPr id="11" name="object 11"/>
          <p:cNvSpPr/>
          <p:nvPr/>
        </p:nvSpPr>
        <p:spPr>
          <a:xfrm>
            <a:off x="5741797" y="5132581"/>
            <a:ext cx="2286635" cy="233679"/>
          </a:xfrm>
          <a:custGeom>
            <a:avLst/>
            <a:gdLst/>
            <a:ahLst/>
            <a:cxnLst/>
            <a:rect l="l" t="t" r="r" b="b"/>
            <a:pathLst>
              <a:path w="2286634" h="233679">
                <a:moveTo>
                  <a:pt x="0" y="233172"/>
                </a:moveTo>
                <a:lnTo>
                  <a:pt x="2286254" y="233172"/>
                </a:lnTo>
                <a:lnTo>
                  <a:pt x="2286254" y="0"/>
                </a:lnTo>
                <a:lnTo>
                  <a:pt x="0" y="0"/>
                </a:lnTo>
                <a:lnTo>
                  <a:pt x="0" y="233172"/>
                </a:lnTo>
                <a:close/>
              </a:path>
            </a:pathLst>
          </a:custGeom>
          <a:solidFill>
            <a:srgbClr val="F6DCD6"/>
          </a:solidFill>
        </p:spPr>
        <p:txBody>
          <a:bodyPr wrap="square" lIns="0" tIns="0" rIns="0" bIns="0" rtlCol="0"/>
          <a:lstStyle/>
          <a:p>
            <a:endParaRPr/>
          </a:p>
        </p:txBody>
      </p:sp>
      <p:graphicFrame>
        <p:nvGraphicFramePr>
          <p:cNvPr id="12" name="object 12"/>
          <p:cNvGraphicFramePr>
            <a:graphicFrameLocks noGrp="1"/>
          </p:cNvGraphicFramePr>
          <p:nvPr/>
        </p:nvGraphicFramePr>
        <p:xfrm>
          <a:off x="685801" y="3581400"/>
          <a:ext cx="8000998" cy="2496536"/>
        </p:xfrm>
        <a:graphic>
          <a:graphicData uri="http://schemas.openxmlformats.org/drawingml/2006/table">
            <a:tbl>
              <a:tblPr firstRow="1" bandRow="1">
                <a:tableStyleId>{2D5ABB26-0587-4C30-8999-92F81FD0307C}</a:tableStyleId>
              </a:tblPr>
              <a:tblGrid>
                <a:gridCol w="1641053"/>
                <a:gridCol w="2191026"/>
                <a:gridCol w="1485875"/>
                <a:gridCol w="2683044"/>
              </a:tblGrid>
              <a:tr h="489936">
                <a:tc>
                  <a:txBody>
                    <a:bodyPr/>
                    <a:lstStyle/>
                    <a:p>
                      <a:pPr algn="ctr">
                        <a:lnSpc>
                          <a:spcPts val="1795"/>
                        </a:lnSpc>
                      </a:pPr>
                      <a:endParaRPr lang="en-US" sz="1800" b="1" spc="-5" dirty="0" smtClean="0">
                        <a:solidFill>
                          <a:schemeClr val="bg1"/>
                        </a:solidFill>
                        <a:latin typeface="Arial"/>
                        <a:cs typeface="Arial"/>
                      </a:endParaRPr>
                    </a:p>
                    <a:p>
                      <a:pPr algn="ctr">
                        <a:lnSpc>
                          <a:spcPts val="1795"/>
                        </a:lnSpc>
                      </a:pPr>
                      <a:r>
                        <a:rPr sz="1800" b="1" spc="-5" dirty="0" err="1" smtClean="0">
                          <a:solidFill>
                            <a:schemeClr val="bg1"/>
                          </a:solidFill>
                          <a:latin typeface="Arial"/>
                          <a:cs typeface="Arial"/>
                        </a:rPr>
                        <a:t>Tình</a:t>
                      </a:r>
                      <a:r>
                        <a:rPr sz="1800" b="1" spc="-80" dirty="0" smtClean="0">
                          <a:solidFill>
                            <a:schemeClr val="bg1"/>
                          </a:solidFill>
                          <a:latin typeface="Arial"/>
                          <a:cs typeface="Arial"/>
                        </a:rPr>
                        <a:t> </a:t>
                      </a:r>
                      <a:r>
                        <a:rPr sz="1800" b="1" spc="-5" dirty="0">
                          <a:solidFill>
                            <a:schemeClr val="bg1"/>
                          </a:solidFill>
                          <a:latin typeface="Arial"/>
                          <a:cs typeface="Arial"/>
                        </a:rPr>
                        <a:t>huống</a:t>
                      </a:r>
                      <a:endParaRPr sz="1800" dirty="0">
                        <a:solidFill>
                          <a:schemeClr val="bg1"/>
                        </a:solidFill>
                        <a:latin typeface="Arial"/>
                        <a:cs typeface="Arial"/>
                      </a:endParaRPr>
                    </a:p>
                  </a:txBody>
                  <a:tcPr marL="0" marR="0" marT="0" marB="0">
                    <a:lnB w="4572">
                      <a:solidFill>
                        <a:srgbClr val="FFFFFF"/>
                      </a:solidFill>
                      <a:prstDash val="solid"/>
                    </a:lnB>
                    <a:solidFill>
                      <a:srgbClr val="E8927B"/>
                    </a:solidFill>
                  </a:tcPr>
                </a:tc>
                <a:tc>
                  <a:txBody>
                    <a:bodyPr/>
                    <a:lstStyle/>
                    <a:p>
                      <a:pPr marL="292100">
                        <a:lnSpc>
                          <a:spcPts val="1795"/>
                        </a:lnSpc>
                      </a:pPr>
                      <a:endParaRPr lang="en-US" sz="1800" b="1" spc="-10" dirty="0" smtClean="0">
                        <a:solidFill>
                          <a:schemeClr val="bg1"/>
                        </a:solidFill>
                        <a:latin typeface="Arial"/>
                        <a:cs typeface="Arial"/>
                      </a:endParaRPr>
                    </a:p>
                    <a:p>
                      <a:pPr marL="292100">
                        <a:lnSpc>
                          <a:spcPts val="1795"/>
                        </a:lnSpc>
                      </a:pPr>
                      <a:r>
                        <a:rPr sz="1800" b="1" spc="-10" dirty="0" err="1" smtClean="0">
                          <a:solidFill>
                            <a:schemeClr val="bg1"/>
                          </a:solidFill>
                          <a:latin typeface="Arial"/>
                          <a:cs typeface="Arial"/>
                        </a:rPr>
                        <a:t>Giá</a:t>
                      </a:r>
                      <a:r>
                        <a:rPr sz="1800" b="1" spc="-10" dirty="0" smtClean="0">
                          <a:solidFill>
                            <a:schemeClr val="bg1"/>
                          </a:solidFill>
                          <a:latin typeface="Arial"/>
                          <a:cs typeface="Arial"/>
                        </a:rPr>
                        <a:t> </a:t>
                      </a:r>
                      <a:r>
                        <a:rPr sz="1800" b="1" spc="-5" dirty="0">
                          <a:solidFill>
                            <a:schemeClr val="bg1"/>
                          </a:solidFill>
                          <a:latin typeface="Arial"/>
                          <a:cs typeface="Arial"/>
                        </a:rPr>
                        <a:t>trị hợp</a:t>
                      </a:r>
                      <a:r>
                        <a:rPr sz="1800" b="1" spc="-40" dirty="0">
                          <a:solidFill>
                            <a:schemeClr val="bg1"/>
                          </a:solidFill>
                          <a:latin typeface="Arial"/>
                          <a:cs typeface="Arial"/>
                        </a:rPr>
                        <a:t> </a:t>
                      </a:r>
                      <a:r>
                        <a:rPr sz="1800" b="1" spc="-5" dirty="0">
                          <a:solidFill>
                            <a:schemeClr val="bg1"/>
                          </a:solidFill>
                          <a:latin typeface="Arial"/>
                          <a:cs typeface="Arial"/>
                        </a:rPr>
                        <a:t>đồng</a:t>
                      </a:r>
                      <a:endParaRPr sz="1800" dirty="0">
                        <a:solidFill>
                          <a:schemeClr val="bg1"/>
                        </a:solidFill>
                        <a:latin typeface="Arial"/>
                        <a:cs typeface="Arial"/>
                      </a:endParaRPr>
                    </a:p>
                  </a:txBody>
                  <a:tcPr marL="0" marR="0" marT="0" marB="0">
                    <a:lnB w="4572">
                      <a:solidFill>
                        <a:srgbClr val="FFFFFF"/>
                      </a:solidFill>
                      <a:prstDash val="solid"/>
                    </a:lnB>
                    <a:solidFill>
                      <a:srgbClr val="E8927B"/>
                    </a:solidFill>
                  </a:tcPr>
                </a:tc>
                <a:tc>
                  <a:txBody>
                    <a:bodyPr/>
                    <a:lstStyle/>
                    <a:p>
                      <a:pPr marR="391795" algn="r">
                        <a:lnSpc>
                          <a:spcPts val="1795"/>
                        </a:lnSpc>
                      </a:pPr>
                      <a:endParaRPr lang="en-US" sz="1800" b="1" spc="-5" dirty="0" smtClean="0">
                        <a:solidFill>
                          <a:schemeClr val="bg1"/>
                        </a:solidFill>
                        <a:latin typeface="Arial"/>
                        <a:cs typeface="Arial"/>
                      </a:endParaRPr>
                    </a:p>
                    <a:p>
                      <a:pPr marR="391795" algn="ctr">
                        <a:lnSpc>
                          <a:spcPts val="1795"/>
                        </a:lnSpc>
                      </a:pPr>
                      <a:r>
                        <a:rPr lang="en-US" sz="1800" b="1" spc="-5" dirty="0" smtClean="0">
                          <a:solidFill>
                            <a:schemeClr val="bg1"/>
                          </a:solidFill>
                          <a:latin typeface="Arial"/>
                          <a:cs typeface="Arial"/>
                        </a:rPr>
                        <a:t> </a:t>
                      </a:r>
                      <a:r>
                        <a:rPr lang="en-US" sz="1800" b="1" spc="-5" baseline="0" dirty="0" smtClean="0">
                          <a:solidFill>
                            <a:schemeClr val="bg1"/>
                          </a:solidFill>
                          <a:latin typeface="Arial"/>
                          <a:cs typeface="Arial"/>
                        </a:rPr>
                        <a:t> </a:t>
                      </a:r>
                      <a:r>
                        <a:rPr sz="1800" b="1" spc="-5" dirty="0" err="1" smtClean="0">
                          <a:solidFill>
                            <a:schemeClr val="bg1"/>
                          </a:solidFill>
                          <a:latin typeface="Arial"/>
                          <a:cs typeface="Arial"/>
                        </a:rPr>
                        <a:t>Xác</a:t>
                      </a:r>
                      <a:r>
                        <a:rPr sz="1800" b="1" spc="-90" dirty="0" smtClean="0">
                          <a:solidFill>
                            <a:schemeClr val="bg1"/>
                          </a:solidFill>
                          <a:latin typeface="Arial"/>
                          <a:cs typeface="Arial"/>
                        </a:rPr>
                        <a:t> </a:t>
                      </a:r>
                      <a:r>
                        <a:rPr sz="1800" b="1" spc="-5" dirty="0">
                          <a:solidFill>
                            <a:schemeClr val="bg1"/>
                          </a:solidFill>
                          <a:latin typeface="Arial"/>
                          <a:cs typeface="Arial"/>
                        </a:rPr>
                        <a:t>suất</a:t>
                      </a:r>
                      <a:endParaRPr sz="1800" dirty="0">
                        <a:solidFill>
                          <a:schemeClr val="bg1"/>
                        </a:solidFill>
                        <a:latin typeface="Arial"/>
                        <a:cs typeface="Arial"/>
                      </a:endParaRPr>
                    </a:p>
                  </a:txBody>
                  <a:tcPr marL="0" marR="0" marT="0" marB="0">
                    <a:lnB w="4572">
                      <a:solidFill>
                        <a:srgbClr val="FFFFFF"/>
                      </a:solidFill>
                      <a:prstDash val="solid"/>
                    </a:lnB>
                    <a:solidFill>
                      <a:srgbClr val="E8927B"/>
                    </a:solidFill>
                  </a:tcPr>
                </a:tc>
                <a:tc>
                  <a:txBody>
                    <a:bodyPr/>
                    <a:lstStyle/>
                    <a:p>
                      <a:pPr marR="55880" algn="r">
                        <a:lnSpc>
                          <a:spcPts val="1795"/>
                        </a:lnSpc>
                      </a:pPr>
                      <a:endParaRPr lang="en-US" sz="1800" b="1" spc="-10" dirty="0" smtClean="0">
                        <a:solidFill>
                          <a:schemeClr val="bg1"/>
                        </a:solidFill>
                        <a:latin typeface="Arial"/>
                        <a:cs typeface="Arial"/>
                      </a:endParaRPr>
                    </a:p>
                    <a:p>
                      <a:pPr marR="55880" algn="ctr">
                        <a:lnSpc>
                          <a:spcPts val="1795"/>
                        </a:lnSpc>
                      </a:pPr>
                      <a:r>
                        <a:rPr sz="1800" b="1" spc="-10" dirty="0" err="1" smtClean="0">
                          <a:solidFill>
                            <a:schemeClr val="bg1"/>
                          </a:solidFill>
                          <a:latin typeface="Arial"/>
                          <a:cs typeface="Arial"/>
                        </a:rPr>
                        <a:t>Giá</a:t>
                      </a:r>
                      <a:r>
                        <a:rPr sz="1800" b="1" spc="-10" dirty="0" smtClean="0">
                          <a:solidFill>
                            <a:schemeClr val="bg1"/>
                          </a:solidFill>
                          <a:latin typeface="Arial"/>
                          <a:cs typeface="Arial"/>
                        </a:rPr>
                        <a:t> </a:t>
                      </a:r>
                      <a:r>
                        <a:rPr sz="1800" b="1" spc="-5" dirty="0">
                          <a:solidFill>
                            <a:schemeClr val="bg1"/>
                          </a:solidFill>
                          <a:latin typeface="Arial"/>
                          <a:cs typeface="Arial"/>
                        </a:rPr>
                        <a:t>trị được </a:t>
                      </a:r>
                      <a:r>
                        <a:rPr sz="1800" b="1" spc="10" dirty="0">
                          <a:solidFill>
                            <a:schemeClr val="bg1"/>
                          </a:solidFill>
                          <a:latin typeface="Arial"/>
                          <a:cs typeface="Arial"/>
                        </a:rPr>
                        <a:t>kỳ</a:t>
                      </a:r>
                      <a:r>
                        <a:rPr sz="1800" b="1" spc="-45" dirty="0">
                          <a:solidFill>
                            <a:schemeClr val="bg1"/>
                          </a:solidFill>
                          <a:latin typeface="Arial"/>
                          <a:cs typeface="Arial"/>
                        </a:rPr>
                        <a:t> </a:t>
                      </a:r>
                      <a:r>
                        <a:rPr sz="1800" b="1" spc="-5" dirty="0">
                          <a:solidFill>
                            <a:schemeClr val="bg1"/>
                          </a:solidFill>
                          <a:latin typeface="Arial"/>
                          <a:cs typeface="Arial"/>
                        </a:rPr>
                        <a:t>vọng</a:t>
                      </a:r>
                      <a:endParaRPr sz="1800" dirty="0">
                        <a:solidFill>
                          <a:schemeClr val="bg1"/>
                        </a:solidFill>
                        <a:latin typeface="Arial"/>
                        <a:cs typeface="Arial"/>
                      </a:endParaRPr>
                    </a:p>
                  </a:txBody>
                  <a:tcPr marL="0" marR="0" marT="0" marB="0">
                    <a:lnB w="4572">
                      <a:solidFill>
                        <a:srgbClr val="FFFFFF"/>
                      </a:solidFill>
                      <a:prstDash val="solid"/>
                    </a:lnB>
                    <a:solidFill>
                      <a:srgbClr val="E8927B"/>
                    </a:solidFill>
                  </a:tcPr>
                </a:tc>
              </a:tr>
              <a:tr h="200021">
                <a:tc>
                  <a:txBody>
                    <a:bodyPr/>
                    <a:lstStyle/>
                    <a:p>
                      <a:pPr algn="ctr">
                        <a:lnSpc>
                          <a:spcPts val="1795"/>
                        </a:lnSpc>
                      </a:pPr>
                      <a:r>
                        <a:rPr sz="1400" b="1" dirty="0">
                          <a:solidFill>
                            <a:srgbClr val="FFFFFF"/>
                          </a:solidFill>
                          <a:latin typeface="Arial"/>
                          <a:cs typeface="Arial"/>
                        </a:rPr>
                        <a:t>1</a:t>
                      </a:r>
                      <a:endParaRPr sz="1400" dirty="0">
                        <a:latin typeface="Arial"/>
                        <a:cs typeface="Arial"/>
                      </a:endParaRPr>
                    </a:p>
                  </a:txBody>
                  <a:tcPr marL="0" marR="0" marT="0" marB="0">
                    <a:lnT w="4572">
                      <a:solidFill>
                        <a:srgbClr val="FFFFFF"/>
                      </a:solidFill>
                      <a:prstDash val="solid"/>
                    </a:lnT>
                    <a:solidFill>
                      <a:srgbClr val="E8927B"/>
                    </a:solidFill>
                  </a:tcPr>
                </a:tc>
                <a:tc>
                  <a:txBody>
                    <a:bodyPr/>
                    <a:lstStyle/>
                    <a:p>
                      <a:pPr marR="5080" algn="ctr">
                        <a:lnSpc>
                          <a:spcPts val="1795"/>
                        </a:lnSpc>
                      </a:pPr>
                      <a:r>
                        <a:rPr sz="1400" spc="-5" dirty="0">
                          <a:latin typeface="Arial"/>
                          <a:cs typeface="Arial"/>
                        </a:rPr>
                        <a:t>$100m</a:t>
                      </a:r>
                      <a:endParaRPr sz="1400" dirty="0">
                        <a:latin typeface="Arial"/>
                        <a:cs typeface="Arial"/>
                      </a:endParaRPr>
                    </a:p>
                  </a:txBody>
                  <a:tcPr marL="0" marR="0" marT="0" marB="0">
                    <a:lnT w="4572">
                      <a:solidFill>
                        <a:srgbClr val="FFFFFF"/>
                      </a:solidFill>
                      <a:prstDash val="solid"/>
                    </a:lnT>
                    <a:solidFill>
                      <a:srgbClr val="F6DCD6"/>
                    </a:solidFill>
                  </a:tcPr>
                </a:tc>
                <a:tc>
                  <a:txBody>
                    <a:bodyPr/>
                    <a:lstStyle/>
                    <a:p>
                      <a:pPr marR="393065" algn="ctr">
                        <a:lnSpc>
                          <a:spcPts val="1795"/>
                        </a:lnSpc>
                      </a:pPr>
                      <a:r>
                        <a:rPr sz="1400" dirty="0">
                          <a:latin typeface="Arial"/>
                          <a:cs typeface="Arial"/>
                        </a:rPr>
                        <a:t>70%</a:t>
                      </a:r>
                    </a:p>
                  </a:txBody>
                  <a:tcPr marL="0" marR="0" marT="0" marB="0">
                    <a:lnT w="4572">
                      <a:solidFill>
                        <a:srgbClr val="FFFFFF"/>
                      </a:solidFill>
                      <a:prstDash val="solid"/>
                    </a:lnT>
                    <a:solidFill>
                      <a:srgbClr val="F6DCD6"/>
                    </a:solidFill>
                  </a:tcPr>
                </a:tc>
                <a:tc>
                  <a:txBody>
                    <a:bodyPr/>
                    <a:lstStyle/>
                    <a:p>
                      <a:pPr marR="57785" algn="ctr">
                        <a:lnSpc>
                          <a:spcPts val="1795"/>
                        </a:lnSpc>
                      </a:pPr>
                      <a:r>
                        <a:rPr sz="1400" dirty="0">
                          <a:latin typeface="Arial"/>
                          <a:cs typeface="Arial"/>
                        </a:rPr>
                        <a:t>$70.0tr</a:t>
                      </a:r>
                      <a:r>
                        <a:rPr sz="1400" spc="5" dirty="0">
                          <a:latin typeface="Arial"/>
                          <a:cs typeface="Arial"/>
                        </a:rPr>
                        <a:t>i</a:t>
                      </a:r>
                      <a:r>
                        <a:rPr sz="1400" dirty="0">
                          <a:latin typeface="Arial"/>
                          <a:cs typeface="Arial"/>
                        </a:rPr>
                        <a:t>ệu</a:t>
                      </a:r>
                    </a:p>
                  </a:txBody>
                  <a:tcPr marL="0" marR="0" marT="0" marB="0">
                    <a:lnT w="4572">
                      <a:solidFill>
                        <a:srgbClr val="FFFFFF"/>
                      </a:solidFill>
                      <a:prstDash val="solid"/>
                    </a:lnT>
                    <a:solidFill>
                      <a:srgbClr val="F6DCD6"/>
                    </a:solidFill>
                  </a:tcPr>
                </a:tc>
              </a:tr>
              <a:tr h="213356">
                <a:tc>
                  <a:txBody>
                    <a:bodyPr/>
                    <a:lstStyle/>
                    <a:p>
                      <a:endParaRPr sz="1400">
                        <a:latin typeface="Arial"/>
                        <a:cs typeface="Arial"/>
                      </a:endParaRPr>
                    </a:p>
                  </a:txBody>
                  <a:tcPr marL="0" marR="0" marT="0" marB="0">
                    <a:lnB w="6096">
                      <a:solidFill>
                        <a:srgbClr val="FFFFFF"/>
                      </a:solidFill>
                      <a:prstDash val="solid"/>
                    </a:lnB>
                    <a:solidFill>
                      <a:srgbClr val="E8927B"/>
                    </a:solidFill>
                  </a:tcPr>
                </a:tc>
                <a:tc gridSpan="3">
                  <a:txBody>
                    <a:bodyPr/>
                    <a:lstStyle/>
                    <a:p>
                      <a:pPr algn="ctr"/>
                      <a:endParaRPr sz="1400" dirty="0">
                        <a:latin typeface="Arial"/>
                        <a:cs typeface="Arial"/>
                      </a:endParaRPr>
                    </a:p>
                  </a:txBody>
                  <a:tcPr marL="0" marR="0" marT="0" marB="0">
                    <a:lnB w="6096">
                      <a:solidFill>
                        <a:srgbClr val="FFFFFF"/>
                      </a:solidFill>
                      <a:prstDash val="solid"/>
                    </a:lnB>
                    <a:solidFill>
                      <a:srgbClr val="F6DCD6"/>
                    </a:solidFill>
                  </a:tcPr>
                </a:tc>
                <a:tc hMerge="1">
                  <a:txBody>
                    <a:bodyPr/>
                    <a:lstStyle/>
                    <a:p>
                      <a:endParaRPr/>
                    </a:p>
                  </a:txBody>
                  <a:tcPr marL="0" marR="0" marT="0" marB="0"/>
                </a:tc>
                <a:tc hMerge="1">
                  <a:txBody>
                    <a:bodyPr/>
                    <a:lstStyle/>
                    <a:p>
                      <a:endParaRPr/>
                    </a:p>
                  </a:txBody>
                  <a:tcPr marL="0" marR="0" marT="0" marB="0"/>
                </a:tc>
              </a:tr>
              <a:tr h="200021">
                <a:tc>
                  <a:txBody>
                    <a:bodyPr/>
                    <a:lstStyle/>
                    <a:p>
                      <a:pPr algn="ctr">
                        <a:lnSpc>
                          <a:spcPts val="1795"/>
                        </a:lnSpc>
                      </a:pPr>
                      <a:r>
                        <a:rPr sz="1400" b="1" dirty="0">
                          <a:solidFill>
                            <a:srgbClr val="FFFFFF"/>
                          </a:solidFill>
                          <a:latin typeface="Arial"/>
                          <a:cs typeface="Arial"/>
                        </a:rPr>
                        <a:t>2</a:t>
                      </a:r>
                      <a:endParaRPr sz="1400">
                        <a:latin typeface="Arial"/>
                        <a:cs typeface="Arial"/>
                      </a:endParaRPr>
                    </a:p>
                  </a:txBody>
                  <a:tcPr marL="0" marR="0" marT="0" marB="0">
                    <a:lnT w="6096">
                      <a:solidFill>
                        <a:srgbClr val="FFFFFF"/>
                      </a:solidFill>
                      <a:prstDash val="solid"/>
                    </a:lnT>
                    <a:solidFill>
                      <a:srgbClr val="E8927B"/>
                    </a:solidFill>
                  </a:tcPr>
                </a:tc>
                <a:tc>
                  <a:txBody>
                    <a:bodyPr/>
                    <a:lstStyle/>
                    <a:p>
                      <a:pPr marR="5080" algn="ctr">
                        <a:lnSpc>
                          <a:spcPts val="1795"/>
                        </a:lnSpc>
                      </a:pPr>
                      <a:r>
                        <a:rPr sz="1400" spc="-20" dirty="0">
                          <a:latin typeface="Arial"/>
                          <a:cs typeface="Arial"/>
                        </a:rPr>
                        <a:t>$95m</a:t>
                      </a:r>
                      <a:endParaRPr sz="1400" dirty="0">
                        <a:latin typeface="Arial"/>
                        <a:cs typeface="Arial"/>
                      </a:endParaRPr>
                    </a:p>
                  </a:txBody>
                  <a:tcPr marL="0" marR="0" marT="0" marB="0">
                    <a:lnT w="6096">
                      <a:solidFill>
                        <a:srgbClr val="FFFFFF"/>
                      </a:solidFill>
                      <a:prstDash val="solid"/>
                    </a:lnT>
                    <a:solidFill>
                      <a:srgbClr val="FAEDEB"/>
                    </a:solidFill>
                  </a:tcPr>
                </a:tc>
                <a:tc>
                  <a:txBody>
                    <a:bodyPr/>
                    <a:lstStyle/>
                    <a:p>
                      <a:pPr marR="393065" algn="ctr">
                        <a:lnSpc>
                          <a:spcPts val="1795"/>
                        </a:lnSpc>
                      </a:pPr>
                      <a:r>
                        <a:rPr sz="1400" dirty="0">
                          <a:latin typeface="Arial"/>
                          <a:cs typeface="Arial"/>
                        </a:rPr>
                        <a:t>15%</a:t>
                      </a:r>
                    </a:p>
                  </a:txBody>
                  <a:tcPr marL="0" marR="0" marT="0" marB="0">
                    <a:lnT w="6096">
                      <a:solidFill>
                        <a:srgbClr val="FFFFFF"/>
                      </a:solidFill>
                      <a:prstDash val="solid"/>
                    </a:lnT>
                    <a:solidFill>
                      <a:srgbClr val="FAEDEB"/>
                    </a:solidFill>
                  </a:tcPr>
                </a:tc>
                <a:tc>
                  <a:txBody>
                    <a:bodyPr/>
                    <a:lstStyle/>
                    <a:p>
                      <a:pPr marR="57785" algn="ctr">
                        <a:lnSpc>
                          <a:spcPts val="1795"/>
                        </a:lnSpc>
                      </a:pPr>
                      <a:r>
                        <a:rPr sz="1400" dirty="0">
                          <a:latin typeface="Arial"/>
                          <a:cs typeface="Arial"/>
                        </a:rPr>
                        <a:t>$14.2tr</a:t>
                      </a:r>
                      <a:r>
                        <a:rPr sz="1400" spc="5" dirty="0">
                          <a:latin typeface="Arial"/>
                          <a:cs typeface="Arial"/>
                        </a:rPr>
                        <a:t>i</a:t>
                      </a:r>
                      <a:r>
                        <a:rPr sz="1400" dirty="0">
                          <a:latin typeface="Arial"/>
                          <a:cs typeface="Arial"/>
                        </a:rPr>
                        <a:t>ệu</a:t>
                      </a:r>
                    </a:p>
                  </a:txBody>
                  <a:tcPr marL="0" marR="0" marT="0" marB="0">
                    <a:lnT w="6096">
                      <a:solidFill>
                        <a:srgbClr val="FFFFFF"/>
                      </a:solidFill>
                      <a:prstDash val="solid"/>
                    </a:lnT>
                    <a:solidFill>
                      <a:srgbClr val="FAEDEB"/>
                    </a:solidFill>
                  </a:tcPr>
                </a:tc>
              </a:tr>
              <a:tr h="213356">
                <a:tc>
                  <a:txBody>
                    <a:bodyPr/>
                    <a:lstStyle/>
                    <a:p>
                      <a:endParaRPr sz="1400">
                        <a:latin typeface="Arial"/>
                        <a:cs typeface="Arial"/>
                      </a:endParaRPr>
                    </a:p>
                  </a:txBody>
                  <a:tcPr marL="0" marR="0" marT="0" marB="0">
                    <a:lnB w="7620">
                      <a:solidFill>
                        <a:srgbClr val="FFFFFF"/>
                      </a:solidFill>
                      <a:prstDash val="solid"/>
                    </a:lnB>
                    <a:solidFill>
                      <a:srgbClr val="E8927B"/>
                    </a:solidFill>
                  </a:tcPr>
                </a:tc>
                <a:tc gridSpan="3">
                  <a:txBody>
                    <a:bodyPr/>
                    <a:lstStyle/>
                    <a:p>
                      <a:pPr algn="ctr"/>
                      <a:endParaRPr sz="1400" dirty="0">
                        <a:latin typeface="Arial"/>
                        <a:cs typeface="Arial"/>
                      </a:endParaRPr>
                    </a:p>
                  </a:txBody>
                  <a:tcPr marL="0" marR="0" marT="0" marB="0">
                    <a:lnB w="7620">
                      <a:solidFill>
                        <a:srgbClr val="FFFFFF"/>
                      </a:solidFill>
                      <a:prstDash val="solid"/>
                    </a:lnB>
                    <a:solidFill>
                      <a:srgbClr val="FAEDEB"/>
                    </a:solidFill>
                  </a:tcPr>
                </a:tc>
                <a:tc hMerge="1">
                  <a:txBody>
                    <a:bodyPr/>
                    <a:lstStyle/>
                    <a:p>
                      <a:endParaRPr/>
                    </a:p>
                  </a:txBody>
                  <a:tcPr marL="0" marR="0" marT="0" marB="0"/>
                </a:tc>
                <a:tc hMerge="1">
                  <a:txBody>
                    <a:bodyPr/>
                    <a:lstStyle/>
                    <a:p>
                      <a:endParaRPr/>
                    </a:p>
                  </a:txBody>
                  <a:tcPr marL="0" marR="0" marT="0" marB="0"/>
                </a:tc>
              </a:tr>
              <a:tr h="200021">
                <a:tc>
                  <a:txBody>
                    <a:bodyPr/>
                    <a:lstStyle/>
                    <a:p>
                      <a:pPr algn="ctr">
                        <a:lnSpc>
                          <a:spcPts val="1795"/>
                        </a:lnSpc>
                      </a:pPr>
                      <a:r>
                        <a:rPr sz="1400" b="1" dirty="0">
                          <a:solidFill>
                            <a:srgbClr val="FFFFFF"/>
                          </a:solidFill>
                          <a:latin typeface="Arial"/>
                          <a:cs typeface="Arial"/>
                        </a:rPr>
                        <a:t>3</a:t>
                      </a:r>
                      <a:endParaRPr sz="1400">
                        <a:latin typeface="Arial"/>
                        <a:cs typeface="Arial"/>
                      </a:endParaRPr>
                    </a:p>
                  </a:txBody>
                  <a:tcPr marL="0" marR="0" marT="0" marB="0">
                    <a:lnT w="7620">
                      <a:solidFill>
                        <a:srgbClr val="FFFFFF"/>
                      </a:solidFill>
                      <a:prstDash val="solid"/>
                    </a:lnT>
                    <a:lnB w="6096">
                      <a:solidFill>
                        <a:srgbClr val="FFFFFF"/>
                      </a:solidFill>
                      <a:prstDash val="solid"/>
                    </a:lnB>
                    <a:solidFill>
                      <a:srgbClr val="E8927B"/>
                    </a:solidFill>
                  </a:tcPr>
                </a:tc>
                <a:tc>
                  <a:txBody>
                    <a:bodyPr/>
                    <a:lstStyle/>
                    <a:p>
                      <a:pPr marR="5080" algn="ctr">
                        <a:lnSpc>
                          <a:spcPts val="1795"/>
                        </a:lnSpc>
                      </a:pPr>
                      <a:r>
                        <a:rPr sz="1400" spc="-20" dirty="0">
                          <a:latin typeface="Arial"/>
                          <a:cs typeface="Arial"/>
                        </a:rPr>
                        <a:t>$90m</a:t>
                      </a:r>
                      <a:endParaRPr sz="1400">
                        <a:latin typeface="Arial"/>
                        <a:cs typeface="Arial"/>
                      </a:endParaRPr>
                    </a:p>
                  </a:txBody>
                  <a:tcPr marL="0" marR="0" marT="0" marB="0">
                    <a:lnT w="7620">
                      <a:solidFill>
                        <a:srgbClr val="FFFFFF"/>
                      </a:solidFill>
                      <a:prstDash val="solid"/>
                    </a:lnT>
                    <a:lnB w="6096">
                      <a:solidFill>
                        <a:srgbClr val="FFFFFF"/>
                      </a:solidFill>
                      <a:prstDash val="solid"/>
                    </a:lnB>
                    <a:solidFill>
                      <a:srgbClr val="F6DCD6"/>
                    </a:solidFill>
                  </a:tcPr>
                </a:tc>
                <a:tc>
                  <a:txBody>
                    <a:bodyPr/>
                    <a:lstStyle/>
                    <a:p>
                      <a:pPr marR="393065" algn="ctr">
                        <a:lnSpc>
                          <a:spcPts val="1795"/>
                        </a:lnSpc>
                      </a:pPr>
                      <a:r>
                        <a:rPr sz="1400" dirty="0">
                          <a:latin typeface="Arial"/>
                          <a:cs typeface="Arial"/>
                        </a:rPr>
                        <a:t>10%</a:t>
                      </a:r>
                    </a:p>
                  </a:txBody>
                  <a:tcPr marL="0" marR="0" marT="0" marB="0">
                    <a:lnT w="7620">
                      <a:solidFill>
                        <a:srgbClr val="FFFFFF"/>
                      </a:solidFill>
                      <a:prstDash val="solid"/>
                    </a:lnT>
                    <a:lnB w="6096">
                      <a:solidFill>
                        <a:srgbClr val="FFFFFF"/>
                      </a:solidFill>
                      <a:prstDash val="solid"/>
                    </a:lnB>
                    <a:solidFill>
                      <a:srgbClr val="F6DCD6"/>
                    </a:solidFill>
                  </a:tcPr>
                </a:tc>
                <a:tc>
                  <a:txBody>
                    <a:bodyPr/>
                    <a:lstStyle/>
                    <a:p>
                      <a:pPr marR="55880" algn="ctr">
                        <a:lnSpc>
                          <a:spcPts val="1795"/>
                        </a:lnSpc>
                      </a:pPr>
                      <a:r>
                        <a:rPr sz="1400" dirty="0">
                          <a:latin typeface="Arial"/>
                          <a:cs typeface="Arial"/>
                        </a:rPr>
                        <a:t>$9.00triệu</a:t>
                      </a:r>
                    </a:p>
                  </a:txBody>
                  <a:tcPr marL="0" marR="0" marT="0" marB="0">
                    <a:lnT w="7620">
                      <a:solidFill>
                        <a:srgbClr val="FFFFFF"/>
                      </a:solidFill>
                      <a:prstDash val="solid"/>
                    </a:lnT>
                    <a:lnB w="6096">
                      <a:solidFill>
                        <a:srgbClr val="FFFFFF"/>
                      </a:solidFill>
                      <a:prstDash val="solid"/>
                    </a:lnB>
                    <a:solidFill>
                      <a:srgbClr val="F6DCD6"/>
                    </a:solidFill>
                  </a:tcPr>
                </a:tc>
              </a:tr>
              <a:tr h="213356">
                <a:tc rowSpan="2">
                  <a:txBody>
                    <a:bodyPr/>
                    <a:lstStyle/>
                    <a:p>
                      <a:pPr algn="ctr">
                        <a:lnSpc>
                          <a:spcPct val="100000"/>
                        </a:lnSpc>
                        <a:spcBef>
                          <a:spcPts val="245"/>
                        </a:spcBef>
                      </a:pPr>
                      <a:endParaRPr lang="en-US" sz="1400" b="1" dirty="0" smtClean="0">
                        <a:solidFill>
                          <a:srgbClr val="FFFFFF"/>
                        </a:solidFill>
                        <a:latin typeface="Arial"/>
                        <a:cs typeface="Arial"/>
                      </a:endParaRPr>
                    </a:p>
                    <a:p>
                      <a:pPr algn="ctr">
                        <a:lnSpc>
                          <a:spcPct val="100000"/>
                        </a:lnSpc>
                        <a:spcBef>
                          <a:spcPts val="245"/>
                        </a:spcBef>
                      </a:pPr>
                      <a:r>
                        <a:rPr sz="1400" b="1" dirty="0" smtClean="0">
                          <a:solidFill>
                            <a:srgbClr val="FFFFFF"/>
                          </a:solidFill>
                          <a:latin typeface="Arial"/>
                          <a:cs typeface="Arial"/>
                        </a:rPr>
                        <a:t>4</a:t>
                      </a:r>
                      <a:endParaRPr sz="1400" dirty="0">
                        <a:latin typeface="Arial"/>
                        <a:cs typeface="Arial"/>
                      </a:endParaRPr>
                    </a:p>
                  </a:txBody>
                  <a:tcPr marL="0" marR="0" marT="0" marB="0">
                    <a:lnT w="6096">
                      <a:solidFill>
                        <a:srgbClr val="FFFFFF"/>
                      </a:solidFill>
                      <a:prstDash val="solid"/>
                    </a:lnT>
                    <a:lnB w="16763">
                      <a:solidFill>
                        <a:srgbClr val="FFFFFF"/>
                      </a:solidFill>
                      <a:prstDash val="solid"/>
                    </a:lnB>
                    <a:solidFill>
                      <a:srgbClr val="E8927B"/>
                    </a:solidFill>
                  </a:tcPr>
                </a:tc>
                <a:tc gridSpan="3">
                  <a:txBody>
                    <a:bodyPr/>
                    <a:lstStyle/>
                    <a:p>
                      <a:pPr algn="ctr"/>
                      <a:endParaRPr sz="1400" dirty="0">
                        <a:latin typeface="Arial"/>
                        <a:cs typeface="Arial"/>
                      </a:endParaRPr>
                    </a:p>
                  </a:txBody>
                  <a:tcPr marL="0" marR="0" marT="0" marB="0">
                    <a:lnT w="6096">
                      <a:solidFill>
                        <a:srgbClr val="FFFFFF"/>
                      </a:solidFill>
                      <a:prstDash val="solid"/>
                    </a:lnT>
                    <a:lnB w="3048">
                      <a:solidFill>
                        <a:srgbClr val="FFFFFF"/>
                      </a:solidFill>
                      <a:prstDash val="solid"/>
                    </a:lnB>
                    <a:solidFill>
                      <a:srgbClr val="F6DCD6"/>
                    </a:solidFill>
                  </a:tcPr>
                </a:tc>
                <a:tc hMerge="1">
                  <a:txBody>
                    <a:bodyPr/>
                    <a:lstStyle/>
                    <a:p>
                      <a:endParaRPr/>
                    </a:p>
                  </a:txBody>
                  <a:tcPr marL="0" marR="0" marT="0" marB="0"/>
                </a:tc>
                <a:tc hMerge="1">
                  <a:txBody>
                    <a:bodyPr/>
                    <a:lstStyle/>
                    <a:p>
                      <a:endParaRPr/>
                    </a:p>
                  </a:txBody>
                  <a:tcPr marL="0" marR="0" marT="0" marB="0"/>
                </a:tc>
              </a:tr>
              <a:tr h="188909">
                <a:tc vMerge="1">
                  <a:txBody>
                    <a:bodyPr/>
                    <a:lstStyle/>
                    <a:p>
                      <a:endParaRPr/>
                    </a:p>
                  </a:txBody>
                  <a:tcPr marL="0" marR="0" marT="0" marB="0">
                    <a:lnT w="6096">
                      <a:solidFill>
                        <a:srgbClr val="FFFFFF"/>
                      </a:solidFill>
                      <a:prstDash val="solid"/>
                    </a:lnT>
                    <a:lnB w="16763">
                      <a:solidFill>
                        <a:srgbClr val="FFFFFF"/>
                      </a:solidFill>
                      <a:prstDash val="solid"/>
                    </a:lnB>
                    <a:solidFill>
                      <a:srgbClr val="E8927B"/>
                    </a:solidFill>
                  </a:tcPr>
                </a:tc>
                <a:tc>
                  <a:txBody>
                    <a:bodyPr/>
                    <a:lstStyle/>
                    <a:p>
                      <a:pPr marR="5080" algn="ctr">
                        <a:lnSpc>
                          <a:spcPts val="1689"/>
                        </a:lnSpc>
                      </a:pPr>
                      <a:r>
                        <a:rPr sz="1400" spc="-20" dirty="0">
                          <a:latin typeface="Arial"/>
                          <a:cs typeface="Arial"/>
                        </a:rPr>
                        <a:t>$85m</a:t>
                      </a:r>
                      <a:endParaRPr sz="1400">
                        <a:latin typeface="Arial"/>
                        <a:cs typeface="Arial"/>
                      </a:endParaRPr>
                    </a:p>
                  </a:txBody>
                  <a:tcPr marL="0" marR="0" marT="0" marB="0">
                    <a:lnT w="3048">
                      <a:solidFill>
                        <a:srgbClr val="FFFFFF"/>
                      </a:solidFill>
                      <a:prstDash val="solid"/>
                    </a:lnT>
                    <a:lnB w="16763">
                      <a:solidFill>
                        <a:srgbClr val="FFFFFF"/>
                      </a:solidFill>
                      <a:prstDash val="solid"/>
                    </a:lnB>
                    <a:solidFill>
                      <a:srgbClr val="FAEDEB"/>
                    </a:solidFill>
                  </a:tcPr>
                </a:tc>
                <a:tc>
                  <a:txBody>
                    <a:bodyPr/>
                    <a:lstStyle/>
                    <a:p>
                      <a:pPr marL="161925" algn="l">
                        <a:lnSpc>
                          <a:spcPts val="1689"/>
                        </a:lnSpc>
                      </a:pPr>
                      <a:r>
                        <a:rPr lang="en-US" sz="1400" spc="-25" dirty="0" smtClean="0">
                          <a:latin typeface="Arial"/>
                          <a:cs typeface="Arial"/>
                        </a:rPr>
                        <a:t>      </a:t>
                      </a:r>
                      <a:r>
                        <a:rPr sz="1400" spc="-25" dirty="0" smtClean="0">
                          <a:latin typeface="Arial"/>
                          <a:cs typeface="Arial"/>
                        </a:rPr>
                        <a:t>5</a:t>
                      </a:r>
                      <a:r>
                        <a:rPr sz="1400" spc="-25" dirty="0">
                          <a:latin typeface="Arial"/>
                          <a:cs typeface="Arial"/>
                        </a:rPr>
                        <a:t>%</a:t>
                      </a:r>
                      <a:endParaRPr sz="1400" dirty="0">
                        <a:latin typeface="Arial"/>
                        <a:cs typeface="Arial"/>
                      </a:endParaRPr>
                    </a:p>
                  </a:txBody>
                  <a:tcPr marL="0" marR="0" marT="0" marB="0">
                    <a:lnT w="3048">
                      <a:solidFill>
                        <a:srgbClr val="FFFFFF"/>
                      </a:solidFill>
                      <a:prstDash val="solid"/>
                    </a:lnT>
                    <a:lnB w="16763">
                      <a:solidFill>
                        <a:srgbClr val="FFFFFF"/>
                      </a:solidFill>
                      <a:prstDash val="solid"/>
                    </a:lnB>
                    <a:solidFill>
                      <a:srgbClr val="FAEDEB"/>
                    </a:solidFill>
                  </a:tcPr>
                </a:tc>
                <a:tc>
                  <a:txBody>
                    <a:bodyPr/>
                    <a:lstStyle/>
                    <a:p>
                      <a:pPr marR="57785" algn="ctr">
                        <a:lnSpc>
                          <a:spcPts val="1689"/>
                        </a:lnSpc>
                      </a:pPr>
                      <a:r>
                        <a:rPr sz="1400" u="dbl" spc="5" dirty="0">
                          <a:latin typeface="Arial"/>
                          <a:cs typeface="Arial"/>
                        </a:rPr>
                        <a:t>$4</a:t>
                      </a:r>
                      <a:r>
                        <a:rPr sz="1400" u="dbl" dirty="0">
                          <a:latin typeface="Arial"/>
                          <a:cs typeface="Arial"/>
                        </a:rPr>
                        <a:t>.</a:t>
                      </a:r>
                      <a:r>
                        <a:rPr sz="1400" u="dbl" spc="10" dirty="0">
                          <a:latin typeface="Arial"/>
                          <a:cs typeface="Arial"/>
                        </a:rPr>
                        <a:t>3</a:t>
                      </a:r>
                      <a:r>
                        <a:rPr sz="1400" u="dbl" dirty="0">
                          <a:latin typeface="Arial"/>
                          <a:cs typeface="Arial"/>
                        </a:rPr>
                        <a:t>triệu</a:t>
                      </a:r>
                      <a:endParaRPr sz="1400" dirty="0">
                        <a:latin typeface="Arial"/>
                        <a:cs typeface="Arial"/>
                      </a:endParaRPr>
                    </a:p>
                  </a:txBody>
                  <a:tcPr marL="0" marR="0" marT="0" marB="0">
                    <a:lnT w="3048">
                      <a:solidFill>
                        <a:srgbClr val="FFFFFF"/>
                      </a:solidFill>
                      <a:prstDash val="solid"/>
                    </a:lnT>
                    <a:lnB w="16763">
                      <a:solidFill>
                        <a:srgbClr val="FFFFFF"/>
                      </a:solidFill>
                      <a:prstDash val="solid"/>
                    </a:lnB>
                    <a:solidFill>
                      <a:srgbClr val="FAEDEB"/>
                    </a:solidFill>
                  </a:tcPr>
                </a:tc>
              </a:tr>
              <a:tr h="213356">
                <a:tc rowSpan="2">
                  <a:txBody>
                    <a:bodyPr/>
                    <a:lstStyle/>
                    <a:p>
                      <a:endParaRPr sz="1400">
                        <a:latin typeface="Arial"/>
                        <a:cs typeface="Arial"/>
                      </a:endParaRPr>
                    </a:p>
                  </a:txBody>
                  <a:tcPr marL="0" marR="0" marT="0" marB="0">
                    <a:lnT w="16763">
                      <a:solidFill>
                        <a:srgbClr val="FFFFFF"/>
                      </a:solidFill>
                      <a:prstDash val="solid"/>
                    </a:lnT>
                    <a:solidFill>
                      <a:srgbClr val="E8927B"/>
                    </a:solidFill>
                  </a:tcPr>
                </a:tc>
                <a:tc gridSpan="3">
                  <a:txBody>
                    <a:bodyPr/>
                    <a:lstStyle/>
                    <a:p>
                      <a:pPr algn="ctr"/>
                      <a:endParaRPr sz="1400" dirty="0">
                        <a:latin typeface="Arial"/>
                        <a:cs typeface="Arial"/>
                      </a:endParaRPr>
                    </a:p>
                  </a:txBody>
                  <a:tcPr marL="0" marR="0" marT="0" marB="0">
                    <a:lnT w="16763">
                      <a:solidFill>
                        <a:srgbClr val="FFFFFF"/>
                      </a:solidFill>
                      <a:prstDash val="solid"/>
                    </a:lnT>
                    <a:solidFill>
                      <a:srgbClr val="FAEDEB"/>
                    </a:solidFill>
                  </a:tcPr>
                </a:tc>
                <a:tc hMerge="1">
                  <a:txBody>
                    <a:bodyPr/>
                    <a:lstStyle/>
                    <a:p>
                      <a:endParaRPr/>
                    </a:p>
                  </a:txBody>
                  <a:tcPr marL="0" marR="0" marT="0" marB="0"/>
                </a:tc>
                <a:tc hMerge="1">
                  <a:txBody>
                    <a:bodyPr/>
                    <a:lstStyle/>
                    <a:p>
                      <a:endParaRPr/>
                    </a:p>
                  </a:txBody>
                  <a:tcPr marL="0" marR="0" marT="0" marB="0"/>
                </a:tc>
              </a:tr>
              <a:tr h="200021">
                <a:tc vMerge="1">
                  <a:txBody>
                    <a:bodyPr/>
                    <a:lstStyle/>
                    <a:p>
                      <a:endParaRPr/>
                    </a:p>
                  </a:txBody>
                  <a:tcPr marL="0" marR="0" marT="0" marB="0">
                    <a:lnT w="16763">
                      <a:solidFill>
                        <a:srgbClr val="FFFFFF"/>
                      </a:solidFill>
                      <a:prstDash val="solid"/>
                    </a:lnT>
                    <a:solidFill>
                      <a:srgbClr val="E8927B"/>
                    </a:solidFill>
                  </a:tcPr>
                </a:tc>
                <a:tc gridSpan="3">
                  <a:txBody>
                    <a:bodyPr/>
                    <a:lstStyle/>
                    <a:p>
                      <a:pPr marR="55880" algn="ctr">
                        <a:lnSpc>
                          <a:spcPts val="1845"/>
                        </a:lnSpc>
                      </a:pPr>
                      <a:r>
                        <a:rPr lang="en-US" sz="1400" b="1" dirty="0" smtClean="0">
                          <a:latin typeface="Arial"/>
                          <a:cs typeface="Arial"/>
                        </a:rPr>
                        <a:t>                                                                             </a:t>
                      </a:r>
                      <a:r>
                        <a:rPr sz="1400" b="1" dirty="0" smtClean="0">
                          <a:latin typeface="Arial"/>
                          <a:cs typeface="Arial"/>
                        </a:rPr>
                        <a:t>$</a:t>
                      </a:r>
                      <a:r>
                        <a:rPr sz="1400" b="1" dirty="0">
                          <a:latin typeface="Arial"/>
                          <a:cs typeface="Arial"/>
                        </a:rPr>
                        <a:t>97.5triệu</a:t>
                      </a:r>
                    </a:p>
                  </a:txBody>
                  <a:tcPr marL="0" marR="0" marT="0" marB="0">
                    <a:solidFill>
                      <a:srgbClr val="F6DCD6"/>
                    </a:solidFill>
                  </a:tcPr>
                </a:tc>
                <a:tc hMerge="1">
                  <a:txBody>
                    <a:bodyPr/>
                    <a:lstStyle/>
                    <a:p>
                      <a:endParaRPr/>
                    </a:p>
                  </a:txBody>
                  <a:tcPr marL="0" marR="0" marT="0" marB="0"/>
                </a:tc>
                <a:tc hMerge="1">
                  <a:txBody>
                    <a:bodyPr/>
                    <a:lstStyle/>
                    <a:p>
                      <a:endParaRPr/>
                    </a:p>
                  </a:txBody>
                  <a:tcPr marL="0" marR="0" marT="0" marB="0"/>
                </a:tc>
              </a:tr>
            </a:tbl>
          </a:graphicData>
        </a:graphic>
      </p:graphicFrame>
      <p:sp>
        <p:nvSpPr>
          <p:cNvPr id="13" name="object 13"/>
          <p:cNvSpPr/>
          <p:nvPr/>
        </p:nvSpPr>
        <p:spPr>
          <a:xfrm>
            <a:off x="2286000" y="5181600"/>
            <a:ext cx="2000250" cy="58419"/>
          </a:xfrm>
          <a:custGeom>
            <a:avLst/>
            <a:gdLst/>
            <a:ahLst/>
            <a:cxnLst/>
            <a:rect l="l" t="t" r="r" b="b"/>
            <a:pathLst>
              <a:path w="2000250" h="58420">
                <a:moveTo>
                  <a:pt x="0" y="57911"/>
                </a:moveTo>
                <a:lnTo>
                  <a:pt x="1999742" y="57911"/>
                </a:lnTo>
                <a:lnTo>
                  <a:pt x="1999742" y="0"/>
                </a:lnTo>
                <a:lnTo>
                  <a:pt x="0" y="0"/>
                </a:lnTo>
                <a:lnTo>
                  <a:pt x="0" y="57911"/>
                </a:lnTo>
                <a:close/>
              </a:path>
            </a:pathLst>
          </a:custGeom>
          <a:solidFill>
            <a:srgbClr val="F6DCD6"/>
          </a:solidFill>
        </p:spPr>
        <p:txBody>
          <a:bodyPr wrap="square" lIns="0" tIns="0" rIns="0" bIns="0" rtlCol="0"/>
          <a:lstStyle/>
          <a:p>
            <a:endParaRPr/>
          </a:p>
        </p:txBody>
      </p:sp>
      <p:sp>
        <p:nvSpPr>
          <p:cNvPr id="14" name="object 14"/>
          <p:cNvSpPr/>
          <p:nvPr/>
        </p:nvSpPr>
        <p:spPr>
          <a:xfrm>
            <a:off x="4267200" y="5257800"/>
            <a:ext cx="1550670" cy="58419"/>
          </a:xfrm>
          <a:custGeom>
            <a:avLst/>
            <a:gdLst/>
            <a:ahLst/>
            <a:cxnLst/>
            <a:rect l="l" t="t" r="r" b="b"/>
            <a:pathLst>
              <a:path w="1550670" h="58420">
                <a:moveTo>
                  <a:pt x="0" y="57911"/>
                </a:moveTo>
                <a:lnTo>
                  <a:pt x="1550162" y="57911"/>
                </a:lnTo>
                <a:lnTo>
                  <a:pt x="1550162" y="0"/>
                </a:lnTo>
                <a:lnTo>
                  <a:pt x="0" y="0"/>
                </a:lnTo>
                <a:lnTo>
                  <a:pt x="0" y="57911"/>
                </a:lnTo>
                <a:close/>
              </a:path>
            </a:pathLst>
          </a:custGeom>
          <a:solidFill>
            <a:srgbClr val="F6DCD6"/>
          </a:solidFill>
        </p:spPr>
        <p:txBody>
          <a:bodyPr wrap="square" lIns="0" tIns="0" rIns="0" bIns="0" rtlCol="0"/>
          <a:lstStyle/>
          <a:p>
            <a:endParaRPr/>
          </a:p>
        </p:txBody>
      </p:sp>
      <p:sp>
        <p:nvSpPr>
          <p:cNvPr id="15" name="object 15"/>
          <p:cNvSpPr/>
          <p:nvPr/>
        </p:nvSpPr>
        <p:spPr>
          <a:xfrm>
            <a:off x="5741797" y="5371849"/>
            <a:ext cx="1257300" cy="58419"/>
          </a:xfrm>
          <a:custGeom>
            <a:avLst/>
            <a:gdLst/>
            <a:ahLst/>
            <a:cxnLst/>
            <a:rect l="l" t="t" r="r" b="b"/>
            <a:pathLst>
              <a:path w="1257300" h="58420">
                <a:moveTo>
                  <a:pt x="0" y="57911"/>
                </a:moveTo>
                <a:lnTo>
                  <a:pt x="1257300" y="57911"/>
                </a:lnTo>
                <a:lnTo>
                  <a:pt x="1257300" y="0"/>
                </a:lnTo>
                <a:lnTo>
                  <a:pt x="0" y="0"/>
                </a:lnTo>
                <a:lnTo>
                  <a:pt x="0" y="57911"/>
                </a:lnTo>
                <a:close/>
              </a:path>
            </a:pathLst>
          </a:custGeom>
          <a:solidFill>
            <a:srgbClr val="F6DCD6"/>
          </a:solidFill>
        </p:spPr>
        <p:txBody>
          <a:bodyPr wrap="square" lIns="0" tIns="0" rIns="0" bIns="0" rtlCol="0"/>
          <a:lstStyle/>
          <a:p>
            <a:endParaRPr/>
          </a:p>
        </p:txBody>
      </p:sp>
      <p:sp>
        <p:nvSpPr>
          <p:cNvPr id="17" name="object 17"/>
          <p:cNvSpPr/>
          <p:nvPr/>
        </p:nvSpPr>
        <p:spPr>
          <a:xfrm>
            <a:off x="7964169" y="5371849"/>
            <a:ext cx="64135" cy="58419"/>
          </a:xfrm>
          <a:custGeom>
            <a:avLst/>
            <a:gdLst/>
            <a:ahLst/>
            <a:cxnLst/>
            <a:rect l="l" t="t" r="r" b="b"/>
            <a:pathLst>
              <a:path w="64134" h="58420">
                <a:moveTo>
                  <a:pt x="0" y="57911"/>
                </a:moveTo>
                <a:lnTo>
                  <a:pt x="64007" y="57911"/>
                </a:lnTo>
                <a:lnTo>
                  <a:pt x="64007" y="0"/>
                </a:lnTo>
                <a:lnTo>
                  <a:pt x="0" y="0"/>
                </a:lnTo>
                <a:lnTo>
                  <a:pt x="0" y="57911"/>
                </a:lnTo>
                <a:close/>
              </a:path>
            </a:pathLst>
          </a:custGeom>
          <a:solidFill>
            <a:srgbClr val="F6DCD6"/>
          </a:solidFill>
        </p:spPr>
        <p:txBody>
          <a:bodyPr wrap="square" lIns="0" tIns="0" rIns="0" bIns="0" rtlCol="0"/>
          <a:lstStyle/>
          <a:p>
            <a:endParaRPr/>
          </a:p>
        </p:txBody>
      </p:sp>
      <p:sp>
        <p:nvSpPr>
          <p:cNvPr id="18" name="object 18"/>
          <p:cNvSpPr txBox="1"/>
          <p:nvPr/>
        </p:nvSpPr>
        <p:spPr>
          <a:xfrm>
            <a:off x="762000" y="6096000"/>
            <a:ext cx="7848600" cy="546708"/>
          </a:xfrm>
          <a:prstGeom prst="rect">
            <a:avLst/>
          </a:prstGeom>
        </p:spPr>
        <p:txBody>
          <a:bodyPr vert="horz" wrap="square" lIns="0" tIns="0" rIns="0" bIns="0" rtlCol="0">
            <a:spAutoFit/>
          </a:bodyPr>
          <a:lstStyle/>
          <a:p>
            <a:pPr marL="12700" marR="5080" algn="ctr">
              <a:lnSpc>
                <a:spcPts val="2060"/>
              </a:lnSpc>
            </a:pPr>
            <a:r>
              <a:rPr b="1" dirty="0">
                <a:latin typeface="Times New Roman"/>
                <a:cs typeface="Times New Roman"/>
              </a:rPr>
              <a:t>Trong </a:t>
            </a:r>
            <a:r>
              <a:rPr b="1" dirty="0" err="1">
                <a:latin typeface="Times New Roman"/>
                <a:cs typeface="Times New Roman"/>
              </a:rPr>
              <a:t>năm</a:t>
            </a:r>
            <a:r>
              <a:rPr b="1" dirty="0">
                <a:latin typeface="Times New Roman"/>
                <a:cs typeface="Times New Roman"/>
              </a:rPr>
              <a:t> </a:t>
            </a:r>
            <a:r>
              <a:rPr b="1" spc="-5" dirty="0" err="1" smtClean="0">
                <a:latin typeface="Times New Roman"/>
                <a:cs typeface="Times New Roman"/>
              </a:rPr>
              <a:t>đầu</a:t>
            </a:r>
            <a:r>
              <a:rPr lang="en-US" b="1" spc="-5" dirty="0" smtClean="0">
                <a:latin typeface="Times New Roman"/>
                <a:cs typeface="Times New Roman"/>
              </a:rPr>
              <a:t> </a:t>
            </a:r>
            <a:r>
              <a:rPr lang="en-US" b="1" spc="-5" dirty="0" err="1" smtClean="0">
                <a:latin typeface="Times New Roman"/>
                <a:cs typeface="Times New Roman"/>
              </a:rPr>
              <a:t>tiên</a:t>
            </a:r>
            <a:r>
              <a:rPr b="1" spc="-5" dirty="0" smtClean="0">
                <a:latin typeface="Times New Roman"/>
                <a:cs typeface="Times New Roman"/>
              </a:rPr>
              <a:t>, </a:t>
            </a:r>
            <a:r>
              <a:rPr b="1" dirty="0">
                <a:latin typeface="Times New Roman"/>
                <a:cs typeface="Times New Roman"/>
              </a:rPr>
              <a:t>công </a:t>
            </a:r>
            <a:r>
              <a:rPr b="1" spc="-5" dirty="0">
                <a:latin typeface="Times New Roman"/>
                <a:cs typeface="Times New Roman"/>
              </a:rPr>
              <a:t>ty </a:t>
            </a:r>
            <a:r>
              <a:rPr b="1" dirty="0">
                <a:latin typeface="Times New Roman"/>
                <a:cs typeface="Times New Roman"/>
              </a:rPr>
              <a:t>hoàn thành 60% </a:t>
            </a:r>
            <a:r>
              <a:rPr b="1" spc="-5" dirty="0">
                <a:latin typeface="Times New Roman"/>
                <a:cs typeface="Times New Roman"/>
              </a:rPr>
              <a:t>tiến </a:t>
            </a:r>
            <a:r>
              <a:rPr b="1" dirty="0">
                <a:latin typeface="Times New Roman"/>
                <a:cs typeface="Times New Roman"/>
              </a:rPr>
              <a:t>độ </a:t>
            </a:r>
            <a:r>
              <a:rPr b="1" spc="-5" dirty="0">
                <a:latin typeface="Times New Roman"/>
                <a:cs typeface="Times New Roman"/>
              </a:rPr>
              <a:t>công </a:t>
            </a:r>
            <a:r>
              <a:rPr b="1" dirty="0">
                <a:latin typeface="Times New Roman"/>
                <a:cs typeface="Times New Roman"/>
              </a:rPr>
              <a:t>việc. </a:t>
            </a:r>
            <a:endParaRPr lang="en-US" b="1" dirty="0" smtClean="0">
              <a:latin typeface="Times New Roman"/>
              <a:cs typeface="Times New Roman"/>
            </a:endParaRPr>
          </a:p>
          <a:p>
            <a:pPr marL="12700" marR="5080" algn="ctr">
              <a:lnSpc>
                <a:spcPts val="2060"/>
              </a:lnSpc>
            </a:pPr>
            <a:r>
              <a:rPr b="1" dirty="0" err="1" smtClean="0">
                <a:latin typeface="Times New Roman"/>
                <a:cs typeface="Times New Roman"/>
              </a:rPr>
              <a:t>Doanh</a:t>
            </a:r>
            <a:r>
              <a:rPr b="1" dirty="0" smtClean="0">
                <a:latin typeface="Times New Roman"/>
                <a:cs typeface="Times New Roman"/>
              </a:rPr>
              <a:t> </a:t>
            </a:r>
            <a:r>
              <a:rPr b="1" dirty="0" err="1">
                <a:latin typeface="Times New Roman"/>
                <a:cs typeface="Times New Roman"/>
              </a:rPr>
              <a:t>thu</a:t>
            </a:r>
            <a:r>
              <a:rPr b="1" spc="-55" dirty="0">
                <a:latin typeface="Times New Roman"/>
                <a:cs typeface="Times New Roman"/>
              </a:rPr>
              <a:t> </a:t>
            </a:r>
            <a:r>
              <a:rPr b="1" dirty="0" err="1" smtClean="0">
                <a:latin typeface="Times New Roman"/>
                <a:cs typeface="Times New Roman"/>
              </a:rPr>
              <a:t>là</a:t>
            </a:r>
            <a:r>
              <a:rPr b="1" dirty="0" smtClean="0">
                <a:latin typeface="Times New Roman"/>
                <a:cs typeface="Times New Roman"/>
              </a:rPr>
              <a:t>: </a:t>
            </a:r>
            <a:r>
              <a:rPr b="1" dirty="0">
                <a:latin typeface="Times New Roman"/>
                <a:cs typeface="Times New Roman"/>
              </a:rPr>
              <a:t>$97.5 triệu x 60% = $58.5</a:t>
            </a:r>
            <a:r>
              <a:rPr b="1" spc="-50" dirty="0">
                <a:latin typeface="Times New Roman"/>
                <a:cs typeface="Times New Roman"/>
              </a:rPr>
              <a:t> </a:t>
            </a:r>
            <a:r>
              <a:rPr b="1" dirty="0">
                <a:latin typeface="Times New Roman"/>
                <a:cs typeface="Times New Roman"/>
              </a:rPr>
              <a:t>triệu.</a:t>
            </a:r>
          </a:p>
        </p:txBody>
      </p:sp>
      <p:sp>
        <p:nvSpPr>
          <p:cNvPr id="22" name="object 3"/>
          <p:cNvSpPr txBox="1">
            <a:spLocks/>
          </p:cNvSpPr>
          <p:nvPr/>
        </p:nvSpPr>
        <p:spPr>
          <a:xfrm>
            <a:off x="1524000" y="183177"/>
            <a:ext cx="7301992" cy="543464"/>
          </a:xfrm>
          <a:prstGeom prst="rect">
            <a:avLst/>
          </a:prstGeom>
        </p:spPr>
        <p:txBody>
          <a:bodyPr vert="horz" wrap="square" lIns="0" tIns="233408" rIns="0" bIns="0" rtlCol="0" anchor="ctr">
            <a:spAutoFit/>
          </a:bodyPr>
          <a:lstStyle/>
          <a:p>
            <a:pPr algn="ctr">
              <a:spcBef>
                <a:spcPct val="0"/>
              </a:spcBef>
              <a:defRPr/>
            </a:pPr>
            <a:r>
              <a:rPr lang="vi-VN" sz="2000" b="1" dirty="0" smtClean="0">
                <a:solidFill>
                  <a:srgbClr val="FF0000"/>
                </a:solidFill>
                <a:latin typeface="Times New Roman"/>
                <a:cs typeface="Times New Roman"/>
              </a:rPr>
              <a:t>V</a:t>
            </a:r>
            <a:r>
              <a:rPr lang="en-US" sz="2000" b="1" dirty="0" smtClean="0">
                <a:solidFill>
                  <a:srgbClr val="FF0000"/>
                </a:solidFill>
                <a:latin typeface="Times New Roman"/>
                <a:cs typeface="Times New Roman"/>
              </a:rPr>
              <a:t>Í DỤ</a:t>
            </a:r>
            <a:r>
              <a:rPr lang="vi-VN" sz="2000" b="1" dirty="0" smtClean="0">
                <a:solidFill>
                  <a:srgbClr val="FF0000"/>
                </a:solidFill>
                <a:latin typeface="Times New Roman"/>
                <a:cs typeface="Times New Roman"/>
              </a:rPr>
              <a:t> </a:t>
            </a:r>
            <a:r>
              <a:rPr lang="en-US" sz="2000" b="1" dirty="0" smtClean="0">
                <a:solidFill>
                  <a:srgbClr val="FF0000"/>
                </a:solidFill>
                <a:latin typeface="Times New Roman"/>
                <a:cs typeface="Times New Roman"/>
              </a:rPr>
              <a:t>DOANH THU HỢP ĐỒNG XÂY DỰNG </a:t>
            </a:r>
            <a:endParaRPr lang="vi-VN" sz="2000" b="1" dirty="0" smtClean="0">
              <a:solidFill>
                <a:srgbClr val="FF0000"/>
              </a:solidFill>
              <a:latin typeface="Times New Roman"/>
              <a:cs typeface="Times New Roman"/>
            </a:endParaRPr>
          </a:p>
        </p:txBody>
      </p:sp>
      <p:sp>
        <p:nvSpPr>
          <p:cNvPr id="23" name="Rectangle 2"/>
          <p:cNvSpPr txBox="1">
            <a:spLocks noChangeArrowheads="1"/>
          </p:cNvSpPr>
          <p:nvPr/>
        </p:nvSpPr>
        <p:spPr>
          <a:xfrm>
            <a:off x="0" y="609600"/>
            <a:ext cx="1981200" cy="381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0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BỘ</a:t>
            </a:r>
            <a:r>
              <a:rPr kumimoji="0" lang="en-US" sz="1000" b="1"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TÀI CHÍNH</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0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THE MINISTRY OF FINANCE</a:t>
            </a:r>
          </a:p>
        </p:txBody>
      </p:sp>
      <p:pic>
        <p:nvPicPr>
          <p:cNvPr id="24" name="Picture 3"/>
          <p:cNvPicPr>
            <a:picLocks noChangeAspect="1" noChangeArrowheads="1"/>
          </p:cNvPicPr>
          <p:nvPr/>
        </p:nvPicPr>
        <p:blipFill>
          <a:blip r:embed="rId3" cstate="print"/>
          <a:srcRect/>
          <a:stretch>
            <a:fillRect/>
          </a:stretch>
        </p:blipFill>
        <p:spPr bwMode="auto">
          <a:xfrm>
            <a:off x="685800" y="0"/>
            <a:ext cx="6096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685800" y="1600200"/>
            <a:ext cx="7924800" cy="1477328"/>
          </a:xfrm>
          <a:prstGeom prst="rect">
            <a:avLst/>
          </a:prstGeom>
        </p:spPr>
        <p:txBody>
          <a:bodyPr vert="horz" wrap="square" lIns="0" tIns="0" rIns="0" bIns="0" rtlCol="0">
            <a:spAutoFit/>
          </a:bodyPr>
          <a:lstStyle/>
          <a:p>
            <a:pPr marL="126991" algn="just"/>
            <a:r>
              <a:rPr sz="2400" b="1" dirty="0" err="1" smtClean="0">
                <a:solidFill>
                  <a:srgbClr val="FF0000"/>
                </a:solidFill>
                <a:latin typeface="Times New Roman"/>
                <a:cs typeface="Times New Roman"/>
              </a:rPr>
              <a:t>Khoản</a:t>
            </a:r>
            <a:r>
              <a:rPr sz="2400" b="1" dirty="0" smtClean="0">
                <a:solidFill>
                  <a:srgbClr val="FF0000"/>
                </a:solidFill>
                <a:latin typeface="Times New Roman"/>
                <a:cs typeface="Times New Roman"/>
              </a:rPr>
              <a:t> </a:t>
            </a:r>
            <a:r>
              <a:rPr sz="2400" b="1" spc="-5" dirty="0">
                <a:solidFill>
                  <a:srgbClr val="FF0000"/>
                </a:solidFill>
                <a:latin typeface="Times New Roman"/>
                <a:cs typeface="Times New Roman"/>
              </a:rPr>
              <a:t>thanh </a:t>
            </a:r>
            <a:r>
              <a:rPr sz="2400" b="1" dirty="0">
                <a:solidFill>
                  <a:srgbClr val="FF0000"/>
                </a:solidFill>
                <a:latin typeface="Times New Roman"/>
                <a:cs typeface="Times New Roman"/>
              </a:rPr>
              <a:t>toán </a:t>
            </a:r>
            <a:r>
              <a:rPr sz="2400" b="1" dirty="0" err="1">
                <a:solidFill>
                  <a:srgbClr val="FF0000"/>
                </a:solidFill>
                <a:latin typeface="Times New Roman"/>
                <a:cs typeface="Times New Roman"/>
              </a:rPr>
              <a:t>biến</a:t>
            </a:r>
            <a:r>
              <a:rPr sz="2400" b="1" spc="-75" dirty="0">
                <a:solidFill>
                  <a:srgbClr val="FF0000"/>
                </a:solidFill>
                <a:latin typeface="Times New Roman"/>
                <a:cs typeface="Times New Roman"/>
              </a:rPr>
              <a:t> </a:t>
            </a:r>
            <a:r>
              <a:rPr sz="2400" b="1" dirty="0" err="1" smtClean="0">
                <a:solidFill>
                  <a:srgbClr val="FF0000"/>
                </a:solidFill>
                <a:latin typeface="Times New Roman"/>
                <a:cs typeface="Times New Roman"/>
              </a:rPr>
              <a:t>đổi</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Giá</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trị</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được</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kỳ</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vọng</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trong</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năm</a:t>
            </a:r>
            <a:r>
              <a:rPr lang="en-US" sz="2400" b="1" dirty="0" smtClean="0">
                <a:solidFill>
                  <a:srgbClr val="FF0000"/>
                </a:solidFill>
                <a:latin typeface="Times New Roman"/>
                <a:cs typeface="Times New Roman"/>
              </a:rPr>
              <a:t> </a:t>
            </a:r>
            <a:r>
              <a:rPr lang="en-US" sz="2400" b="1" dirty="0" err="1" smtClean="0">
                <a:solidFill>
                  <a:srgbClr val="FF0000"/>
                </a:solidFill>
                <a:latin typeface="Times New Roman"/>
                <a:cs typeface="Times New Roman"/>
              </a:rPr>
              <a:t>thứ</a:t>
            </a:r>
            <a:r>
              <a:rPr lang="en-US" sz="2400" b="1" dirty="0" smtClean="0">
                <a:solidFill>
                  <a:srgbClr val="FF0000"/>
                </a:solidFill>
                <a:latin typeface="Times New Roman"/>
                <a:cs typeface="Times New Roman"/>
              </a:rPr>
              <a:t> hai: </a:t>
            </a:r>
            <a:r>
              <a:rPr lang="en-US" sz="2400" dirty="0" err="1" smtClean="0">
                <a:latin typeface="Times New Roman"/>
                <a:cs typeface="Times New Roman"/>
              </a:rPr>
              <a:t>K</a:t>
            </a:r>
            <a:r>
              <a:rPr sz="2400" dirty="0" err="1" smtClean="0">
                <a:latin typeface="Times New Roman"/>
                <a:cs typeface="Times New Roman"/>
              </a:rPr>
              <a:t>hi</a:t>
            </a:r>
            <a:r>
              <a:rPr sz="2400" dirty="0" smtClean="0">
                <a:latin typeface="Times New Roman"/>
                <a:cs typeface="Times New Roman"/>
              </a:rPr>
              <a:t> </a:t>
            </a:r>
            <a:r>
              <a:rPr sz="2400" dirty="0">
                <a:latin typeface="Times New Roman"/>
                <a:cs typeface="Times New Roman"/>
              </a:rPr>
              <a:t>dự án </a:t>
            </a:r>
            <a:r>
              <a:rPr sz="2400" spc="-5" dirty="0">
                <a:latin typeface="Times New Roman"/>
                <a:cs typeface="Times New Roman"/>
              </a:rPr>
              <a:t>tiến triển, </a:t>
            </a:r>
            <a:r>
              <a:rPr sz="2400" dirty="0">
                <a:latin typeface="Times New Roman"/>
                <a:cs typeface="Times New Roman"/>
              </a:rPr>
              <a:t>công </a:t>
            </a:r>
            <a:r>
              <a:rPr sz="2400" spc="-5" dirty="0">
                <a:latin typeface="Times New Roman"/>
                <a:cs typeface="Times New Roman"/>
              </a:rPr>
              <a:t>ty ước </a:t>
            </a:r>
            <a:r>
              <a:rPr sz="2400" dirty="0">
                <a:latin typeface="Times New Roman"/>
                <a:cs typeface="Times New Roman"/>
              </a:rPr>
              <a:t>tính lại là có </a:t>
            </a:r>
            <a:r>
              <a:rPr sz="2400" spc="-5" dirty="0">
                <a:latin typeface="Times New Roman"/>
                <a:cs typeface="Times New Roman"/>
              </a:rPr>
              <a:t>95% </a:t>
            </a:r>
            <a:r>
              <a:rPr sz="2400" dirty="0">
                <a:latin typeface="Times New Roman"/>
                <a:cs typeface="Times New Roman"/>
              </a:rPr>
              <a:t>khả </a:t>
            </a:r>
            <a:r>
              <a:rPr sz="2400" spc="-5" dirty="0">
                <a:latin typeface="Times New Roman"/>
                <a:cs typeface="Times New Roman"/>
              </a:rPr>
              <a:t>năng </a:t>
            </a:r>
            <a:r>
              <a:rPr sz="2400" dirty="0">
                <a:latin typeface="Times New Roman"/>
                <a:cs typeface="Times New Roman"/>
              </a:rPr>
              <a:t>họ </a:t>
            </a:r>
            <a:r>
              <a:rPr sz="2400" spc="-5" dirty="0">
                <a:latin typeface="Times New Roman"/>
                <a:cs typeface="Times New Roman"/>
              </a:rPr>
              <a:t>có  </a:t>
            </a:r>
            <a:r>
              <a:rPr sz="2400" dirty="0">
                <a:latin typeface="Times New Roman"/>
                <a:cs typeface="Times New Roman"/>
              </a:rPr>
              <a:t>thể </a:t>
            </a:r>
            <a:r>
              <a:rPr sz="2400" spc="-5" dirty="0">
                <a:latin typeface="Times New Roman"/>
                <a:cs typeface="Times New Roman"/>
              </a:rPr>
              <a:t>đáp </a:t>
            </a:r>
            <a:r>
              <a:rPr sz="2400" dirty="0" err="1">
                <a:latin typeface="Times New Roman"/>
                <a:cs typeface="Times New Roman"/>
              </a:rPr>
              <a:t>ứng</a:t>
            </a:r>
            <a:r>
              <a:rPr sz="2400" dirty="0">
                <a:latin typeface="Times New Roman"/>
                <a:cs typeface="Times New Roman"/>
              </a:rPr>
              <a:t> </a:t>
            </a:r>
            <a:r>
              <a:rPr lang="en-US" sz="2400" dirty="0" err="1" smtClean="0">
                <a:latin typeface="Times New Roman"/>
                <a:cs typeface="Times New Roman"/>
              </a:rPr>
              <a:t>đúng</a:t>
            </a:r>
            <a:r>
              <a:rPr lang="en-US" sz="2400" dirty="0" smtClean="0">
                <a:latin typeface="Times New Roman"/>
                <a:cs typeface="Times New Roman"/>
              </a:rPr>
              <a:t> </a:t>
            </a:r>
            <a:r>
              <a:rPr lang="en-US" sz="2400" dirty="0" err="1" smtClean="0">
                <a:latin typeface="Times New Roman"/>
                <a:cs typeface="Times New Roman"/>
              </a:rPr>
              <a:t>tiến</a:t>
            </a:r>
            <a:r>
              <a:rPr lang="en-US" sz="2400" dirty="0" smtClean="0">
                <a:latin typeface="Times New Roman"/>
                <a:cs typeface="Times New Roman"/>
              </a:rPr>
              <a:t> </a:t>
            </a:r>
            <a:r>
              <a:rPr lang="en-US" sz="2400" dirty="0" err="1" smtClean="0">
                <a:latin typeface="Times New Roman"/>
                <a:cs typeface="Times New Roman"/>
              </a:rPr>
              <a:t>độ</a:t>
            </a:r>
            <a:r>
              <a:rPr sz="2400" dirty="0" smtClean="0">
                <a:latin typeface="Times New Roman"/>
                <a:cs typeface="Times New Roman"/>
              </a:rPr>
              <a:t> </a:t>
            </a:r>
            <a:r>
              <a:rPr sz="2400" dirty="0">
                <a:latin typeface="Times New Roman"/>
                <a:cs typeface="Times New Roman"/>
              </a:rPr>
              <a:t>và </a:t>
            </a:r>
            <a:r>
              <a:rPr sz="2400" spc="-5" dirty="0">
                <a:latin typeface="Times New Roman"/>
                <a:cs typeface="Times New Roman"/>
              </a:rPr>
              <a:t>chỉ </a:t>
            </a:r>
            <a:r>
              <a:rPr sz="2400" dirty="0">
                <a:latin typeface="Times New Roman"/>
                <a:cs typeface="Times New Roman"/>
              </a:rPr>
              <a:t>5% </a:t>
            </a:r>
            <a:r>
              <a:rPr sz="2400" spc="-5" dirty="0">
                <a:latin typeface="Times New Roman"/>
                <a:cs typeface="Times New Roman"/>
              </a:rPr>
              <a:t>khả </a:t>
            </a:r>
            <a:r>
              <a:rPr sz="2400" dirty="0">
                <a:latin typeface="Times New Roman"/>
                <a:cs typeface="Times New Roman"/>
              </a:rPr>
              <a:t>năng </a:t>
            </a:r>
            <a:r>
              <a:rPr sz="2400" spc="-5" dirty="0">
                <a:latin typeface="Times New Roman"/>
                <a:cs typeface="Times New Roman"/>
              </a:rPr>
              <a:t>trễ </a:t>
            </a:r>
            <a:r>
              <a:rPr sz="2400" dirty="0">
                <a:latin typeface="Times New Roman"/>
                <a:cs typeface="Times New Roman"/>
              </a:rPr>
              <a:t>hạn 10 ngày. </a:t>
            </a:r>
            <a:r>
              <a:rPr sz="2400" spc="5" dirty="0">
                <a:latin typeface="Times New Roman"/>
                <a:cs typeface="Times New Roman"/>
              </a:rPr>
              <a:t>Doanh </a:t>
            </a:r>
            <a:r>
              <a:rPr sz="2400" dirty="0">
                <a:latin typeface="Times New Roman"/>
                <a:cs typeface="Times New Roman"/>
              </a:rPr>
              <a:t>thu </a:t>
            </a:r>
            <a:r>
              <a:rPr sz="2400" spc="-5" dirty="0">
                <a:latin typeface="Times New Roman"/>
                <a:cs typeface="Times New Roman"/>
              </a:rPr>
              <a:t>cần </a:t>
            </a:r>
            <a:r>
              <a:rPr sz="2400" dirty="0">
                <a:latin typeface="Times New Roman"/>
                <a:cs typeface="Times New Roman"/>
              </a:rPr>
              <a:t>ghi nhận</a:t>
            </a:r>
            <a:r>
              <a:rPr sz="2400" spc="-70" dirty="0">
                <a:latin typeface="Times New Roman"/>
                <a:cs typeface="Times New Roman"/>
              </a:rPr>
              <a:t> </a:t>
            </a:r>
            <a:r>
              <a:rPr sz="2400" dirty="0">
                <a:latin typeface="Times New Roman"/>
                <a:cs typeface="Times New Roman"/>
              </a:rPr>
              <a:t>là  bao</a:t>
            </a:r>
            <a:r>
              <a:rPr sz="2400" spc="-80" dirty="0">
                <a:latin typeface="Times New Roman"/>
                <a:cs typeface="Times New Roman"/>
              </a:rPr>
              <a:t> </a:t>
            </a:r>
            <a:r>
              <a:rPr sz="2400" spc="-5" dirty="0">
                <a:latin typeface="Times New Roman"/>
                <a:cs typeface="Times New Roman"/>
              </a:rPr>
              <a:t>nhiêu?</a:t>
            </a:r>
            <a:endParaRPr sz="2400" dirty="0">
              <a:latin typeface="Times New Roman"/>
              <a:cs typeface="Times New Roman"/>
            </a:endParaRPr>
          </a:p>
        </p:txBody>
      </p:sp>
      <p:graphicFrame>
        <p:nvGraphicFramePr>
          <p:cNvPr id="5" name="object 5"/>
          <p:cNvGraphicFramePr>
            <a:graphicFrameLocks noGrp="1"/>
          </p:cNvGraphicFramePr>
          <p:nvPr/>
        </p:nvGraphicFramePr>
        <p:xfrm>
          <a:off x="685800" y="3200400"/>
          <a:ext cx="7772400" cy="1645410"/>
        </p:xfrm>
        <a:graphic>
          <a:graphicData uri="http://schemas.openxmlformats.org/drawingml/2006/table">
            <a:tbl>
              <a:tblPr firstRow="1" bandRow="1">
                <a:tableStyleId>{2D5ABB26-0587-4C30-8999-92F81FD0307C}</a:tableStyleId>
              </a:tblPr>
              <a:tblGrid>
                <a:gridCol w="1520830"/>
                <a:gridCol w="1946444"/>
                <a:gridCol w="1622215"/>
                <a:gridCol w="2682911"/>
              </a:tblGrid>
              <a:tr h="586232">
                <a:tc>
                  <a:txBody>
                    <a:bodyPr/>
                    <a:lstStyle/>
                    <a:p>
                      <a:pPr algn="ctr">
                        <a:lnSpc>
                          <a:spcPts val="1795"/>
                        </a:lnSpc>
                      </a:pPr>
                      <a:r>
                        <a:rPr sz="1600" b="1" spc="-5" dirty="0">
                          <a:solidFill>
                            <a:srgbClr val="FFFFFF"/>
                          </a:solidFill>
                          <a:latin typeface="Arial"/>
                          <a:cs typeface="Arial"/>
                        </a:rPr>
                        <a:t>Tình</a:t>
                      </a:r>
                      <a:r>
                        <a:rPr sz="1600" b="1" spc="-75" dirty="0">
                          <a:solidFill>
                            <a:srgbClr val="FFFFFF"/>
                          </a:solidFill>
                          <a:latin typeface="Arial"/>
                          <a:cs typeface="Arial"/>
                        </a:rPr>
                        <a:t> </a:t>
                      </a:r>
                      <a:r>
                        <a:rPr sz="1600" b="1" spc="-5" dirty="0">
                          <a:solidFill>
                            <a:srgbClr val="FFFFFF"/>
                          </a:solidFill>
                          <a:latin typeface="Arial"/>
                          <a:cs typeface="Arial"/>
                        </a:rPr>
                        <a:t>huống</a:t>
                      </a:r>
                      <a:endParaRPr sz="1600" dirty="0">
                        <a:latin typeface="Arial"/>
                        <a:cs typeface="Arial"/>
                      </a:endParaRPr>
                    </a:p>
                  </a:txBody>
                  <a:tcPr marL="0" marR="0" marT="0" marB="0">
                    <a:lnB w="4572">
                      <a:solidFill>
                        <a:srgbClr val="FFFFFF"/>
                      </a:solidFill>
                      <a:prstDash val="solid"/>
                    </a:lnB>
                    <a:solidFill>
                      <a:srgbClr val="2CD4C4"/>
                    </a:solidFill>
                  </a:tcPr>
                </a:tc>
                <a:tc>
                  <a:txBody>
                    <a:bodyPr/>
                    <a:lstStyle/>
                    <a:p>
                      <a:pPr marL="152400">
                        <a:lnSpc>
                          <a:spcPts val="1795"/>
                        </a:lnSpc>
                      </a:pPr>
                      <a:r>
                        <a:rPr sz="1600" b="1" spc="-10" dirty="0">
                          <a:solidFill>
                            <a:srgbClr val="FFFFFF"/>
                          </a:solidFill>
                          <a:latin typeface="Arial"/>
                          <a:cs typeface="Arial"/>
                        </a:rPr>
                        <a:t>Giá </a:t>
                      </a:r>
                      <a:r>
                        <a:rPr sz="1600" b="1" spc="-5" dirty="0">
                          <a:solidFill>
                            <a:srgbClr val="FFFFFF"/>
                          </a:solidFill>
                          <a:latin typeface="Arial"/>
                          <a:cs typeface="Arial"/>
                        </a:rPr>
                        <a:t>trị hợp</a:t>
                      </a:r>
                      <a:r>
                        <a:rPr sz="1600" b="1" spc="-40" dirty="0">
                          <a:solidFill>
                            <a:srgbClr val="FFFFFF"/>
                          </a:solidFill>
                          <a:latin typeface="Arial"/>
                          <a:cs typeface="Arial"/>
                        </a:rPr>
                        <a:t> </a:t>
                      </a:r>
                      <a:r>
                        <a:rPr sz="1600" b="1" spc="-5" dirty="0">
                          <a:solidFill>
                            <a:srgbClr val="FFFFFF"/>
                          </a:solidFill>
                          <a:latin typeface="Arial"/>
                          <a:cs typeface="Arial"/>
                        </a:rPr>
                        <a:t>đồng</a:t>
                      </a:r>
                      <a:endParaRPr sz="1600">
                        <a:latin typeface="Arial"/>
                        <a:cs typeface="Arial"/>
                      </a:endParaRPr>
                    </a:p>
                  </a:txBody>
                  <a:tcPr marL="0" marR="0" marT="0" marB="0">
                    <a:lnB w="4572">
                      <a:solidFill>
                        <a:srgbClr val="FFFFFF"/>
                      </a:solidFill>
                      <a:prstDash val="solid"/>
                    </a:lnB>
                    <a:solidFill>
                      <a:srgbClr val="2CD4C4"/>
                    </a:solidFill>
                  </a:tcPr>
                </a:tc>
                <a:tc>
                  <a:txBody>
                    <a:bodyPr/>
                    <a:lstStyle/>
                    <a:p>
                      <a:pPr marR="584835" algn="r">
                        <a:lnSpc>
                          <a:spcPts val="1795"/>
                        </a:lnSpc>
                      </a:pPr>
                      <a:r>
                        <a:rPr sz="1600" b="1" spc="-5" dirty="0">
                          <a:solidFill>
                            <a:srgbClr val="FFFFFF"/>
                          </a:solidFill>
                          <a:latin typeface="Arial"/>
                          <a:cs typeface="Arial"/>
                        </a:rPr>
                        <a:t>Xác</a:t>
                      </a:r>
                      <a:r>
                        <a:rPr sz="1600" b="1" spc="-90" dirty="0">
                          <a:solidFill>
                            <a:srgbClr val="FFFFFF"/>
                          </a:solidFill>
                          <a:latin typeface="Arial"/>
                          <a:cs typeface="Arial"/>
                        </a:rPr>
                        <a:t> </a:t>
                      </a:r>
                      <a:r>
                        <a:rPr sz="1600" b="1" spc="-5" dirty="0">
                          <a:solidFill>
                            <a:srgbClr val="FFFFFF"/>
                          </a:solidFill>
                          <a:latin typeface="Arial"/>
                          <a:cs typeface="Arial"/>
                        </a:rPr>
                        <a:t>suất</a:t>
                      </a:r>
                      <a:endParaRPr sz="1600" dirty="0">
                        <a:latin typeface="Arial"/>
                        <a:cs typeface="Arial"/>
                      </a:endParaRPr>
                    </a:p>
                  </a:txBody>
                  <a:tcPr marL="0" marR="0" marT="0" marB="0">
                    <a:lnB w="4572">
                      <a:solidFill>
                        <a:srgbClr val="FFFFFF"/>
                      </a:solidFill>
                      <a:prstDash val="solid"/>
                    </a:lnB>
                    <a:solidFill>
                      <a:srgbClr val="2CD4C4"/>
                    </a:solidFill>
                  </a:tcPr>
                </a:tc>
                <a:tc>
                  <a:txBody>
                    <a:bodyPr/>
                    <a:lstStyle/>
                    <a:p>
                      <a:pPr marR="1270" algn="r">
                        <a:lnSpc>
                          <a:spcPts val="1795"/>
                        </a:lnSpc>
                      </a:pPr>
                      <a:r>
                        <a:rPr sz="1600" b="1" spc="-10" dirty="0">
                          <a:solidFill>
                            <a:srgbClr val="FFFFFF"/>
                          </a:solidFill>
                          <a:latin typeface="Arial"/>
                          <a:cs typeface="Arial"/>
                        </a:rPr>
                        <a:t>Giá </a:t>
                      </a:r>
                      <a:r>
                        <a:rPr sz="1600" b="1" spc="-5" dirty="0">
                          <a:solidFill>
                            <a:srgbClr val="FFFFFF"/>
                          </a:solidFill>
                          <a:latin typeface="Arial"/>
                          <a:cs typeface="Arial"/>
                        </a:rPr>
                        <a:t>trị được </a:t>
                      </a:r>
                      <a:r>
                        <a:rPr sz="1600" b="1" spc="10" dirty="0">
                          <a:solidFill>
                            <a:srgbClr val="FFFFFF"/>
                          </a:solidFill>
                          <a:latin typeface="Arial"/>
                          <a:cs typeface="Arial"/>
                        </a:rPr>
                        <a:t>kỳ</a:t>
                      </a:r>
                      <a:r>
                        <a:rPr sz="1600" b="1" spc="-45" dirty="0">
                          <a:solidFill>
                            <a:srgbClr val="FFFFFF"/>
                          </a:solidFill>
                          <a:latin typeface="Arial"/>
                          <a:cs typeface="Arial"/>
                        </a:rPr>
                        <a:t> </a:t>
                      </a:r>
                      <a:r>
                        <a:rPr sz="1600" b="1" spc="-5" dirty="0">
                          <a:solidFill>
                            <a:srgbClr val="FFFFFF"/>
                          </a:solidFill>
                          <a:latin typeface="Arial"/>
                          <a:cs typeface="Arial"/>
                        </a:rPr>
                        <a:t>vọng</a:t>
                      </a:r>
                      <a:endParaRPr sz="1600">
                        <a:latin typeface="Arial"/>
                        <a:cs typeface="Arial"/>
                      </a:endParaRPr>
                    </a:p>
                  </a:txBody>
                  <a:tcPr marL="0" marR="0" marT="0" marB="0">
                    <a:lnB w="4572">
                      <a:solidFill>
                        <a:srgbClr val="FFFFFF"/>
                      </a:solidFill>
                      <a:prstDash val="solid"/>
                    </a:lnB>
                    <a:solidFill>
                      <a:srgbClr val="2CD4C4"/>
                    </a:solidFill>
                  </a:tcPr>
                </a:tc>
              </a:tr>
              <a:tr h="293369">
                <a:tc>
                  <a:txBody>
                    <a:bodyPr/>
                    <a:lstStyle/>
                    <a:p>
                      <a:pPr algn="ctr">
                        <a:lnSpc>
                          <a:spcPts val="1795"/>
                        </a:lnSpc>
                      </a:pPr>
                      <a:r>
                        <a:rPr sz="1600" b="1" dirty="0">
                          <a:solidFill>
                            <a:srgbClr val="FFFFFF"/>
                          </a:solidFill>
                          <a:latin typeface="Arial"/>
                          <a:cs typeface="Arial"/>
                        </a:rPr>
                        <a:t>1</a:t>
                      </a:r>
                      <a:endParaRPr sz="1600" dirty="0">
                        <a:latin typeface="Arial"/>
                        <a:cs typeface="Arial"/>
                      </a:endParaRPr>
                    </a:p>
                  </a:txBody>
                  <a:tcPr marL="0" marR="0" marT="0" marB="0">
                    <a:lnT w="4572">
                      <a:solidFill>
                        <a:srgbClr val="FFFFFF"/>
                      </a:solidFill>
                      <a:prstDash val="solid"/>
                    </a:lnT>
                    <a:solidFill>
                      <a:srgbClr val="2CD4C4"/>
                    </a:solidFill>
                  </a:tcPr>
                </a:tc>
                <a:tc>
                  <a:txBody>
                    <a:bodyPr/>
                    <a:lstStyle/>
                    <a:p>
                      <a:pPr marL="558800">
                        <a:lnSpc>
                          <a:spcPts val="1795"/>
                        </a:lnSpc>
                      </a:pPr>
                      <a:r>
                        <a:rPr sz="1600" spc="-30" dirty="0">
                          <a:latin typeface="Arial"/>
                          <a:cs typeface="Arial"/>
                        </a:rPr>
                        <a:t>$100m</a:t>
                      </a:r>
                      <a:endParaRPr sz="1600">
                        <a:latin typeface="Arial"/>
                        <a:cs typeface="Arial"/>
                      </a:endParaRPr>
                    </a:p>
                  </a:txBody>
                  <a:tcPr marL="0" marR="0" marT="0" marB="0">
                    <a:lnT w="4572">
                      <a:solidFill>
                        <a:srgbClr val="FFFFFF"/>
                      </a:solidFill>
                      <a:prstDash val="solid"/>
                    </a:lnT>
                    <a:lnB w="3048">
                      <a:solidFill>
                        <a:srgbClr val="FFFFFF"/>
                      </a:solidFill>
                      <a:prstDash val="solid"/>
                    </a:lnB>
                    <a:solidFill>
                      <a:srgbClr val="CDEEEA"/>
                    </a:solidFill>
                  </a:tcPr>
                </a:tc>
                <a:tc>
                  <a:txBody>
                    <a:bodyPr/>
                    <a:lstStyle/>
                    <a:p>
                      <a:pPr marR="595630" algn="r">
                        <a:lnSpc>
                          <a:spcPts val="1795"/>
                        </a:lnSpc>
                      </a:pPr>
                      <a:r>
                        <a:rPr sz="1600" dirty="0">
                          <a:latin typeface="Arial"/>
                          <a:cs typeface="Arial"/>
                        </a:rPr>
                        <a:t>95%</a:t>
                      </a:r>
                      <a:endParaRPr sz="1600">
                        <a:latin typeface="Arial"/>
                        <a:cs typeface="Arial"/>
                      </a:endParaRPr>
                    </a:p>
                  </a:txBody>
                  <a:tcPr marL="0" marR="0" marT="0" marB="0">
                    <a:lnT w="4572">
                      <a:solidFill>
                        <a:srgbClr val="FFFFFF"/>
                      </a:solidFill>
                      <a:prstDash val="solid"/>
                    </a:lnT>
                    <a:lnB w="3048">
                      <a:solidFill>
                        <a:srgbClr val="FFFFFF"/>
                      </a:solidFill>
                      <a:prstDash val="solid"/>
                    </a:lnB>
                    <a:solidFill>
                      <a:srgbClr val="CDEEEA"/>
                    </a:solidFill>
                  </a:tcPr>
                </a:tc>
                <a:tc>
                  <a:txBody>
                    <a:bodyPr/>
                    <a:lstStyle/>
                    <a:p>
                      <a:pPr marR="55880" algn="r">
                        <a:lnSpc>
                          <a:spcPts val="1795"/>
                        </a:lnSpc>
                      </a:pPr>
                      <a:r>
                        <a:rPr sz="1600" spc="-5" dirty="0">
                          <a:latin typeface="Arial"/>
                          <a:cs typeface="Arial"/>
                        </a:rPr>
                        <a:t>$95.00</a:t>
                      </a:r>
                      <a:r>
                        <a:rPr sz="1600" spc="-70" dirty="0">
                          <a:latin typeface="Arial"/>
                          <a:cs typeface="Arial"/>
                        </a:rPr>
                        <a:t> </a:t>
                      </a:r>
                      <a:r>
                        <a:rPr sz="1600" spc="-5" dirty="0">
                          <a:latin typeface="Arial"/>
                          <a:cs typeface="Arial"/>
                        </a:rPr>
                        <a:t>triệu</a:t>
                      </a:r>
                      <a:endParaRPr sz="1600">
                        <a:latin typeface="Arial"/>
                        <a:cs typeface="Arial"/>
                      </a:endParaRPr>
                    </a:p>
                  </a:txBody>
                  <a:tcPr marL="0" marR="0" marT="0" marB="0">
                    <a:lnT w="4572">
                      <a:solidFill>
                        <a:srgbClr val="FFFFFF"/>
                      </a:solidFill>
                      <a:prstDash val="solid"/>
                    </a:lnT>
                    <a:lnB w="3048">
                      <a:solidFill>
                        <a:srgbClr val="FFFFFF"/>
                      </a:solidFill>
                      <a:prstDash val="solid"/>
                    </a:lnB>
                    <a:solidFill>
                      <a:srgbClr val="CDEEEA"/>
                    </a:solidFill>
                  </a:tcPr>
                </a:tc>
              </a:tr>
              <a:tr h="226313">
                <a:tc>
                  <a:txBody>
                    <a:bodyPr/>
                    <a:lstStyle/>
                    <a:p>
                      <a:pPr algn="ctr">
                        <a:lnSpc>
                          <a:spcPts val="1700"/>
                        </a:lnSpc>
                      </a:pPr>
                      <a:r>
                        <a:rPr sz="1600" b="1" dirty="0">
                          <a:solidFill>
                            <a:srgbClr val="FFFFFF"/>
                          </a:solidFill>
                          <a:latin typeface="Arial"/>
                          <a:cs typeface="Arial"/>
                        </a:rPr>
                        <a:t>2</a:t>
                      </a:r>
                      <a:endParaRPr sz="1600">
                        <a:latin typeface="Arial"/>
                        <a:cs typeface="Arial"/>
                      </a:endParaRPr>
                    </a:p>
                  </a:txBody>
                  <a:tcPr marL="0" marR="0" marT="0" marB="0">
                    <a:lnB w="16764">
                      <a:solidFill>
                        <a:srgbClr val="FFFFFF"/>
                      </a:solidFill>
                      <a:prstDash val="solid"/>
                    </a:lnB>
                    <a:solidFill>
                      <a:srgbClr val="2CD4C4"/>
                    </a:solidFill>
                  </a:tcPr>
                </a:tc>
                <a:tc>
                  <a:txBody>
                    <a:bodyPr/>
                    <a:lstStyle/>
                    <a:p>
                      <a:pPr marL="610870">
                        <a:lnSpc>
                          <a:spcPts val="1689"/>
                        </a:lnSpc>
                      </a:pPr>
                      <a:r>
                        <a:rPr sz="1600" spc="-20" dirty="0">
                          <a:latin typeface="Arial"/>
                          <a:cs typeface="Arial"/>
                        </a:rPr>
                        <a:t>$95m</a:t>
                      </a:r>
                      <a:endParaRPr sz="1600">
                        <a:latin typeface="Arial"/>
                        <a:cs typeface="Arial"/>
                      </a:endParaRPr>
                    </a:p>
                  </a:txBody>
                  <a:tcPr marL="0" marR="0" marT="0" marB="0">
                    <a:lnT w="3048">
                      <a:solidFill>
                        <a:srgbClr val="FFFFFF"/>
                      </a:solidFill>
                      <a:prstDash val="solid"/>
                    </a:lnT>
                    <a:lnB w="16764">
                      <a:solidFill>
                        <a:srgbClr val="FFFFFF"/>
                      </a:solidFill>
                      <a:prstDash val="solid"/>
                    </a:lnB>
                    <a:solidFill>
                      <a:srgbClr val="E8F7F5"/>
                    </a:solidFill>
                  </a:tcPr>
                </a:tc>
                <a:tc>
                  <a:txBody>
                    <a:bodyPr/>
                    <a:lstStyle/>
                    <a:p>
                      <a:pPr marR="44450" algn="ctr">
                        <a:lnSpc>
                          <a:spcPts val="1689"/>
                        </a:lnSpc>
                      </a:pPr>
                      <a:r>
                        <a:rPr sz="1600" spc="-5" dirty="0">
                          <a:latin typeface="Arial"/>
                          <a:cs typeface="Arial"/>
                        </a:rPr>
                        <a:t>5%</a:t>
                      </a:r>
                      <a:endParaRPr sz="1600">
                        <a:latin typeface="Arial"/>
                        <a:cs typeface="Arial"/>
                      </a:endParaRPr>
                    </a:p>
                  </a:txBody>
                  <a:tcPr marL="0" marR="0" marT="0" marB="0">
                    <a:lnT w="3048">
                      <a:solidFill>
                        <a:srgbClr val="FFFFFF"/>
                      </a:solidFill>
                      <a:prstDash val="solid"/>
                    </a:lnT>
                    <a:lnB w="16764">
                      <a:solidFill>
                        <a:srgbClr val="FFFFFF"/>
                      </a:solidFill>
                      <a:prstDash val="solid"/>
                    </a:lnB>
                    <a:solidFill>
                      <a:srgbClr val="E8F7F5"/>
                    </a:solidFill>
                  </a:tcPr>
                </a:tc>
                <a:tc>
                  <a:txBody>
                    <a:bodyPr/>
                    <a:lstStyle/>
                    <a:p>
                      <a:pPr marR="55880" algn="r">
                        <a:lnSpc>
                          <a:spcPts val="1689"/>
                        </a:lnSpc>
                      </a:pPr>
                      <a:r>
                        <a:rPr sz="1600" u="dbl" spc="-15" dirty="0">
                          <a:latin typeface="Arial"/>
                          <a:cs typeface="Arial"/>
                        </a:rPr>
                        <a:t>$4.75</a:t>
                      </a:r>
                      <a:r>
                        <a:rPr sz="1600" u="dbl" spc="-80" dirty="0">
                          <a:latin typeface="Arial"/>
                          <a:cs typeface="Arial"/>
                        </a:rPr>
                        <a:t> </a:t>
                      </a:r>
                      <a:r>
                        <a:rPr sz="1600" spc="-5" dirty="0">
                          <a:latin typeface="Arial"/>
                          <a:cs typeface="Arial"/>
                        </a:rPr>
                        <a:t>triệu</a:t>
                      </a:r>
                      <a:endParaRPr sz="1600">
                        <a:latin typeface="Arial"/>
                        <a:cs typeface="Arial"/>
                      </a:endParaRPr>
                    </a:p>
                  </a:txBody>
                  <a:tcPr marL="0" marR="0" marT="0" marB="0">
                    <a:lnT w="3048">
                      <a:solidFill>
                        <a:srgbClr val="FFFFFF"/>
                      </a:solidFill>
                      <a:prstDash val="solid"/>
                    </a:lnT>
                    <a:lnB w="16764">
                      <a:solidFill>
                        <a:srgbClr val="FFFFFF"/>
                      </a:solidFill>
                      <a:prstDash val="solid"/>
                    </a:lnB>
                    <a:solidFill>
                      <a:srgbClr val="E8F7F5"/>
                    </a:solidFill>
                  </a:tcPr>
                </a:tc>
              </a:tr>
              <a:tr h="243840">
                <a:tc rowSpan="2">
                  <a:txBody>
                    <a:bodyPr/>
                    <a:lstStyle/>
                    <a:p>
                      <a:endParaRPr sz="1600">
                        <a:latin typeface="Arial"/>
                        <a:cs typeface="Arial"/>
                      </a:endParaRPr>
                    </a:p>
                  </a:txBody>
                  <a:tcPr marL="0" marR="0" marT="0" marB="0">
                    <a:lnT w="16764">
                      <a:solidFill>
                        <a:srgbClr val="FFFFFF"/>
                      </a:solidFill>
                      <a:prstDash val="solid"/>
                    </a:lnT>
                    <a:solidFill>
                      <a:srgbClr val="2CD4C4"/>
                    </a:solidFill>
                  </a:tcPr>
                </a:tc>
                <a:tc gridSpan="3">
                  <a:txBody>
                    <a:bodyPr/>
                    <a:lstStyle/>
                    <a:p>
                      <a:endParaRPr sz="1600">
                        <a:latin typeface="Arial"/>
                        <a:cs typeface="Arial"/>
                      </a:endParaRPr>
                    </a:p>
                  </a:txBody>
                  <a:tcPr marL="0" marR="0" marT="0" marB="0">
                    <a:lnT w="16764">
                      <a:solidFill>
                        <a:srgbClr val="FFFFFF"/>
                      </a:solidFill>
                      <a:prstDash val="solid"/>
                    </a:lnT>
                    <a:lnB w="64007">
                      <a:solidFill>
                        <a:srgbClr val="CDEEEA"/>
                      </a:solidFill>
                      <a:prstDash val="solid"/>
                    </a:lnB>
                    <a:solidFill>
                      <a:srgbClr val="E8F7F5"/>
                    </a:solidFill>
                  </a:tcPr>
                </a:tc>
                <a:tc hMerge="1">
                  <a:txBody>
                    <a:bodyPr/>
                    <a:lstStyle/>
                    <a:p>
                      <a:endParaRPr/>
                    </a:p>
                  </a:txBody>
                  <a:tcPr marL="0" marR="0" marT="0" marB="0"/>
                </a:tc>
                <a:tc hMerge="1">
                  <a:txBody>
                    <a:bodyPr/>
                    <a:lstStyle/>
                    <a:p>
                      <a:endParaRPr/>
                    </a:p>
                  </a:txBody>
                  <a:tcPr marL="0" marR="0" marT="0" marB="0"/>
                </a:tc>
              </a:tr>
              <a:tr h="295656">
                <a:tc vMerge="1">
                  <a:txBody>
                    <a:bodyPr/>
                    <a:lstStyle/>
                    <a:p>
                      <a:endParaRPr/>
                    </a:p>
                  </a:txBody>
                  <a:tcPr marL="0" marR="0" marT="0" marB="0">
                    <a:lnT w="16764">
                      <a:solidFill>
                        <a:srgbClr val="FFFFFF"/>
                      </a:solidFill>
                      <a:prstDash val="solid"/>
                    </a:lnT>
                    <a:solidFill>
                      <a:srgbClr val="2CD4C4"/>
                    </a:solidFill>
                  </a:tcPr>
                </a:tc>
                <a:tc gridSpan="3">
                  <a:txBody>
                    <a:bodyPr/>
                    <a:lstStyle/>
                    <a:p>
                      <a:pPr marR="55880" algn="r">
                        <a:lnSpc>
                          <a:spcPts val="1845"/>
                        </a:lnSpc>
                      </a:pPr>
                      <a:r>
                        <a:rPr sz="1600" spc="-5" dirty="0">
                          <a:latin typeface="Arial"/>
                          <a:cs typeface="Arial"/>
                        </a:rPr>
                        <a:t>$99.75</a:t>
                      </a:r>
                      <a:r>
                        <a:rPr sz="1600" spc="-70" dirty="0">
                          <a:latin typeface="Arial"/>
                          <a:cs typeface="Arial"/>
                        </a:rPr>
                        <a:t> </a:t>
                      </a:r>
                      <a:r>
                        <a:rPr sz="1600" spc="-5" dirty="0">
                          <a:latin typeface="Arial"/>
                          <a:cs typeface="Arial"/>
                        </a:rPr>
                        <a:t>triệu</a:t>
                      </a:r>
                      <a:endParaRPr sz="1600" dirty="0">
                        <a:latin typeface="Arial"/>
                        <a:cs typeface="Arial"/>
                      </a:endParaRPr>
                    </a:p>
                  </a:txBody>
                  <a:tcPr marL="0" marR="0" marT="0" marB="0">
                    <a:lnT w="64007" cap="flat" cmpd="sng" algn="ctr">
                      <a:solidFill>
                        <a:srgbClr val="CDEEEA"/>
                      </a:solidFill>
                      <a:prstDash val="solid"/>
                      <a:round/>
                      <a:headEnd type="none" w="med" len="med"/>
                      <a:tailEnd type="none" w="med" len="med"/>
                    </a:lnT>
                    <a:solidFill>
                      <a:srgbClr val="CDEEEA"/>
                    </a:solidFill>
                  </a:tcPr>
                </a:tc>
                <a:tc hMerge="1">
                  <a:txBody>
                    <a:bodyPr/>
                    <a:lstStyle/>
                    <a:p>
                      <a:endParaRPr/>
                    </a:p>
                  </a:txBody>
                  <a:tcPr marL="0" marR="0" marT="0" marB="0"/>
                </a:tc>
                <a:tc hMerge="1">
                  <a:txBody>
                    <a:bodyPr/>
                    <a:lstStyle/>
                    <a:p>
                      <a:endParaRPr/>
                    </a:p>
                  </a:txBody>
                  <a:tcPr marL="0" marR="0" marT="0" marB="0"/>
                </a:tc>
              </a:tr>
            </a:tbl>
          </a:graphicData>
        </a:graphic>
      </p:graphicFrame>
      <p:sp>
        <p:nvSpPr>
          <p:cNvPr id="6" name="object 6"/>
          <p:cNvSpPr txBox="1"/>
          <p:nvPr/>
        </p:nvSpPr>
        <p:spPr>
          <a:xfrm>
            <a:off x="609600" y="4953000"/>
            <a:ext cx="8077200" cy="1477328"/>
          </a:xfrm>
          <a:prstGeom prst="rect">
            <a:avLst/>
          </a:prstGeom>
        </p:spPr>
        <p:txBody>
          <a:bodyPr vert="horz" wrap="square" lIns="0" tIns="0" rIns="0" bIns="0" rtlCol="0">
            <a:spAutoFit/>
          </a:bodyPr>
          <a:lstStyle/>
          <a:p>
            <a:pPr marL="12700"/>
            <a:r>
              <a:rPr sz="2400" dirty="0">
                <a:latin typeface="Times New Roman"/>
                <a:cs typeface="Times New Roman"/>
              </a:rPr>
              <a:t>Cuối năm thứ </a:t>
            </a:r>
            <a:r>
              <a:rPr sz="2400" spc="-5" dirty="0">
                <a:latin typeface="Times New Roman"/>
                <a:cs typeface="Times New Roman"/>
              </a:rPr>
              <a:t>2, </a:t>
            </a:r>
            <a:r>
              <a:rPr sz="2400" dirty="0">
                <a:latin typeface="Times New Roman"/>
                <a:cs typeface="Times New Roman"/>
              </a:rPr>
              <a:t>dự án </a:t>
            </a:r>
            <a:r>
              <a:rPr sz="2400" spc="-5" dirty="0">
                <a:latin typeface="Times New Roman"/>
                <a:cs typeface="Times New Roman"/>
              </a:rPr>
              <a:t>hoàn tất 90%. </a:t>
            </a:r>
            <a:r>
              <a:rPr lang="en-US" sz="2400" dirty="0" err="1" smtClean="0">
                <a:latin typeface="Times New Roman"/>
                <a:cs typeface="Times New Roman"/>
              </a:rPr>
              <a:t>Doanh</a:t>
            </a:r>
            <a:r>
              <a:rPr lang="en-US" sz="2400" dirty="0" smtClean="0">
                <a:latin typeface="Times New Roman"/>
                <a:cs typeface="Times New Roman"/>
              </a:rPr>
              <a:t> </a:t>
            </a:r>
            <a:r>
              <a:rPr lang="en-US" sz="2400" dirty="0" err="1" smtClean="0">
                <a:latin typeface="Times New Roman"/>
                <a:cs typeface="Times New Roman"/>
              </a:rPr>
              <a:t>thu</a:t>
            </a:r>
            <a:r>
              <a:rPr lang="en-US" sz="2400" dirty="0" smtClean="0">
                <a:latin typeface="Times New Roman"/>
                <a:cs typeface="Times New Roman"/>
              </a:rPr>
              <a:t> </a:t>
            </a:r>
            <a:r>
              <a:rPr lang="en-US" sz="2400" dirty="0" err="1" smtClean="0">
                <a:latin typeface="Times New Roman"/>
                <a:cs typeface="Times New Roman"/>
              </a:rPr>
              <a:t>lũy</a:t>
            </a:r>
            <a:r>
              <a:rPr lang="en-US" sz="2400" dirty="0" smtClean="0">
                <a:latin typeface="Times New Roman"/>
                <a:cs typeface="Times New Roman"/>
              </a:rPr>
              <a:t> kế </a:t>
            </a:r>
            <a:r>
              <a:rPr lang="en-US" sz="2400" dirty="0" err="1" smtClean="0">
                <a:latin typeface="Times New Roman"/>
                <a:cs typeface="Times New Roman"/>
              </a:rPr>
              <a:t>phải</a:t>
            </a:r>
            <a:r>
              <a:rPr lang="en-US" sz="2400" dirty="0" smtClean="0">
                <a:latin typeface="Times New Roman"/>
                <a:cs typeface="Times New Roman"/>
              </a:rPr>
              <a:t> </a:t>
            </a:r>
            <a:r>
              <a:rPr lang="en-US" sz="2400" dirty="0" err="1" smtClean="0">
                <a:latin typeface="Times New Roman"/>
                <a:cs typeface="Times New Roman"/>
              </a:rPr>
              <a:t>ghi</a:t>
            </a:r>
            <a:r>
              <a:rPr lang="en-US" sz="2400" dirty="0" smtClean="0">
                <a:latin typeface="Times New Roman"/>
                <a:cs typeface="Times New Roman"/>
              </a:rPr>
              <a:t> </a:t>
            </a:r>
            <a:r>
              <a:rPr lang="en-US" sz="2400" dirty="0" err="1" smtClean="0">
                <a:latin typeface="Times New Roman"/>
                <a:cs typeface="Times New Roman"/>
              </a:rPr>
              <a:t>nhận</a:t>
            </a:r>
            <a:r>
              <a:rPr lang="en-US" sz="2400" dirty="0" smtClean="0">
                <a:latin typeface="Times New Roman"/>
                <a:cs typeface="Times New Roman"/>
              </a:rPr>
              <a:t> </a:t>
            </a:r>
            <a:r>
              <a:rPr lang="en-US" sz="2400" dirty="0" err="1" smtClean="0">
                <a:latin typeface="Times New Roman"/>
                <a:cs typeface="Times New Roman"/>
              </a:rPr>
              <a:t>trong</a:t>
            </a:r>
            <a:r>
              <a:rPr lang="en-US" sz="2400" dirty="0" smtClean="0">
                <a:latin typeface="Times New Roman"/>
                <a:cs typeface="Times New Roman"/>
              </a:rPr>
              <a:t> 2 </a:t>
            </a:r>
            <a:r>
              <a:rPr lang="en-US" sz="2400" dirty="0" err="1" smtClean="0">
                <a:latin typeface="Times New Roman"/>
                <a:cs typeface="Times New Roman"/>
              </a:rPr>
              <a:t>năm</a:t>
            </a:r>
            <a:r>
              <a:rPr lang="en-US" sz="2400" dirty="0" smtClean="0">
                <a:latin typeface="Times New Roman"/>
                <a:cs typeface="Times New Roman"/>
              </a:rPr>
              <a:t>: </a:t>
            </a:r>
            <a:r>
              <a:rPr sz="2400" dirty="0" smtClean="0">
                <a:latin typeface="Times New Roman"/>
                <a:cs typeface="Times New Roman"/>
              </a:rPr>
              <a:t>$</a:t>
            </a:r>
            <a:r>
              <a:rPr sz="2400" dirty="0">
                <a:latin typeface="Times New Roman"/>
                <a:cs typeface="Times New Roman"/>
              </a:rPr>
              <a:t>99.75 triệu x </a:t>
            </a:r>
            <a:r>
              <a:rPr sz="2400" spc="-5" dirty="0">
                <a:latin typeface="Times New Roman"/>
                <a:cs typeface="Times New Roman"/>
              </a:rPr>
              <a:t>90% </a:t>
            </a:r>
            <a:r>
              <a:rPr sz="2400" dirty="0">
                <a:latin typeface="Times New Roman"/>
                <a:cs typeface="Times New Roman"/>
              </a:rPr>
              <a:t>= </a:t>
            </a:r>
            <a:r>
              <a:rPr sz="2400" spc="-5" dirty="0">
                <a:latin typeface="Times New Roman"/>
                <a:cs typeface="Times New Roman"/>
              </a:rPr>
              <a:t>$89.775 </a:t>
            </a:r>
            <a:r>
              <a:rPr sz="2400" dirty="0" err="1" smtClean="0">
                <a:latin typeface="Times New Roman"/>
                <a:cs typeface="Times New Roman"/>
              </a:rPr>
              <a:t>triệu</a:t>
            </a:r>
            <a:endParaRPr lang="en-US" sz="2400" dirty="0" smtClean="0">
              <a:latin typeface="Times New Roman"/>
              <a:cs typeface="Times New Roman"/>
            </a:endParaRPr>
          </a:p>
          <a:p>
            <a:pPr marL="12700"/>
            <a:r>
              <a:rPr lang="en-US" sz="2400" dirty="0" smtClean="0">
                <a:latin typeface="Times New Roman"/>
                <a:cs typeface="Times New Roman"/>
              </a:rPr>
              <a:t>                             </a:t>
            </a:r>
            <a:r>
              <a:rPr lang="en-US" sz="2400" dirty="0" err="1" smtClean="0">
                <a:latin typeface="Times New Roman"/>
                <a:cs typeface="Times New Roman"/>
              </a:rPr>
              <a:t>Trừ</a:t>
            </a:r>
            <a:r>
              <a:rPr lang="en-US" sz="2400" dirty="0" smtClean="0">
                <a:latin typeface="Times New Roman"/>
                <a:cs typeface="Times New Roman"/>
              </a:rPr>
              <a:t> </a:t>
            </a:r>
            <a:r>
              <a:rPr lang="en-US" sz="2400" dirty="0" err="1" smtClean="0">
                <a:latin typeface="Times New Roman"/>
                <a:cs typeface="Times New Roman"/>
              </a:rPr>
              <a:t>đi</a:t>
            </a:r>
            <a:r>
              <a:rPr sz="2400" dirty="0" smtClean="0">
                <a:latin typeface="Times New Roman"/>
                <a:cs typeface="Times New Roman"/>
              </a:rPr>
              <a:t> </a:t>
            </a:r>
            <a:r>
              <a:rPr sz="2400" dirty="0">
                <a:latin typeface="Times New Roman"/>
                <a:cs typeface="Times New Roman"/>
              </a:rPr>
              <a:t>$58.5 triệu đã ghi nhận </a:t>
            </a:r>
            <a:r>
              <a:rPr sz="2400" spc="-5" dirty="0">
                <a:latin typeface="Times New Roman"/>
                <a:cs typeface="Times New Roman"/>
              </a:rPr>
              <a:t>trong năm </a:t>
            </a:r>
            <a:r>
              <a:rPr sz="2400" dirty="0" err="1">
                <a:latin typeface="Times New Roman"/>
                <a:cs typeface="Times New Roman"/>
              </a:rPr>
              <a:t>đầu</a:t>
            </a:r>
            <a:r>
              <a:rPr sz="2400" spc="-45" dirty="0">
                <a:latin typeface="Times New Roman"/>
                <a:cs typeface="Times New Roman"/>
              </a:rPr>
              <a:t> </a:t>
            </a:r>
            <a:r>
              <a:rPr lang="en-US" sz="2400" spc="-45" dirty="0" err="1" smtClean="0">
                <a:latin typeface="Times New Roman"/>
                <a:cs typeface="Times New Roman"/>
              </a:rPr>
              <a:t>Doanh</a:t>
            </a:r>
            <a:r>
              <a:rPr lang="en-US" sz="2400" spc="-45" dirty="0" smtClean="0">
                <a:latin typeface="Times New Roman"/>
                <a:cs typeface="Times New Roman"/>
              </a:rPr>
              <a:t> </a:t>
            </a:r>
            <a:r>
              <a:rPr lang="en-US" sz="2400" spc="-45" dirty="0" err="1" smtClean="0">
                <a:latin typeface="Times New Roman"/>
                <a:cs typeface="Times New Roman"/>
              </a:rPr>
              <a:t>thu</a:t>
            </a:r>
            <a:r>
              <a:rPr lang="en-US" sz="2400" spc="-45" dirty="0" smtClean="0">
                <a:latin typeface="Times New Roman"/>
                <a:cs typeface="Times New Roman"/>
              </a:rPr>
              <a:t> </a:t>
            </a:r>
            <a:r>
              <a:rPr lang="en-US" sz="2400" spc="-45" dirty="0" err="1" smtClean="0">
                <a:latin typeface="Times New Roman"/>
                <a:cs typeface="Times New Roman"/>
              </a:rPr>
              <a:t>ghi</a:t>
            </a:r>
            <a:r>
              <a:rPr lang="en-US" sz="2400" spc="-45" dirty="0" smtClean="0">
                <a:latin typeface="Times New Roman"/>
                <a:cs typeface="Times New Roman"/>
              </a:rPr>
              <a:t> </a:t>
            </a:r>
            <a:r>
              <a:rPr lang="en-US" sz="2400" spc="-45" dirty="0" err="1" smtClean="0">
                <a:latin typeface="Times New Roman"/>
                <a:cs typeface="Times New Roman"/>
              </a:rPr>
              <a:t>nhận</a:t>
            </a:r>
            <a:r>
              <a:rPr lang="en-US" sz="2400" spc="-45" dirty="0" smtClean="0">
                <a:latin typeface="Times New Roman"/>
                <a:cs typeface="Times New Roman"/>
              </a:rPr>
              <a:t> </a:t>
            </a:r>
            <a:r>
              <a:rPr lang="en-US" sz="2400" spc="-45" dirty="0" err="1" smtClean="0">
                <a:latin typeface="Times New Roman"/>
                <a:cs typeface="Times New Roman"/>
              </a:rPr>
              <a:t>cho</a:t>
            </a:r>
            <a:r>
              <a:rPr lang="en-US" sz="2400" spc="-45" dirty="0" smtClean="0">
                <a:latin typeface="Times New Roman"/>
                <a:cs typeface="Times New Roman"/>
              </a:rPr>
              <a:t> </a:t>
            </a:r>
            <a:r>
              <a:rPr lang="en-US" sz="2400" spc="-45" dirty="0" err="1" smtClean="0">
                <a:latin typeface="Times New Roman"/>
                <a:cs typeface="Times New Roman"/>
              </a:rPr>
              <a:t>năm</a:t>
            </a:r>
            <a:r>
              <a:rPr lang="en-US" sz="2400" spc="-45" dirty="0" smtClean="0">
                <a:latin typeface="Times New Roman"/>
                <a:cs typeface="Times New Roman"/>
              </a:rPr>
              <a:t> </a:t>
            </a:r>
            <a:r>
              <a:rPr lang="en-US" sz="2400" spc="-45" dirty="0" err="1" smtClean="0">
                <a:latin typeface="Times New Roman"/>
                <a:cs typeface="Times New Roman"/>
              </a:rPr>
              <a:t>thứ</a:t>
            </a:r>
            <a:r>
              <a:rPr lang="en-US" sz="2400" spc="-45" dirty="0" smtClean="0">
                <a:latin typeface="Times New Roman"/>
                <a:cs typeface="Times New Roman"/>
              </a:rPr>
              <a:t> hai:        </a:t>
            </a:r>
            <a:r>
              <a:rPr sz="2400" dirty="0" smtClean="0">
                <a:latin typeface="Times New Roman"/>
                <a:cs typeface="Times New Roman"/>
              </a:rPr>
              <a:t>$31,275</a:t>
            </a:r>
            <a:r>
              <a:rPr sz="2400" spc="-105" dirty="0" smtClean="0">
                <a:latin typeface="Times New Roman"/>
                <a:cs typeface="Times New Roman"/>
              </a:rPr>
              <a:t> </a:t>
            </a:r>
            <a:r>
              <a:rPr sz="2400" dirty="0">
                <a:latin typeface="Times New Roman"/>
                <a:cs typeface="Times New Roman"/>
              </a:rPr>
              <a:t>triệu.</a:t>
            </a:r>
          </a:p>
        </p:txBody>
      </p:sp>
      <p:sp>
        <p:nvSpPr>
          <p:cNvPr id="11" name="object 3"/>
          <p:cNvSpPr txBox="1">
            <a:spLocks/>
          </p:cNvSpPr>
          <p:nvPr/>
        </p:nvSpPr>
        <p:spPr>
          <a:xfrm>
            <a:off x="1524000" y="183177"/>
            <a:ext cx="7301992" cy="543464"/>
          </a:xfrm>
          <a:prstGeom prst="rect">
            <a:avLst/>
          </a:prstGeom>
        </p:spPr>
        <p:txBody>
          <a:bodyPr vert="horz" wrap="square" lIns="0" tIns="233408" rIns="0" bIns="0" rtlCol="0" anchor="ctr">
            <a:spAutoFit/>
          </a:bodyPr>
          <a:lstStyle/>
          <a:p>
            <a:pPr algn="ctr">
              <a:spcBef>
                <a:spcPct val="0"/>
              </a:spcBef>
              <a:defRPr/>
            </a:pPr>
            <a:r>
              <a:rPr lang="vi-VN" sz="2000" b="1" dirty="0" smtClean="0">
                <a:solidFill>
                  <a:srgbClr val="FF0000"/>
                </a:solidFill>
                <a:latin typeface="Times New Roman"/>
                <a:cs typeface="Times New Roman"/>
              </a:rPr>
              <a:t>V</a:t>
            </a:r>
            <a:r>
              <a:rPr lang="en-US" sz="2000" b="1" dirty="0" smtClean="0">
                <a:solidFill>
                  <a:srgbClr val="FF0000"/>
                </a:solidFill>
                <a:latin typeface="Times New Roman"/>
                <a:cs typeface="Times New Roman"/>
              </a:rPr>
              <a:t>Í DỤ</a:t>
            </a:r>
            <a:r>
              <a:rPr lang="vi-VN" sz="2000" b="1" dirty="0" smtClean="0">
                <a:solidFill>
                  <a:srgbClr val="FF0000"/>
                </a:solidFill>
                <a:latin typeface="Times New Roman"/>
                <a:cs typeface="Times New Roman"/>
              </a:rPr>
              <a:t> </a:t>
            </a:r>
            <a:r>
              <a:rPr lang="en-US" sz="2000" b="1" dirty="0" smtClean="0">
                <a:solidFill>
                  <a:srgbClr val="FF0000"/>
                </a:solidFill>
                <a:latin typeface="Times New Roman"/>
                <a:cs typeface="Times New Roman"/>
              </a:rPr>
              <a:t>DOANH THU HỢP ĐỒNG XÂY DỰNG </a:t>
            </a:r>
            <a:endParaRPr lang="vi-VN" sz="2000" b="1" dirty="0" smtClean="0">
              <a:solidFill>
                <a:srgbClr val="FF0000"/>
              </a:solidFill>
              <a:latin typeface="Times New Roman"/>
              <a:cs typeface="Times New Roman"/>
            </a:endParaRPr>
          </a:p>
        </p:txBody>
      </p:sp>
      <p:sp>
        <p:nvSpPr>
          <p:cNvPr id="12" name="Rectangle 2"/>
          <p:cNvSpPr txBox="1">
            <a:spLocks noChangeArrowheads="1"/>
          </p:cNvSpPr>
          <p:nvPr/>
        </p:nvSpPr>
        <p:spPr>
          <a:xfrm>
            <a:off x="0" y="609600"/>
            <a:ext cx="1981200" cy="381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0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BỘ</a:t>
            </a:r>
            <a:r>
              <a:rPr kumimoji="0" lang="en-US" sz="1000" b="1" i="0" u="none" strike="noStrike" kern="1200" cap="none" spc="0" normalizeH="0" noProof="0" dirty="0" smtClean="0">
                <a:ln>
                  <a:noFill/>
                </a:ln>
                <a:solidFill>
                  <a:schemeClr val="tx1"/>
                </a:solidFill>
                <a:effectLst/>
                <a:uLnTx/>
                <a:uFillTx/>
                <a:latin typeface="Times New Roman" pitchFamily="18" charset="0"/>
                <a:ea typeface="+mj-ea"/>
                <a:cs typeface="Times New Roman" pitchFamily="18" charset="0"/>
              </a:rPr>
              <a:t> TÀI CHÍNH</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0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THE MINISTRY OF FINANCE</a:t>
            </a:r>
          </a:p>
        </p:txBody>
      </p:sp>
      <p:pic>
        <p:nvPicPr>
          <p:cNvPr id="13" name="Picture 3"/>
          <p:cNvPicPr>
            <a:picLocks noChangeAspect="1" noChangeArrowheads="1"/>
          </p:cNvPicPr>
          <p:nvPr/>
        </p:nvPicPr>
        <p:blipFill>
          <a:blip r:embed="rId2" cstate="print"/>
          <a:srcRect/>
          <a:stretch>
            <a:fillRect/>
          </a:stretch>
        </p:blipFill>
        <p:spPr bwMode="auto">
          <a:xfrm>
            <a:off x="685800" y="0"/>
            <a:ext cx="609600" cy="60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162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495520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lgn="ctr"/>
            <a:r>
              <a:rPr lang="it-IT" sz="2400" b="1" dirty="0" smtClean="0">
                <a:solidFill>
                  <a:schemeClr val="tx1"/>
                </a:solidFill>
              </a:rPr>
              <a:t>MỘT SỐ QUY ĐỊNH QUAN TRỌNG ĐỐI VỚI GIÁ VỐN HÀNG BÁN</a:t>
            </a:r>
          </a:p>
          <a:p>
            <a:pPr marL="457200" indent="-457200" algn="ctr"/>
            <a:endParaRPr lang="it-IT" sz="2000" b="1" dirty="0" smtClean="0"/>
          </a:p>
          <a:p>
            <a:pPr marL="342900" indent="-342900" algn="just"/>
            <a:r>
              <a:rPr lang="it-IT" sz="2000" dirty="0" smtClean="0">
                <a:latin typeface="Arial (Body)"/>
              </a:rPr>
              <a:t>Giá vốn hàng bán gồm:</a:t>
            </a:r>
          </a:p>
          <a:p>
            <a:pPr marL="342900" indent="-342900" algn="just">
              <a:buFont typeface="Wingdings" pitchFamily="2" charset="2"/>
              <a:buChar char="ü"/>
            </a:pPr>
            <a:endParaRPr lang="it-IT" dirty="0" smtClean="0">
              <a:latin typeface="Arial (Body)"/>
            </a:endParaRPr>
          </a:p>
          <a:p>
            <a:pPr marL="342900" indent="-342900" algn="just">
              <a:buFont typeface="Wingdings" pitchFamily="2" charset="2"/>
              <a:buChar char="ü"/>
            </a:pPr>
            <a:r>
              <a:rPr lang="it-IT" dirty="0" smtClean="0">
                <a:latin typeface="Arial (Body)"/>
              </a:rPr>
              <a:t>Giá vốn của sản phẩm, hàng hóa, dịch vụ, </a:t>
            </a:r>
            <a:r>
              <a:rPr lang="it-IT" dirty="0" smtClean="0">
                <a:solidFill>
                  <a:srgbClr val="FF0000"/>
                </a:solidFill>
                <a:latin typeface="Arial (Body)"/>
              </a:rPr>
              <a:t>tài sản sinh học (trừ cây lâu năm cho sản phẩm định kỳ được kế toán là TSCĐ)</a:t>
            </a:r>
            <a:r>
              <a:rPr lang="it-IT" dirty="0" smtClean="0">
                <a:latin typeface="Arial (Body)"/>
              </a:rPr>
              <a:t>, BĐSĐT; giá thành sản xuất của sản phẩm xây lắp bán trong kỳ;</a:t>
            </a:r>
          </a:p>
          <a:p>
            <a:pPr marL="342900" indent="-342900" algn="just">
              <a:buFont typeface="Wingdings" pitchFamily="2" charset="2"/>
              <a:buChar char="ü"/>
            </a:pPr>
            <a:r>
              <a:rPr lang="it-IT" dirty="0" smtClean="0">
                <a:latin typeface="Arial (Body)"/>
              </a:rPr>
              <a:t>Các chi phí liên quan đến hoạt động kinh doanh BĐSĐT như: Chi phí khấu hao; chi phí sửa chữa; chi phí cho thuê BĐSĐT theo phương thức cho thuê hoạt động, chi phí bán BĐSĐT,…;</a:t>
            </a:r>
          </a:p>
          <a:p>
            <a:pPr marL="342900" indent="-342900" algn="just">
              <a:buFont typeface="Wingdings" pitchFamily="2" charset="2"/>
              <a:buChar char="ü"/>
            </a:pPr>
            <a:r>
              <a:rPr lang="it-IT" dirty="0" smtClean="0">
                <a:latin typeface="Arial (Body)"/>
              </a:rPr>
              <a:t>Khoản dự phòng giảm giá hàng tồn kho; </a:t>
            </a:r>
            <a:r>
              <a:rPr lang="nl-NL" dirty="0" smtClean="0">
                <a:solidFill>
                  <a:srgbClr val="FF0000"/>
                </a:solidFill>
                <a:latin typeface="Arial (Body)"/>
              </a:rPr>
              <a:t>dự phòng hợp đồng có rủi ro lớn liên quan đến bán hàng tồn kho;</a:t>
            </a:r>
          </a:p>
          <a:p>
            <a:pPr marL="342900" indent="-342900" algn="just">
              <a:buFont typeface="Wingdings" pitchFamily="2" charset="2"/>
              <a:buChar char="ü"/>
            </a:pPr>
            <a:r>
              <a:rPr lang="it-IT" dirty="0" smtClean="0">
                <a:latin typeface="Arial (Body)"/>
              </a:rPr>
              <a:t>Giá trị hàng tồn kho hao hụt, mất mát, doanh nghiệp phải tính ngay vào giá vốn hàng bán;</a:t>
            </a:r>
          </a:p>
          <a:p>
            <a:pPr marL="358775" indent="-358775" algn="just">
              <a:buFont typeface="Wingdings" pitchFamily="2" charset="2"/>
              <a:buChar char="ü"/>
            </a:pPr>
            <a:r>
              <a:rPr lang="it-IT" dirty="0" smtClean="0">
                <a:latin typeface="Arial (Body)"/>
              </a:rPr>
              <a:t>chi phí nguyên vật liệu trực tiếp tiêu hao vượt mức bình thường, chi phí nhân công trực tiếp, chi phí sản xuất chung cố định không phân bổ vào giá thành sản phẩm, dịch vụ sản xuất</a:t>
            </a:r>
            <a:endParaRPr lang="en-US"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163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452431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buFont typeface="Wingdings" pitchFamily="2" charset="2"/>
              <a:buChar char="ü"/>
            </a:pPr>
            <a:endParaRPr lang="it-IT" dirty="0" smtClean="0">
              <a:latin typeface="Arial (Body)"/>
            </a:endParaRPr>
          </a:p>
          <a:p>
            <a:pPr marL="266700" indent="-266700" algn="just">
              <a:buFont typeface="Wingdings" pitchFamily="2" charset="2"/>
              <a:buChar char="ü"/>
            </a:pPr>
            <a:r>
              <a:rPr lang="it-IT" dirty="0" smtClean="0">
                <a:latin typeface="Arial (Body)"/>
              </a:rPr>
              <a:t>Các khoản thuế nhập khẩu, thuế TTĐB, thuế bảo vệ môi trường đã tính vào giá trị hàng mua, nếu khi xuất bán hàng hóa mà các khoản thuế đó được hoàn lại thì được ghi giảm giá vốn hàng bán</a:t>
            </a:r>
          </a:p>
          <a:p>
            <a:pPr marL="266700" indent="-266700" algn="just">
              <a:buFont typeface="Wingdings" pitchFamily="2" charset="2"/>
              <a:buChar char="ü"/>
            </a:pPr>
            <a:endParaRPr lang="it-IT" dirty="0" smtClean="0">
              <a:latin typeface="Arial (Body)"/>
            </a:endParaRPr>
          </a:p>
          <a:p>
            <a:pPr marL="266700" indent="-266700" algn="just">
              <a:buFont typeface="Wingdings" pitchFamily="2" charset="2"/>
              <a:buChar char="ü"/>
            </a:pPr>
            <a:r>
              <a:rPr lang="nl-NL" dirty="0" smtClean="0">
                <a:latin typeface="Arial (Body)"/>
              </a:rPr>
              <a:t>Trường hợp khoản chiết khấu thương mại hoặc giảm giá hàng bán nhận được sau khi mua hàng, doanh nghiệp phải căn cứ vào tình hình biến động của hàng tồn kho để phân bổ số chiết khấu thương mại, giảm giá hàng bán được hưởng dựa trên số hàng tồn kho chưa tiêu thụ, số đã xuất dùng cho hoạt động đầu tư xây dựng hoặc đã xác định là tiêu thụ trong kỳ:</a:t>
            </a:r>
            <a:endParaRPr lang="en-US" dirty="0" smtClean="0">
              <a:latin typeface="Arial (Body)"/>
            </a:endParaRPr>
          </a:p>
          <a:p>
            <a:pPr marL="266700" indent="-266700" algn="just">
              <a:buFont typeface="Wingdings" pitchFamily="2" charset="2"/>
              <a:buChar char="ü"/>
            </a:pPr>
            <a:endParaRPr lang="en-US" dirty="0" smtClean="0">
              <a:latin typeface="Arial (Body)"/>
            </a:endParaRPr>
          </a:p>
          <a:p>
            <a:pPr marL="266700" indent="-266700" algn="just">
              <a:buFont typeface="Wingdings" pitchFamily="2" charset="2"/>
              <a:buChar char="ü"/>
            </a:pPr>
            <a:r>
              <a:rPr lang="en-US" dirty="0" smtClean="0">
                <a:latin typeface="Arial (Body)"/>
              </a:rPr>
              <a:t> </a:t>
            </a:r>
            <a:r>
              <a:rPr lang="en-US" dirty="0" err="1" smtClean="0">
                <a:latin typeface="Arial (Body)"/>
              </a:rPr>
              <a:t>Trích</a:t>
            </a:r>
            <a:r>
              <a:rPr lang="en-US" dirty="0" smtClean="0">
                <a:latin typeface="Arial (Body)"/>
              </a:rPr>
              <a:t> </a:t>
            </a:r>
            <a:r>
              <a:rPr lang="en-US" dirty="0" err="1" smtClean="0">
                <a:latin typeface="Arial (Body)"/>
              </a:rPr>
              <a:t>trước</a:t>
            </a:r>
            <a:r>
              <a:rPr lang="en-US" dirty="0" smtClean="0">
                <a:latin typeface="Arial (Body)"/>
              </a:rPr>
              <a:t> </a:t>
            </a:r>
            <a:r>
              <a:rPr lang="en-US" dirty="0" err="1" smtClean="0">
                <a:latin typeface="Arial (Body)"/>
              </a:rPr>
              <a:t>giá</a:t>
            </a:r>
            <a:r>
              <a:rPr lang="en-US" dirty="0" smtClean="0">
                <a:latin typeface="Arial (Body)"/>
              </a:rPr>
              <a:t> </a:t>
            </a:r>
            <a:r>
              <a:rPr lang="en-US" dirty="0" err="1" smtClean="0">
                <a:latin typeface="Arial (Body)"/>
              </a:rPr>
              <a:t>vốn</a:t>
            </a:r>
            <a:r>
              <a:rPr lang="en-US" dirty="0" smtClean="0">
                <a:latin typeface="Arial (Body)"/>
              </a:rPr>
              <a:t> </a:t>
            </a:r>
            <a:r>
              <a:rPr lang="en-US" dirty="0" err="1" smtClean="0">
                <a:latin typeface="Arial (Body)"/>
              </a:rPr>
              <a:t>khi</a:t>
            </a:r>
            <a:r>
              <a:rPr lang="en-US" dirty="0" smtClean="0">
                <a:latin typeface="Arial (Body)"/>
              </a:rPr>
              <a:t> </a:t>
            </a:r>
            <a:r>
              <a:rPr lang="en-US" dirty="0" err="1" smtClean="0">
                <a:latin typeface="Arial (Body)"/>
              </a:rPr>
              <a:t>bán</a:t>
            </a:r>
            <a:r>
              <a:rPr lang="en-US" dirty="0" smtClean="0">
                <a:latin typeface="Arial (Body)"/>
              </a:rPr>
              <a:t> </a:t>
            </a:r>
            <a:r>
              <a:rPr lang="en-US" dirty="0" err="1" smtClean="0">
                <a:latin typeface="Arial (Body)"/>
              </a:rPr>
              <a:t>hàng</a:t>
            </a:r>
            <a:r>
              <a:rPr lang="en-US" dirty="0" smtClean="0">
                <a:latin typeface="Arial (Body)"/>
              </a:rPr>
              <a:t> </a:t>
            </a:r>
            <a:r>
              <a:rPr lang="en-US" dirty="0" err="1" smtClean="0">
                <a:latin typeface="Arial (Body)"/>
              </a:rPr>
              <a:t>hóa</a:t>
            </a:r>
            <a:r>
              <a:rPr lang="en-US" dirty="0" smtClean="0">
                <a:latin typeface="Arial (Body)"/>
              </a:rPr>
              <a:t>, </a:t>
            </a:r>
            <a:r>
              <a:rPr lang="en-US" dirty="0" err="1" smtClean="0">
                <a:latin typeface="Arial (Body)"/>
              </a:rPr>
              <a:t>cung</a:t>
            </a:r>
            <a:r>
              <a:rPr lang="en-US" dirty="0" smtClean="0">
                <a:latin typeface="Arial (Body)"/>
              </a:rPr>
              <a:t> </a:t>
            </a:r>
            <a:r>
              <a:rPr lang="en-US" dirty="0" err="1" smtClean="0">
                <a:latin typeface="Arial (Body)"/>
              </a:rPr>
              <a:t>cấp</a:t>
            </a:r>
            <a:r>
              <a:rPr lang="en-US" dirty="0" smtClean="0">
                <a:latin typeface="Arial (Body)"/>
              </a:rPr>
              <a:t> </a:t>
            </a:r>
            <a:r>
              <a:rPr lang="en-US" dirty="0" err="1" smtClean="0">
                <a:latin typeface="Arial (Body)"/>
              </a:rPr>
              <a:t>dịch</a:t>
            </a:r>
            <a:r>
              <a:rPr lang="en-US" dirty="0" smtClean="0">
                <a:latin typeface="Arial (Body)"/>
              </a:rPr>
              <a:t> </a:t>
            </a:r>
            <a:r>
              <a:rPr lang="en-US" dirty="0" err="1" smtClean="0">
                <a:latin typeface="Arial (Body)"/>
              </a:rPr>
              <a:t>vụ</a:t>
            </a:r>
            <a:r>
              <a:rPr lang="en-US" dirty="0" smtClean="0">
                <a:latin typeface="Arial (Body)"/>
              </a:rPr>
              <a:t> (</a:t>
            </a:r>
            <a:r>
              <a:rPr lang="en-US" dirty="0" err="1" smtClean="0">
                <a:latin typeface="Arial (Body)"/>
              </a:rPr>
              <a:t>nếu</a:t>
            </a:r>
            <a:r>
              <a:rPr lang="en-US" dirty="0" smtClean="0">
                <a:latin typeface="Arial (Body)"/>
              </a:rPr>
              <a:t> </a:t>
            </a:r>
            <a:r>
              <a:rPr lang="en-US" dirty="0" err="1" smtClean="0">
                <a:latin typeface="Arial (Body)"/>
              </a:rPr>
              <a:t>chưa</a:t>
            </a:r>
            <a:r>
              <a:rPr lang="en-US" dirty="0" smtClean="0">
                <a:latin typeface="Arial (Body)"/>
              </a:rPr>
              <a:t> </a:t>
            </a:r>
            <a:r>
              <a:rPr lang="en-US" dirty="0" err="1" smtClean="0">
                <a:latin typeface="Arial (Body)"/>
              </a:rPr>
              <a:t>tập</a:t>
            </a:r>
            <a:r>
              <a:rPr lang="en-US" dirty="0" smtClean="0">
                <a:latin typeface="Arial (Body)"/>
              </a:rPr>
              <a:t> </a:t>
            </a:r>
            <a:r>
              <a:rPr lang="en-US" dirty="0" err="1" smtClean="0">
                <a:latin typeface="Arial (Body)"/>
              </a:rPr>
              <a:t>hợp</a:t>
            </a:r>
            <a:r>
              <a:rPr lang="en-US" dirty="0" smtClean="0">
                <a:latin typeface="Arial (Body)"/>
              </a:rPr>
              <a:t> </a:t>
            </a:r>
            <a:r>
              <a:rPr lang="en-US" dirty="0" err="1" smtClean="0">
                <a:latin typeface="Arial (Body)"/>
              </a:rPr>
              <a:t>đủ</a:t>
            </a:r>
            <a:r>
              <a:rPr lang="en-US" dirty="0" smtClean="0">
                <a:latin typeface="Arial (Body)"/>
              </a:rPr>
              <a:t> chi </a:t>
            </a:r>
            <a:r>
              <a:rPr lang="en-US" dirty="0" err="1" smtClean="0">
                <a:latin typeface="Arial (Body)"/>
              </a:rPr>
              <a:t>phí</a:t>
            </a:r>
            <a:r>
              <a:rPr lang="en-US" dirty="0" smtClean="0">
                <a:latin typeface="Arial (Body)"/>
              </a:rPr>
              <a:t> </a:t>
            </a:r>
            <a:r>
              <a:rPr lang="en-US" dirty="0" err="1" smtClean="0">
                <a:latin typeface="Arial (Body)"/>
              </a:rPr>
              <a:t>tại</a:t>
            </a:r>
            <a:r>
              <a:rPr lang="en-US" dirty="0" smtClean="0">
                <a:latin typeface="Arial (Body)"/>
              </a:rPr>
              <a:t> </a:t>
            </a:r>
            <a:r>
              <a:rPr lang="en-US" dirty="0" err="1" smtClean="0">
                <a:latin typeface="Arial (Body)"/>
              </a:rPr>
              <a:t>thời</a:t>
            </a:r>
            <a:r>
              <a:rPr lang="en-US" dirty="0" smtClean="0">
                <a:latin typeface="Arial (Body)"/>
              </a:rPr>
              <a:t> </a:t>
            </a:r>
            <a:r>
              <a:rPr lang="en-US" dirty="0" err="1" smtClean="0">
                <a:latin typeface="Arial (Body)"/>
              </a:rPr>
              <a:t>điểm</a:t>
            </a:r>
            <a:r>
              <a:rPr lang="en-US" dirty="0" smtClean="0">
                <a:latin typeface="Arial (Body)"/>
              </a:rPr>
              <a:t> </a:t>
            </a:r>
            <a:r>
              <a:rPr lang="en-US" dirty="0" err="1" smtClean="0">
                <a:latin typeface="Arial (Body)"/>
              </a:rPr>
              <a:t>bán</a:t>
            </a:r>
            <a:r>
              <a:rPr lang="en-US" dirty="0" smtClean="0">
                <a:latin typeface="Arial (Body)"/>
              </a:rPr>
              <a:t>). </a:t>
            </a:r>
            <a:r>
              <a:rPr lang="en-US" dirty="0" err="1" smtClean="0">
                <a:latin typeface="Arial (Body)"/>
              </a:rPr>
              <a:t>Tuy</a:t>
            </a:r>
            <a:r>
              <a:rPr lang="en-US" dirty="0" smtClean="0">
                <a:latin typeface="Arial (Body)"/>
              </a:rPr>
              <a:t> </a:t>
            </a:r>
            <a:r>
              <a:rPr lang="en-US" dirty="0" err="1" smtClean="0">
                <a:latin typeface="Arial (Body)"/>
              </a:rPr>
              <a:t>nhiên</a:t>
            </a:r>
            <a:r>
              <a:rPr lang="en-US" dirty="0" smtClean="0">
                <a:latin typeface="Arial (Body)"/>
              </a:rPr>
              <a:t> </a:t>
            </a:r>
            <a:r>
              <a:rPr lang="en-US" dirty="0" err="1" smtClean="0">
                <a:latin typeface="Arial (Body)"/>
              </a:rPr>
              <a:t>cần</a:t>
            </a:r>
            <a:r>
              <a:rPr lang="en-US" dirty="0" smtClean="0">
                <a:latin typeface="Arial (Body)"/>
              </a:rPr>
              <a:t> </a:t>
            </a:r>
            <a:r>
              <a:rPr lang="en-US" dirty="0" err="1" smtClean="0">
                <a:latin typeface="Arial (Body)"/>
              </a:rPr>
              <a:t>lưu</a:t>
            </a:r>
            <a:r>
              <a:rPr lang="en-US" dirty="0" smtClean="0">
                <a:latin typeface="Arial (Body)"/>
              </a:rPr>
              <a:t> ý </a:t>
            </a:r>
            <a:r>
              <a:rPr lang="en-US" dirty="0" err="1" smtClean="0">
                <a:latin typeface="Arial (Body)"/>
              </a:rPr>
              <a:t>các</a:t>
            </a:r>
            <a:r>
              <a:rPr lang="en-US" dirty="0" smtClean="0">
                <a:latin typeface="Arial (Body)"/>
              </a:rPr>
              <a:t> </a:t>
            </a:r>
            <a:r>
              <a:rPr lang="en-US" dirty="0" err="1" smtClean="0">
                <a:latin typeface="Arial (Body)"/>
              </a:rPr>
              <a:t>trường</a:t>
            </a:r>
            <a:r>
              <a:rPr lang="en-US" dirty="0" smtClean="0">
                <a:latin typeface="Arial (Body)"/>
              </a:rPr>
              <a:t> </a:t>
            </a:r>
            <a:r>
              <a:rPr lang="en-US" dirty="0" err="1" smtClean="0">
                <a:latin typeface="Arial (Body)"/>
              </a:rPr>
              <a:t>hợp</a:t>
            </a:r>
            <a:r>
              <a:rPr lang="en-US" dirty="0" smtClean="0">
                <a:latin typeface="Arial (Body)"/>
              </a:rPr>
              <a:t> </a:t>
            </a:r>
            <a:r>
              <a:rPr lang="en-US" dirty="0" err="1" smtClean="0">
                <a:latin typeface="Arial (Body)"/>
              </a:rPr>
              <a:t>doanh</a:t>
            </a:r>
            <a:r>
              <a:rPr lang="en-US" dirty="0" smtClean="0">
                <a:latin typeface="Arial (Body)"/>
              </a:rPr>
              <a:t> thu </a:t>
            </a:r>
            <a:r>
              <a:rPr lang="en-US" dirty="0" err="1" smtClean="0">
                <a:latin typeface="Arial (Body)"/>
              </a:rPr>
              <a:t>chưa</a:t>
            </a:r>
            <a:r>
              <a:rPr lang="en-US" dirty="0" smtClean="0">
                <a:latin typeface="Arial (Body)"/>
              </a:rPr>
              <a:t> </a:t>
            </a:r>
            <a:r>
              <a:rPr lang="en-US" dirty="0" err="1" smtClean="0">
                <a:latin typeface="Arial (Body)"/>
              </a:rPr>
              <a:t>ghi</a:t>
            </a:r>
            <a:r>
              <a:rPr lang="en-US" dirty="0" smtClean="0">
                <a:latin typeface="Arial (Body)"/>
              </a:rPr>
              <a:t> </a:t>
            </a:r>
            <a:r>
              <a:rPr lang="en-US" dirty="0" err="1" smtClean="0">
                <a:latin typeface="Arial (Body)"/>
              </a:rPr>
              <a:t>nhận</a:t>
            </a:r>
            <a:r>
              <a:rPr lang="en-US" dirty="0" smtClean="0">
                <a:latin typeface="Arial (Body)"/>
              </a:rPr>
              <a:t> </a:t>
            </a:r>
            <a:r>
              <a:rPr lang="en-US" dirty="0" err="1" smtClean="0">
                <a:latin typeface="Arial (Body)"/>
              </a:rPr>
              <a:t>thì</a:t>
            </a:r>
            <a:r>
              <a:rPr lang="en-US" dirty="0" smtClean="0">
                <a:latin typeface="Arial (Body)"/>
              </a:rPr>
              <a:t> </a:t>
            </a:r>
            <a:r>
              <a:rPr lang="en-US" dirty="0" err="1" smtClean="0">
                <a:latin typeface="Arial (Body)"/>
              </a:rPr>
              <a:t>không</a:t>
            </a:r>
            <a:r>
              <a:rPr lang="en-US" dirty="0" smtClean="0">
                <a:latin typeface="Arial (Body)"/>
              </a:rPr>
              <a:t> </a:t>
            </a:r>
            <a:r>
              <a:rPr lang="en-US" dirty="0" err="1" smtClean="0">
                <a:latin typeface="Arial (Body)"/>
              </a:rPr>
              <a:t>trích</a:t>
            </a:r>
            <a:r>
              <a:rPr lang="en-US" dirty="0" smtClean="0">
                <a:latin typeface="Arial (Body)"/>
              </a:rPr>
              <a:t> </a:t>
            </a:r>
            <a:r>
              <a:rPr lang="en-US" dirty="0" err="1" smtClean="0">
                <a:latin typeface="Arial (Body)"/>
              </a:rPr>
              <a:t>trước</a:t>
            </a:r>
            <a:r>
              <a:rPr lang="en-US" dirty="0" smtClean="0">
                <a:latin typeface="Arial (Body)"/>
              </a:rPr>
              <a:t> </a:t>
            </a:r>
            <a:r>
              <a:rPr lang="en-US" dirty="0" err="1" smtClean="0">
                <a:latin typeface="Arial (Body)"/>
              </a:rPr>
              <a:t>giá</a:t>
            </a:r>
            <a:r>
              <a:rPr lang="en-US" dirty="0" smtClean="0">
                <a:latin typeface="Arial (Body)"/>
              </a:rPr>
              <a:t> </a:t>
            </a:r>
            <a:r>
              <a:rPr lang="en-US" dirty="0" err="1" smtClean="0">
                <a:latin typeface="Arial (Body)"/>
              </a:rPr>
              <a:t>vốn</a:t>
            </a:r>
            <a:r>
              <a:rPr lang="en-US" dirty="0" smtClean="0">
                <a:latin typeface="Arial (Body)"/>
              </a:rPr>
              <a:t> </a:t>
            </a:r>
          </a:p>
          <a:p>
            <a:pPr marL="266700" indent="-266700" algn="just">
              <a:buFont typeface="Wingdings" pitchFamily="2" charset="2"/>
              <a:buChar char="ü"/>
            </a:pPr>
            <a:endParaRPr lang="en-US" dirty="0" smtClean="0">
              <a:latin typeface="Arial (Body)"/>
            </a:endParaRPr>
          </a:p>
          <a:p>
            <a:pPr marL="266700" indent="-266700" algn="just">
              <a:buFont typeface="Wingdings" pitchFamily="2" charset="2"/>
              <a:buChar char="ü"/>
            </a:pPr>
            <a:r>
              <a:rPr lang="en-US" dirty="0" err="1" smtClean="0">
                <a:solidFill>
                  <a:srgbClr val="FF0000"/>
                </a:solidFill>
                <a:latin typeface="Arial (Body)"/>
              </a:rPr>
              <a:t>Giá</a:t>
            </a:r>
            <a:r>
              <a:rPr lang="en-US" dirty="0" smtClean="0">
                <a:solidFill>
                  <a:srgbClr val="FF0000"/>
                </a:solidFill>
                <a:latin typeface="Arial (Body)"/>
              </a:rPr>
              <a:t> </a:t>
            </a:r>
            <a:r>
              <a:rPr lang="en-US" dirty="0" err="1" smtClean="0">
                <a:solidFill>
                  <a:srgbClr val="FF0000"/>
                </a:solidFill>
                <a:latin typeface="Arial (Body)"/>
              </a:rPr>
              <a:t>vốn</a:t>
            </a:r>
            <a:r>
              <a:rPr lang="en-US" dirty="0" smtClean="0">
                <a:solidFill>
                  <a:srgbClr val="FF0000"/>
                </a:solidFill>
                <a:latin typeface="Arial (Body)"/>
              </a:rPr>
              <a:t> </a:t>
            </a:r>
            <a:r>
              <a:rPr lang="en-US" dirty="0" err="1" smtClean="0">
                <a:solidFill>
                  <a:srgbClr val="FF0000"/>
                </a:solidFill>
                <a:latin typeface="Arial (Body)"/>
              </a:rPr>
              <a:t>khi</a:t>
            </a:r>
            <a:r>
              <a:rPr lang="en-US" dirty="0" smtClean="0">
                <a:solidFill>
                  <a:srgbClr val="FF0000"/>
                </a:solidFill>
                <a:latin typeface="Arial (Body)"/>
              </a:rPr>
              <a:t> </a:t>
            </a:r>
            <a:r>
              <a:rPr lang="en-US" dirty="0" err="1" smtClean="0">
                <a:solidFill>
                  <a:srgbClr val="FF0000"/>
                </a:solidFill>
                <a:latin typeface="Arial (Body)"/>
              </a:rPr>
              <a:t>bán</a:t>
            </a:r>
            <a:r>
              <a:rPr lang="en-US" dirty="0" smtClean="0">
                <a:solidFill>
                  <a:srgbClr val="FF0000"/>
                </a:solidFill>
                <a:latin typeface="Arial (Body)"/>
              </a:rPr>
              <a:t> BĐSĐT </a:t>
            </a:r>
            <a:r>
              <a:rPr lang="en-US" dirty="0" err="1" smtClean="0">
                <a:solidFill>
                  <a:srgbClr val="FF0000"/>
                </a:solidFill>
                <a:latin typeface="Arial (Body)"/>
              </a:rPr>
              <a:t>được</a:t>
            </a:r>
            <a:r>
              <a:rPr lang="en-US" dirty="0" smtClean="0">
                <a:solidFill>
                  <a:srgbClr val="FF0000"/>
                </a:solidFill>
                <a:latin typeface="Arial (Body)"/>
              </a:rPr>
              <a:t> </a:t>
            </a:r>
            <a:r>
              <a:rPr lang="en-US" dirty="0" err="1" smtClean="0">
                <a:solidFill>
                  <a:srgbClr val="FF0000"/>
                </a:solidFill>
                <a:latin typeface="Arial (Body)"/>
              </a:rPr>
              <a:t>bù</a:t>
            </a:r>
            <a:r>
              <a:rPr lang="en-US" dirty="0" smtClean="0">
                <a:solidFill>
                  <a:srgbClr val="FF0000"/>
                </a:solidFill>
                <a:latin typeface="Arial (Body)"/>
              </a:rPr>
              <a:t> </a:t>
            </a:r>
            <a:r>
              <a:rPr lang="en-US" dirty="0" err="1" smtClean="0">
                <a:solidFill>
                  <a:srgbClr val="FF0000"/>
                </a:solidFill>
                <a:latin typeface="Arial (Body)"/>
              </a:rPr>
              <a:t>trừ</a:t>
            </a:r>
            <a:r>
              <a:rPr lang="en-US" dirty="0" smtClean="0">
                <a:solidFill>
                  <a:srgbClr val="FF0000"/>
                </a:solidFill>
                <a:latin typeface="Arial (Body)"/>
              </a:rPr>
              <a:t> </a:t>
            </a:r>
            <a:r>
              <a:rPr lang="en-US" dirty="0" err="1" smtClean="0">
                <a:solidFill>
                  <a:srgbClr val="FF0000"/>
                </a:solidFill>
                <a:latin typeface="Arial (Body)"/>
              </a:rPr>
              <a:t>với</a:t>
            </a:r>
            <a:r>
              <a:rPr lang="en-US" dirty="0" smtClean="0">
                <a:solidFill>
                  <a:srgbClr val="FF0000"/>
                </a:solidFill>
                <a:latin typeface="Arial (Body)"/>
              </a:rPr>
              <a:t> </a:t>
            </a:r>
            <a:r>
              <a:rPr lang="en-US" dirty="0" err="1" smtClean="0">
                <a:solidFill>
                  <a:srgbClr val="FF0000"/>
                </a:solidFill>
                <a:latin typeface="Arial (Body)"/>
              </a:rPr>
              <a:t>doanh</a:t>
            </a:r>
            <a:r>
              <a:rPr lang="en-US" dirty="0" smtClean="0">
                <a:solidFill>
                  <a:srgbClr val="FF0000"/>
                </a:solidFill>
                <a:latin typeface="Arial (Body)"/>
              </a:rPr>
              <a:t> thu </a:t>
            </a:r>
            <a:r>
              <a:rPr lang="en-US" dirty="0" err="1" smtClean="0">
                <a:solidFill>
                  <a:srgbClr val="FF0000"/>
                </a:solidFill>
                <a:latin typeface="Arial (Body)"/>
              </a:rPr>
              <a:t>để</a:t>
            </a:r>
            <a:r>
              <a:rPr lang="en-US" dirty="0" smtClean="0">
                <a:solidFill>
                  <a:srgbClr val="FF0000"/>
                </a:solidFill>
                <a:latin typeface="Arial (Body)"/>
              </a:rPr>
              <a:t>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số</a:t>
            </a:r>
            <a:r>
              <a:rPr lang="en-US" dirty="0" smtClean="0">
                <a:solidFill>
                  <a:srgbClr val="FF0000"/>
                </a:solidFill>
                <a:latin typeface="Arial (Body)"/>
              </a:rPr>
              <a:t> </a:t>
            </a:r>
            <a:r>
              <a:rPr lang="en-US" dirty="0" err="1" smtClean="0">
                <a:solidFill>
                  <a:srgbClr val="FF0000"/>
                </a:solidFill>
                <a:latin typeface="Arial (Body)"/>
              </a:rPr>
              <a:t>thuần</a:t>
            </a:r>
            <a:r>
              <a:rPr lang="en-US" dirty="0" smtClean="0">
                <a:solidFill>
                  <a:srgbClr val="FF0000"/>
                </a:solidFill>
                <a:latin typeface="Arial (Body)"/>
              </a:rPr>
              <a:t>.</a:t>
            </a: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164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0167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lgn="ctr"/>
            <a:r>
              <a:rPr lang="it-IT" sz="2400" b="1" dirty="0" smtClean="0">
                <a:solidFill>
                  <a:schemeClr val="tx1"/>
                </a:solidFill>
              </a:rPr>
              <a:t>MỘT SỐ QUY ĐỊNH QUAN TRỌNG ĐỐI VỚI DOANH THU TÀI CHÍNH</a:t>
            </a:r>
          </a:p>
          <a:p>
            <a:pPr marL="457200" indent="-457200" algn="ctr"/>
            <a:endParaRPr lang="it-IT" sz="2000" b="1" dirty="0" smtClean="0"/>
          </a:p>
          <a:p>
            <a:pPr marL="342900" indent="-342900" algn="just">
              <a:buAutoNum type="arabicPeriod"/>
            </a:pPr>
            <a:r>
              <a:rPr lang="en-US" dirty="0" smtClean="0">
                <a:solidFill>
                  <a:schemeClr val="tx1"/>
                </a:solidFill>
                <a:latin typeface="Arial (Body)"/>
              </a:rPr>
              <a:t>d</a:t>
            </a:r>
            <a:r>
              <a:rPr lang="it-IT" dirty="0" smtClean="0">
                <a:solidFill>
                  <a:schemeClr val="tx1"/>
                </a:solidFill>
                <a:latin typeface="Arial (Body)"/>
              </a:rPr>
              <a:t>oanh thu tài chính, gồm:</a:t>
            </a:r>
          </a:p>
          <a:p>
            <a:pPr marL="342900" indent="-342900" algn="just">
              <a:buAutoNum type="arabicPeriod"/>
            </a:pPr>
            <a:endParaRPr lang="en-US" dirty="0" smtClean="0">
              <a:solidFill>
                <a:schemeClr val="tx1"/>
              </a:solidFill>
              <a:latin typeface="Arial (Body)"/>
            </a:endParaRPr>
          </a:p>
          <a:p>
            <a:pPr marL="266700" indent="-266700" algn="just">
              <a:buFont typeface="Wingdings" pitchFamily="2" charset="2"/>
              <a:buChar char="ü"/>
            </a:pPr>
            <a:r>
              <a:rPr lang="it-IT" sz="1600" dirty="0" smtClean="0">
                <a:solidFill>
                  <a:schemeClr val="tx1"/>
                </a:solidFill>
                <a:latin typeface="Arial (Body)"/>
              </a:rPr>
              <a:t>Tiền lãi: Lãi cho vay; lãi tiền gửi; lãi bán hàng trả chậm, trả góp; lãi đầu tư trái phiếu, tín phiếu; chiết khấu thanh toán được hưởng do mua hàng hoá, dịch vụ; phần chênh lệch giá bán lại và giá mua trái phiếu của hợp đồng mua, bán lại trái phiếu Chính phủ; phần chênh lệch giữa giá mua lại trước hạn trái phiếu đã phát hành thấp hơn giá trị ghi sổ của trái phiếu; các khoản lãi dồn tích phải trả của trái phiếu (nếu có) tính đến thời điểm mua lại trái phiếu…</a:t>
            </a:r>
            <a:endParaRPr lang="en-US" sz="1600" dirty="0" smtClean="0">
              <a:solidFill>
                <a:schemeClr val="tx1"/>
              </a:solidFill>
              <a:latin typeface="Arial (Body)"/>
            </a:endParaRPr>
          </a:p>
          <a:p>
            <a:pPr marL="266700" indent="-266700" algn="just">
              <a:buFont typeface="Wingdings" pitchFamily="2" charset="2"/>
              <a:buChar char="ü"/>
            </a:pPr>
            <a:r>
              <a:rPr lang="it-IT" sz="1600" dirty="0" smtClean="0">
                <a:solidFill>
                  <a:schemeClr val="tx1"/>
                </a:solidFill>
                <a:latin typeface="Arial (Body)"/>
              </a:rPr>
              <a:t>Cổ tức, lợi nhuận được chia </a:t>
            </a:r>
            <a:r>
              <a:rPr lang="vi-VN" sz="1600" dirty="0" smtClean="0">
                <a:solidFill>
                  <a:schemeClr val="tx1"/>
                </a:solidFill>
                <a:latin typeface="Arial (Body)"/>
              </a:rPr>
              <a:t>bằng tiền hoặc tài sản phi tiền tệ </a:t>
            </a:r>
            <a:r>
              <a:rPr lang="it-IT" sz="1600" dirty="0" smtClean="0">
                <a:solidFill>
                  <a:schemeClr val="tx1"/>
                </a:solidFill>
                <a:latin typeface="Arial (Body)"/>
              </a:rPr>
              <a:t>cho giai đoạn sau ngày đầu tư (cổ tức, lợi nhuận được chia bằng tiền hoặc tài sản phi tiền tệ cho giai đoạn trước ngày đầu tư được ghi giảm giá gốc khoản đầu tư);</a:t>
            </a:r>
            <a:endParaRPr lang="en-US" sz="1600" dirty="0" smtClean="0">
              <a:solidFill>
                <a:schemeClr val="tx1"/>
              </a:solidFill>
              <a:latin typeface="Arial (Body)"/>
            </a:endParaRPr>
          </a:p>
          <a:p>
            <a:pPr marL="266700" indent="-266700" algn="just">
              <a:buFont typeface="Wingdings" pitchFamily="2" charset="2"/>
              <a:buChar char="ü"/>
            </a:pPr>
            <a:r>
              <a:rPr lang="it-IT" sz="1600" dirty="0" smtClean="0">
                <a:solidFill>
                  <a:schemeClr val="tx1"/>
                </a:solidFill>
                <a:latin typeface="Arial (Body)"/>
              </a:rPr>
              <a:t>Thu nhập về hoạt động đầu tư mua, bán chứng khoán ngắn hạn, dài hạn; Lãi chuyển nhượng vốn khi thanh lý các khoản vốn góp liên doanh, đầu tư vào công ty liên kết, đầu tư vào công ty con, đầu tư vốn khác; Thu nhập về các hoạt động đầu tư khác;</a:t>
            </a:r>
            <a:endParaRPr lang="en-US" sz="1600" dirty="0" smtClean="0">
              <a:solidFill>
                <a:schemeClr val="tx1"/>
              </a:solidFill>
              <a:latin typeface="Arial (Body)"/>
            </a:endParaRPr>
          </a:p>
          <a:p>
            <a:pPr marL="266700" indent="-266700" algn="just">
              <a:buFont typeface="Wingdings" pitchFamily="2" charset="2"/>
              <a:buChar char="ü"/>
            </a:pPr>
            <a:r>
              <a:rPr lang="it-IT" sz="1600" dirty="0" smtClean="0">
                <a:solidFill>
                  <a:schemeClr val="tx1"/>
                </a:solidFill>
                <a:latin typeface="Arial (Body)"/>
              </a:rPr>
              <a:t>Lãi tỷ giá hối đoái</a:t>
            </a:r>
            <a:r>
              <a:rPr lang="en-US" sz="1600" dirty="0" smtClean="0">
                <a:solidFill>
                  <a:schemeClr val="tx1"/>
                </a:solidFill>
                <a:latin typeface="Arial (Body)"/>
              </a:rPr>
              <a:t> </a:t>
            </a:r>
            <a:r>
              <a:rPr lang="en-US" sz="1600" dirty="0" err="1" smtClean="0">
                <a:solidFill>
                  <a:schemeClr val="tx1"/>
                </a:solidFill>
                <a:latin typeface="Arial (Body)"/>
              </a:rPr>
              <a:t>phát</a:t>
            </a:r>
            <a:r>
              <a:rPr lang="en-US" sz="1600" dirty="0" smtClean="0">
                <a:solidFill>
                  <a:schemeClr val="tx1"/>
                </a:solidFill>
                <a:latin typeface="Arial (Body)"/>
              </a:rPr>
              <a:t> </a:t>
            </a:r>
            <a:r>
              <a:rPr lang="en-US" sz="1600" dirty="0" err="1" smtClean="0">
                <a:solidFill>
                  <a:schemeClr val="tx1"/>
                </a:solidFill>
                <a:latin typeface="Arial (Body)"/>
              </a:rPr>
              <a:t>sinh</a:t>
            </a:r>
            <a:r>
              <a:rPr lang="en-US" sz="1600" dirty="0" smtClean="0">
                <a:solidFill>
                  <a:schemeClr val="tx1"/>
                </a:solidFill>
                <a:latin typeface="Arial (Body)"/>
              </a:rPr>
              <a:t> </a:t>
            </a:r>
            <a:r>
              <a:rPr lang="en-US" sz="1600" dirty="0" err="1" smtClean="0">
                <a:solidFill>
                  <a:schemeClr val="tx1"/>
                </a:solidFill>
                <a:latin typeface="Arial (Body)"/>
              </a:rPr>
              <a:t>khi</a:t>
            </a:r>
            <a:r>
              <a:rPr lang="en-US" sz="1600" dirty="0" smtClean="0">
                <a:solidFill>
                  <a:schemeClr val="tx1"/>
                </a:solidFill>
                <a:latin typeface="Arial (Body)"/>
              </a:rPr>
              <a:t> thanh toán </a:t>
            </a:r>
            <a:r>
              <a:rPr lang="en-US" sz="1600" dirty="0" err="1" smtClean="0">
                <a:solidFill>
                  <a:schemeClr val="tx1"/>
                </a:solidFill>
                <a:latin typeface="Arial (Body)"/>
              </a:rPr>
              <a:t>hoặc</a:t>
            </a:r>
            <a:r>
              <a:rPr lang="en-US" sz="1600" dirty="0" smtClean="0">
                <a:solidFill>
                  <a:schemeClr val="tx1"/>
                </a:solidFill>
                <a:latin typeface="Arial (Body)"/>
              </a:rPr>
              <a:t> </a:t>
            </a:r>
            <a:r>
              <a:rPr lang="en-US" sz="1600" dirty="0" err="1" smtClean="0">
                <a:solidFill>
                  <a:schemeClr val="tx1"/>
                </a:solidFill>
                <a:latin typeface="Arial (Body)"/>
              </a:rPr>
              <a:t>lãi</a:t>
            </a:r>
            <a:r>
              <a:rPr lang="en-US" sz="1600" dirty="0" smtClean="0">
                <a:solidFill>
                  <a:schemeClr val="tx1"/>
                </a:solidFill>
                <a:latin typeface="Arial (Body)"/>
              </a:rPr>
              <a:t> </a:t>
            </a:r>
            <a:r>
              <a:rPr lang="en-US" sz="1600" dirty="0" err="1" smtClean="0">
                <a:solidFill>
                  <a:schemeClr val="tx1"/>
                </a:solidFill>
                <a:latin typeface="Arial (Body)"/>
              </a:rPr>
              <a:t>khi</a:t>
            </a:r>
            <a:r>
              <a:rPr lang="en-US" sz="1600" dirty="0" smtClean="0">
                <a:solidFill>
                  <a:schemeClr val="tx1"/>
                </a:solidFill>
                <a:latin typeface="Arial (Body)"/>
              </a:rPr>
              <a:t> </a:t>
            </a:r>
            <a:r>
              <a:rPr lang="en-US" sz="1600" dirty="0" err="1" smtClean="0">
                <a:solidFill>
                  <a:schemeClr val="tx1"/>
                </a:solidFill>
                <a:latin typeface="Arial (Body)"/>
              </a:rPr>
              <a:t>đánh</a:t>
            </a:r>
            <a:r>
              <a:rPr lang="en-US" sz="1600" dirty="0" smtClean="0">
                <a:solidFill>
                  <a:schemeClr val="tx1"/>
                </a:solidFill>
                <a:latin typeface="Arial (Body)"/>
              </a:rPr>
              <a:t> </a:t>
            </a:r>
            <a:r>
              <a:rPr lang="en-US" sz="1600" dirty="0" err="1" smtClean="0">
                <a:solidFill>
                  <a:schemeClr val="tx1"/>
                </a:solidFill>
                <a:latin typeface="Arial (Body)"/>
              </a:rPr>
              <a:t>giá</a:t>
            </a:r>
            <a:r>
              <a:rPr lang="en-US" sz="1600" dirty="0" smtClean="0">
                <a:solidFill>
                  <a:schemeClr val="tx1"/>
                </a:solidFill>
                <a:latin typeface="Arial (Body)"/>
              </a:rPr>
              <a:t> </a:t>
            </a:r>
            <a:r>
              <a:rPr lang="en-US" sz="1600" dirty="0" err="1" smtClean="0">
                <a:solidFill>
                  <a:schemeClr val="tx1"/>
                </a:solidFill>
                <a:latin typeface="Arial (Body)"/>
              </a:rPr>
              <a:t>lại</a:t>
            </a:r>
            <a:r>
              <a:rPr lang="en-US" sz="1600" dirty="0" smtClean="0">
                <a:solidFill>
                  <a:schemeClr val="tx1"/>
                </a:solidFill>
                <a:latin typeface="Arial (Body)"/>
              </a:rPr>
              <a:t> </a:t>
            </a:r>
            <a:r>
              <a:rPr lang="en-US" sz="1600" dirty="0" err="1" smtClean="0">
                <a:solidFill>
                  <a:schemeClr val="tx1"/>
                </a:solidFill>
                <a:latin typeface="Arial (Body)"/>
              </a:rPr>
              <a:t>khoản</a:t>
            </a:r>
            <a:r>
              <a:rPr lang="en-US" sz="1600" dirty="0" smtClean="0">
                <a:solidFill>
                  <a:schemeClr val="tx1"/>
                </a:solidFill>
                <a:latin typeface="Arial (Body)"/>
              </a:rPr>
              <a:t> </a:t>
            </a:r>
            <a:r>
              <a:rPr lang="en-US" sz="1600" dirty="0" err="1" smtClean="0">
                <a:solidFill>
                  <a:schemeClr val="tx1"/>
                </a:solidFill>
                <a:latin typeface="Arial (Body)"/>
              </a:rPr>
              <a:t>mục</a:t>
            </a:r>
            <a:r>
              <a:rPr lang="en-US" sz="1600" dirty="0" smtClean="0">
                <a:solidFill>
                  <a:schemeClr val="tx1"/>
                </a:solidFill>
                <a:latin typeface="Arial (Body)"/>
              </a:rPr>
              <a:t> </a:t>
            </a:r>
            <a:r>
              <a:rPr lang="en-US" sz="1600" dirty="0" err="1" smtClean="0">
                <a:solidFill>
                  <a:schemeClr val="tx1"/>
                </a:solidFill>
                <a:latin typeface="Arial (Body)"/>
              </a:rPr>
              <a:t>có</a:t>
            </a:r>
            <a:r>
              <a:rPr lang="en-US" sz="1600" dirty="0" smtClean="0">
                <a:solidFill>
                  <a:schemeClr val="tx1"/>
                </a:solidFill>
                <a:latin typeface="Arial (Body)"/>
              </a:rPr>
              <a:t> </a:t>
            </a:r>
            <a:r>
              <a:rPr lang="en-US" sz="1600" dirty="0" err="1" smtClean="0">
                <a:solidFill>
                  <a:schemeClr val="tx1"/>
                </a:solidFill>
                <a:latin typeface="Arial (Body)"/>
              </a:rPr>
              <a:t>gốc</a:t>
            </a:r>
            <a:r>
              <a:rPr lang="en-US" sz="1600" dirty="0" smtClean="0">
                <a:solidFill>
                  <a:schemeClr val="tx1"/>
                </a:solidFill>
                <a:latin typeface="Arial (Body)"/>
              </a:rPr>
              <a:t> </a:t>
            </a:r>
            <a:r>
              <a:rPr lang="en-US" sz="1600" dirty="0" err="1" smtClean="0">
                <a:solidFill>
                  <a:schemeClr val="tx1"/>
                </a:solidFill>
                <a:latin typeface="Arial (Body)"/>
              </a:rPr>
              <a:t>ngoại</a:t>
            </a:r>
            <a:r>
              <a:rPr lang="en-US" sz="1600" dirty="0" smtClean="0">
                <a:solidFill>
                  <a:schemeClr val="tx1"/>
                </a:solidFill>
                <a:latin typeface="Arial (Body)"/>
              </a:rPr>
              <a:t> </a:t>
            </a:r>
            <a:r>
              <a:rPr lang="en-US" sz="1600" dirty="0" err="1" smtClean="0">
                <a:solidFill>
                  <a:schemeClr val="tx1"/>
                </a:solidFill>
                <a:latin typeface="Arial (Body)"/>
              </a:rPr>
              <a:t>tệ</a:t>
            </a:r>
            <a:r>
              <a:rPr lang="it-IT" sz="1600" dirty="0" smtClean="0">
                <a:solidFill>
                  <a:schemeClr val="tx1"/>
                </a:solidFill>
                <a:latin typeface="Arial (Body)"/>
              </a:rPr>
              <a:t>, gồm cả lãi do bán ngoại tệ; </a:t>
            </a:r>
            <a:endParaRPr lang="en-US" sz="1600" dirty="0" smtClean="0">
              <a:solidFill>
                <a:schemeClr val="tx1"/>
              </a:solidFill>
              <a:latin typeface="Arial (Body)"/>
            </a:endParaRPr>
          </a:p>
          <a:p>
            <a:pPr marL="266700" indent="-266700" algn="just">
              <a:buFont typeface="Wingdings" pitchFamily="2" charset="2"/>
              <a:buChar char="ü"/>
            </a:pPr>
            <a:r>
              <a:rPr lang="it-IT" sz="1600" dirty="0" smtClean="0">
                <a:solidFill>
                  <a:schemeClr val="tx1"/>
                </a:solidFill>
                <a:latin typeface="Arial (Body)"/>
              </a:rPr>
              <a:t> Các khoản doanh thu hoạt động tài chính khác. </a:t>
            </a:r>
            <a:endParaRPr lang="en-US" sz="1600" dirty="0">
              <a:solidFill>
                <a:schemeClr val="tx1"/>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165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r>
              <a:rPr lang="en-US" sz="1700" dirty="0" smtClean="0">
                <a:latin typeface="Arial (Body)"/>
              </a:rPr>
              <a:t>2. </a:t>
            </a:r>
            <a:r>
              <a:rPr lang="vi-VN" sz="1700" dirty="0" smtClean="0">
                <a:latin typeface="Arial (Body)"/>
              </a:rPr>
              <a:t>Đối với việc nhượng bán các khoản đầu tư tài chính (khoản đầu tư vào công ty con, công ty liên doanh, công ty liên kết; chứng khoán kinh doanh;...), doanh thu được ghi nhận là số chênh lệch giữa giá bán lớn hơn giá vốn, trong đó giá vốn là giá trị ghi sổ của khoản đầu tư, trường hợp tài sản nhận được khi bán các khoản đầu tư là tài sản phi tiền tệ thì giá bán được tính theo theo giá trị hợp lý tương tự như giao dịch bán, trao đổi các tài sản phi tiền tệ đó.</a:t>
            </a:r>
            <a:endParaRPr lang="en-US" sz="1700" dirty="0" smtClean="0">
              <a:latin typeface="Arial (Body)"/>
            </a:endParaRPr>
          </a:p>
          <a:p>
            <a:pPr marL="266700" indent="-266700" algn="just"/>
            <a:endParaRPr lang="en-US" sz="1700" dirty="0" smtClean="0">
              <a:latin typeface="Arial (Body)"/>
            </a:endParaRPr>
          </a:p>
          <a:p>
            <a:pPr marL="266700" indent="-266700" algn="just"/>
            <a:r>
              <a:rPr lang="en-US" sz="1700" dirty="0" smtClean="0">
                <a:latin typeface="Arial (Body)"/>
              </a:rPr>
              <a:t>3.</a:t>
            </a:r>
            <a:r>
              <a:rPr lang="vi-VN" sz="1700" dirty="0" smtClean="0">
                <a:latin typeface="Arial (Body)"/>
              </a:rPr>
              <a:t> Đối với khoản doanh thu từ hoạt động mua, bán ngoại tệ, doanh thu được ghi nhận là số chênh lệch lãi giữa giá ngoại tệ bán ra và giá ngoại tệ mua vào.</a:t>
            </a:r>
            <a:endParaRPr lang="en-US" sz="1700" dirty="0" smtClean="0">
              <a:latin typeface="Arial (Body)"/>
            </a:endParaRPr>
          </a:p>
          <a:p>
            <a:pPr marL="266700" indent="-266700" algn="just"/>
            <a:endParaRPr lang="en-US" sz="1700" dirty="0" smtClean="0">
              <a:latin typeface="Arial (Body)"/>
            </a:endParaRPr>
          </a:p>
          <a:p>
            <a:pPr marL="266700" indent="-266700" algn="just"/>
            <a:r>
              <a:rPr lang="en-US" sz="1700" dirty="0" smtClean="0">
                <a:latin typeface="Arial (Body)"/>
              </a:rPr>
              <a:t>4. </a:t>
            </a:r>
            <a:r>
              <a:rPr lang="en-US" sz="1700" dirty="0" err="1" smtClean="0">
                <a:latin typeface="Arial (Body)"/>
              </a:rPr>
              <a:t>Đối</a:t>
            </a:r>
            <a:r>
              <a:rPr lang="en-US" sz="1700" dirty="0" smtClean="0">
                <a:latin typeface="Arial (Body)"/>
              </a:rPr>
              <a:t> </a:t>
            </a:r>
            <a:r>
              <a:rPr lang="en-US" sz="1700" dirty="0" err="1" smtClean="0">
                <a:latin typeface="Arial (Body)"/>
              </a:rPr>
              <a:t>với</a:t>
            </a:r>
            <a:r>
              <a:rPr lang="en-US" sz="1700" dirty="0" smtClean="0">
                <a:latin typeface="Arial (Body)"/>
              </a:rPr>
              <a:t> </a:t>
            </a:r>
            <a:r>
              <a:rPr lang="en-US" sz="1700" dirty="0" err="1" smtClean="0">
                <a:latin typeface="Arial (Body)"/>
              </a:rPr>
              <a:t>lãi</a:t>
            </a:r>
            <a:r>
              <a:rPr lang="en-US" sz="1700" dirty="0" smtClean="0">
                <a:latin typeface="Arial (Body)"/>
              </a:rPr>
              <a:t> </a:t>
            </a:r>
            <a:r>
              <a:rPr lang="en-US" sz="1700" dirty="0" err="1" smtClean="0">
                <a:latin typeface="Arial (Body)"/>
              </a:rPr>
              <a:t>tiền</a:t>
            </a:r>
            <a:r>
              <a:rPr lang="en-US" sz="1700" dirty="0" smtClean="0">
                <a:latin typeface="Arial (Body)"/>
              </a:rPr>
              <a:t> </a:t>
            </a:r>
            <a:r>
              <a:rPr lang="en-US" sz="1700" dirty="0" err="1" smtClean="0">
                <a:latin typeface="Arial (Body)"/>
              </a:rPr>
              <a:t>gửi</a:t>
            </a:r>
            <a:r>
              <a:rPr lang="en-US" sz="1700" dirty="0" smtClean="0">
                <a:latin typeface="Arial (Body)"/>
              </a:rPr>
              <a:t>: </a:t>
            </a:r>
            <a:r>
              <a:rPr lang="en-US" sz="1700" dirty="0" err="1" smtClean="0">
                <a:latin typeface="Arial (Body)"/>
              </a:rPr>
              <a:t>Doanh</a:t>
            </a:r>
            <a:r>
              <a:rPr lang="en-US" sz="1700" dirty="0" smtClean="0">
                <a:latin typeface="Arial (Body)"/>
              </a:rPr>
              <a:t> thu </a:t>
            </a:r>
            <a:r>
              <a:rPr lang="en-US" sz="1700" dirty="0" err="1" smtClean="0">
                <a:latin typeface="Arial (Body)"/>
              </a:rPr>
              <a:t>lãi</a:t>
            </a:r>
            <a:r>
              <a:rPr lang="en-US" sz="1700" dirty="0" smtClean="0">
                <a:latin typeface="Arial (Body)"/>
              </a:rPr>
              <a:t> </a:t>
            </a:r>
            <a:r>
              <a:rPr lang="en-US" sz="1700" dirty="0" err="1" smtClean="0">
                <a:latin typeface="Arial (Body)"/>
              </a:rPr>
              <a:t>tiền</a:t>
            </a:r>
            <a:r>
              <a:rPr lang="en-US" sz="1700" dirty="0" smtClean="0">
                <a:latin typeface="Arial (Body)"/>
              </a:rPr>
              <a:t> </a:t>
            </a:r>
            <a:r>
              <a:rPr lang="en-US" sz="1700" dirty="0" err="1" smtClean="0">
                <a:latin typeface="Arial (Body)"/>
              </a:rPr>
              <a:t>gửi</a:t>
            </a:r>
            <a:r>
              <a:rPr lang="en-US" sz="1700" dirty="0" smtClean="0">
                <a:latin typeface="Arial (Body)"/>
              </a:rPr>
              <a:t> </a:t>
            </a:r>
            <a:r>
              <a:rPr lang="en-US" sz="1700" dirty="0" err="1" smtClean="0">
                <a:latin typeface="Arial (Body)"/>
              </a:rPr>
              <a:t>phản</a:t>
            </a:r>
            <a:r>
              <a:rPr lang="en-US" sz="1700" dirty="0" smtClean="0">
                <a:latin typeface="Arial (Body)"/>
              </a:rPr>
              <a:t> </a:t>
            </a:r>
            <a:r>
              <a:rPr lang="en-US" sz="1700" dirty="0" err="1" smtClean="0">
                <a:latin typeface="Arial (Body)"/>
              </a:rPr>
              <a:t>ánh</a:t>
            </a:r>
            <a:r>
              <a:rPr lang="en-US" sz="1700" dirty="0" smtClean="0">
                <a:latin typeface="Arial (Body)"/>
              </a:rPr>
              <a:t> </a:t>
            </a:r>
            <a:r>
              <a:rPr lang="en-US" sz="1700" dirty="0" err="1" smtClean="0">
                <a:latin typeface="Arial (Body)"/>
              </a:rPr>
              <a:t>vào</a:t>
            </a:r>
            <a:r>
              <a:rPr lang="en-US" sz="1700" dirty="0" smtClean="0">
                <a:latin typeface="Arial (Body)"/>
              </a:rPr>
              <a:t> </a:t>
            </a:r>
            <a:r>
              <a:rPr lang="en-US" sz="1700" dirty="0" err="1" smtClean="0">
                <a:latin typeface="Arial (Body)"/>
              </a:rPr>
              <a:t>tài</a:t>
            </a:r>
            <a:r>
              <a:rPr lang="en-US" sz="1700" dirty="0" smtClean="0">
                <a:latin typeface="Arial (Body)"/>
              </a:rPr>
              <a:t> </a:t>
            </a:r>
            <a:r>
              <a:rPr lang="en-US" sz="1700" dirty="0" err="1" smtClean="0">
                <a:latin typeface="Arial (Body)"/>
              </a:rPr>
              <a:t>khoản</a:t>
            </a:r>
            <a:r>
              <a:rPr lang="en-US" sz="1700" dirty="0" smtClean="0">
                <a:latin typeface="Arial (Body)"/>
              </a:rPr>
              <a:t> </a:t>
            </a:r>
            <a:r>
              <a:rPr lang="en-US" sz="1700" dirty="0" err="1" smtClean="0">
                <a:latin typeface="Arial (Body)"/>
              </a:rPr>
              <a:t>này</a:t>
            </a:r>
            <a:r>
              <a:rPr lang="en-US" sz="1700" dirty="0" smtClean="0">
                <a:latin typeface="Arial (Body)"/>
              </a:rPr>
              <a:t> </a:t>
            </a:r>
            <a:r>
              <a:rPr lang="en-US" sz="1700" dirty="0" err="1" smtClean="0">
                <a:latin typeface="Arial (Body)"/>
              </a:rPr>
              <a:t>không</a:t>
            </a:r>
            <a:r>
              <a:rPr lang="en-US" sz="1700" dirty="0" smtClean="0">
                <a:latin typeface="Arial (Body)"/>
              </a:rPr>
              <a:t> bao </a:t>
            </a:r>
            <a:r>
              <a:rPr lang="en-US" sz="1700" dirty="0" err="1" smtClean="0">
                <a:latin typeface="Arial (Body)"/>
              </a:rPr>
              <a:t>gồm</a:t>
            </a:r>
            <a:r>
              <a:rPr lang="en-US" sz="1700" dirty="0" smtClean="0">
                <a:latin typeface="Arial (Body)"/>
              </a:rPr>
              <a:t> </a:t>
            </a:r>
            <a:r>
              <a:rPr lang="en-US" sz="1700" dirty="0" err="1" smtClean="0">
                <a:latin typeface="Arial (Body)"/>
              </a:rPr>
              <a:t>khoản</a:t>
            </a:r>
            <a:r>
              <a:rPr lang="en-US" sz="1700" dirty="0" smtClean="0">
                <a:latin typeface="Arial (Body)"/>
              </a:rPr>
              <a:t> </a:t>
            </a:r>
            <a:r>
              <a:rPr lang="en-US" sz="1700" dirty="0" err="1" smtClean="0">
                <a:latin typeface="Arial (Body)"/>
              </a:rPr>
              <a:t>lãi</a:t>
            </a:r>
            <a:r>
              <a:rPr lang="en-US" sz="1700" dirty="0" smtClean="0">
                <a:latin typeface="Arial (Body)"/>
              </a:rPr>
              <a:t> </a:t>
            </a:r>
            <a:r>
              <a:rPr lang="en-US" sz="1700" dirty="0" err="1" smtClean="0">
                <a:latin typeface="Arial (Body)"/>
              </a:rPr>
              <a:t>tiền</a:t>
            </a:r>
            <a:r>
              <a:rPr lang="en-US" sz="1700" dirty="0" smtClean="0">
                <a:latin typeface="Arial (Body)"/>
              </a:rPr>
              <a:t> </a:t>
            </a:r>
            <a:r>
              <a:rPr lang="en-US" sz="1700" dirty="0" err="1" smtClean="0">
                <a:latin typeface="Arial (Body)"/>
              </a:rPr>
              <a:t>gửi</a:t>
            </a:r>
            <a:r>
              <a:rPr lang="en-US" sz="1700" dirty="0" smtClean="0">
                <a:latin typeface="Arial (Body)"/>
              </a:rPr>
              <a:t> </a:t>
            </a:r>
            <a:r>
              <a:rPr lang="en-US" sz="1700" dirty="0" err="1" smtClean="0">
                <a:latin typeface="Arial (Body)"/>
              </a:rPr>
              <a:t>phát</a:t>
            </a:r>
            <a:r>
              <a:rPr lang="en-US" sz="1700" dirty="0" smtClean="0">
                <a:latin typeface="Arial (Body)"/>
              </a:rPr>
              <a:t> </a:t>
            </a:r>
            <a:r>
              <a:rPr lang="en-US" sz="1700" dirty="0" err="1" smtClean="0">
                <a:latin typeface="Arial (Body)"/>
              </a:rPr>
              <a:t>sinh</a:t>
            </a:r>
            <a:r>
              <a:rPr lang="en-US" sz="1700" dirty="0" smtClean="0">
                <a:latin typeface="Arial (Body)"/>
              </a:rPr>
              <a:t> do </a:t>
            </a:r>
            <a:r>
              <a:rPr lang="en-US" sz="1700" dirty="0" err="1" smtClean="0">
                <a:latin typeface="Arial (Body)"/>
              </a:rPr>
              <a:t>hoạt</a:t>
            </a:r>
            <a:r>
              <a:rPr lang="en-US" sz="1700" dirty="0" smtClean="0">
                <a:latin typeface="Arial (Body)"/>
              </a:rPr>
              <a:t> </a:t>
            </a:r>
            <a:r>
              <a:rPr lang="en-US" sz="1700" dirty="0" err="1" smtClean="0">
                <a:latin typeface="Arial (Body)"/>
              </a:rPr>
              <a:t>động</a:t>
            </a:r>
            <a:r>
              <a:rPr lang="en-US" sz="1700" dirty="0" smtClean="0">
                <a:latin typeface="Arial (Body)"/>
              </a:rPr>
              <a:t> </a:t>
            </a:r>
            <a:r>
              <a:rPr lang="en-US" sz="1700" dirty="0" err="1" smtClean="0">
                <a:latin typeface="Arial (Body)"/>
              </a:rPr>
              <a:t>đầu</a:t>
            </a:r>
            <a:r>
              <a:rPr lang="en-US" sz="1700" dirty="0" smtClean="0">
                <a:latin typeface="Arial (Body)"/>
              </a:rPr>
              <a:t> </a:t>
            </a:r>
            <a:r>
              <a:rPr lang="en-US" sz="1700" dirty="0" err="1" smtClean="0">
                <a:latin typeface="Arial (Body)"/>
              </a:rPr>
              <a:t>tư</a:t>
            </a:r>
            <a:r>
              <a:rPr lang="en-US" sz="1700" dirty="0" smtClean="0">
                <a:latin typeface="Arial (Body)"/>
              </a:rPr>
              <a:t> </a:t>
            </a:r>
            <a:r>
              <a:rPr lang="en-US" sz="1700" dirty="0" err="1" smtClean="0">
                <a:latin typeface="Arial (Body)"/>
              </a:rPr>
              <a:t>tạm</a:t>
            </a:r>
            <a:r>
              <a:rPr lang="en-US" sz="1700" dirty="0" smtClean="0">
                <a:latin typeface="Arial (Body)"/>
              </a:rPr>
              <a:t> </a:t>
            </a:r>
            <a:r>
              <a:rPr lang="en-US" sz="1700" dirty="0" err="1" smtClean="0">
                <a:latin typeface="Arial (Body)"/>
              </a:rPr>
              <a:t>thời</a:t>
            </a:r>
            <a:r>
              <a:rPr lang="en-US" sz="1700" dirty="0" smtClean="0">
                <a:latin typeface="Arial (Body)"/>
              </a:rPr>
              <a:t> </a:t>
            </a:r>
            <a:r>
              <a:rPr lang="en-US" sz="1700" dirty="0" err="1" smtClean="0">
                <a:latin typeface="Arial (Body)"/>
              </a:rPr>
              <a:t>của</a:t>
            </a:r>
            <a:r>
              <a:rPr lang="en-US" sz="1700" dirty="0" smtClean="0">
                <a:latin typeface="Arial (Body)"/>
              </a:rPr>
              <a:t> </a:t>
            </a:r>
            <a:r>
              <a:rPr lang="en-US" sz="1700" dirty="0" err="1" smtClean="0">
                <a:latin typeface="Arial (Body)"/>
              </a:rPr>
              <a:t>khoản</a:t>
            </a:r>
            <a:r>
              <a:rPr lang="en-US" sz="1700" dirty="0" smtClean="0">
                <a:latin typeface="Arial (Body)"/>
              </a:rPr>
              <a:t> </a:t>
            </a:r>
            <a:r>
              <a:rPr lang="en-US" sz="1700" dirty="0" err="1" smtClean="0">
                <a:latin typeface="Arial (Body)"/>
              </a:rPr>
              <a:t>vốn</a:t>
            </a:r>
            <a:r>
              <a:rPr lang="en-US" sz="1700" dirty="0" smtClean="0">
                <a:latin typeface="Arial (Body)"/>
              </a:rPr>
              <a:t> </a:t>
            </a:r>
            <a:r>
              <a:rPr lang="en-US" sz="1700" dirty="0" err="1" smtClean="0">
                <a:latin typeface="Arial (Body)"/>
              </a:rPr>
              <a:t>vay</a:t>
            </a:r>
            <a:r>
              <a:rPr lang="en-US" sz="1700" dirty="0" smtClean="0">
                <a:latin typeface="Arial (Body)"/>
              </a:rPr>
              <a:t> </a:t>
            </a:r>
            <a:r>
              <a:rPr lang="en-US" sz="1700" dirty="0" err="1" smtClean="0">
                <a:latin typeface="Arial (Body)"/>
              </a:rPr>
              <a:t>riêng</a:t>
            </a:r>
            <a:r>
              <a:rPr lang="en-US" sz="1700" dirty="0" smtClean="0">
                <a:latin typeface="Arial (Body)"/>
              </a:rPr>
              <a:t> </a:t>
            </a:r>
            <a:r>
              <a:rPr lang="en-US" sz="1700" dirty="0" err="1" smtClean="0">
                <a:latin typeface="Arial (Body)"/>
              </a:rPr>
              <a:t>biệt</a:t>
            </a:r>
            <a:r>
              <a:rPr lang="en-US" sz="1700" dirty="0" smtClean="0">
                <a:latin typeface="Arial (Body)"/>
              </a:rPr>
              <a:t> </a:t>
            </a:r>
            <a:r>
              <a:rPr lang="en-US" sz="1700" dirty="0" err="1" smtClean="0">
                <a:latin typeface="Arial (Body)"/>
              </a:rPr>
              <a:t>chỉ</a:t>
            </a:r>
            <a:r>
              <a:rPr lang="en-US" sz="1700" dirty="0" smtClean="0">
                <a:latin typeface="Arial (Body)"/>
              </a:rPr>
              <a:t> </a:t>
            </a:r>
            <a:r>
              <a:rPr lang="en-US" sz="1700" dirty="0" err="1" smtClean="0">
                <a:latin typeface="Arial (Body)"/>
              </a:rPr>
              <a:t>sử</a:t>
            </a:r>
            <a:r>
              <a:rPr lang="en-US" sz="1700" dirty="0" smtClean="0">
                <a:latin typeface="Arial (Body)"/>
              </a:rPr>
              <a:t> </a:t>
            </a:r>
            <a:r>
              <a:rPr lang="en-US" sz="1700" dirty="0" err="1" smtClean="0">
                <a:latin typeface="Arial (Body)"/>
              </a:rPr>
              <a:t>dụng</a:t>
            </a:r>
            <a:r>
              <a:rPr lang="en-US" sz="1700" dirty="0" smtClean="0">
                <a:latin typeface="Arial (Body)"/>
              </a:rPr>
              <a:t> </a:t>
            </a:r>
            <a:r>
              <a:rPr lang="en-US" sz="1700" dirty="0" err="1" smtClean="0">
                <a:latin typeface="Arial (Body)"/>
              </a:rPr>
              <a:t>cho</a:t>
            </a:r>
            <a:r>
              <a:rPr lang="en-US" sz="1700" dirty="0" smtClean="0">
                <a:latin typeface="Arial (Body)"/>
              </a:rPr>
              <a:t> </a:t>
            </a:r>
            <a:r>
              <a:rPr lang="en-US" sz="1700" dirty="0" err="1" smtClean="0">
                <a:latin typeface="Arial (Body)"/>
              </a:rPr>
              <a:t>mục</a:t>
            </a:r>
            <a:r>
              <a:rPr lang="en-US" sz="1700" dirty="0" smtClean="0">
                <a:latin typeface="Arial (Body)"/>
              </a:rPr>
              <a:t> </a:t>
            </a:r>
            <a:r>
              <a:rPr lang="en-US" sz="1700" dirty="0" err="1" smtClean="0">
                <a:latin typeface="Arial (Body)"/>
              </a:rPr>
              <a:t>đích</a:t>
            </a:r>
            <a:r>
              <a:rPr lang="en-US" sz="1700" dirty="0" smtClean="0">
                <a:latin typeface="Arial (Body)"/>
              </a:rPr>
              <a:t> </a:t>
            </a:r>
            <a:r>
              <a:rPr lang="en-US" sz="1700" dirty="0" err="1" smtClean="0">
                <a:latin typeface="Arial (Body)"/>
              </a:rPr>
              <a:t>xây</a:t>
            </a:r>
            <a:r>
              <a:rPr lang="en-US" sz="1700" dirty="0" smtClean="0">
                <a:latin typeface="Arial (Body)"/>
              </a:rPr>
              <a:t> </a:t>
            </a:r>
            <a:r>
              <a:rPr lang="en-US" sz="1700" dirty="0" err="1" smtClean="0">
                <a:latin typeface="Arial (Body)"/>
              </a:rPr>
              <a:t>dựng</a:t>
            </a:r>
            <a:r>
              <a:rPr lang="en-US" sz="1700" dirty="0" smtClean="0">
                <a:latin typeface="Arial (Body)"/>
              </a:rPr>
              <a:t> </a:t>
            </a:r>
            <a:r>
              <a:rPr lang="en-US" sz="1700" dirty="0" err="1" smtClean="0">
                <a:latin typeface="Arial (Body)"/>
              </a:rPr>
              <a:t>hoặc</a:t>
            </a:r>
            <a:r>
              <a:rPr lang="en-US" sz="1700" dirty="0" smtClean="0">
                <a:latin typeface="Arial (Body)"/>
              </a:rPr>
              <a:t> </a:t>
            </a:r>
            <a:r>
              <a:rPr lang="en-US" sz="1700" dirty="0" err="1" smtClean="0">
                <a:latin typeface="Arial (Body)"/>
              </a:rPr>
              <a:t>sản</a:t>
            </a:r>
            <a:r>
              <a:rPr lang="en-US" sz="1700" dirty="0" smtClean="0">
                <a:latin typeface="Arial (Body)"/>
              </a:rPr>
              <a:t> </a:t>
            </a:r>
            <a:r>
              <a:rPr lang="en-US" sz="1700" dirty="0" err="1" smtClean="0">
                <a:latin typeface="Arial (Body)"/>
              </a:rPr>
              <a:t>xuất</a:t>
            </a:r>
            <a:r>
              <a:rPr lang="en-US" sz="1700" dirty="0" smtClean="0">
                <a:latin typeface="Arial (Body)"/>
              </a:rPr>
              <a:t> </a:t>
            </a:r>
            <a:r>
              <a:rPr lang="en-US" sz="1700" dirty="0" err="1" smtClean="0">
                <a:latin typeface="Arial (Body)"/>
              </a:rPr>
              <a:t>tài</a:t>
            </a:r>
            <a:r>
              <a:rPr lang="en-US" sz="1700" dirty="0" smtClean="0">
                <a:latin typeface="Arial (Body)"/>
              </a:rPr>
              <a:t> </a:t>
            </a:r>
            <a:r>
              <a:rPr lang="en-US" sz="1700" dirty="0" err="1" smtClean="0">
                <a:latin typeface="Arial (Body)"/>
              </a:rPr>
              <a:t>sản</a:t>
            </a:r>
            <a:r>
              <a:rPr lang="en-US" sz="1700" dirty="0" smtClean="0">
                <a:latin typeface="Arial (Body)"/>
              </a:rPr>
              <a:t> </a:t>
            </a:r>
            <a:r>
              <a:rPr lang="en-US" sz="1700" dirty="0" err="1" smtClean="0">
                <a:latin typeface="Arial (Body)"/>
              </a:rPr>
              <a:t>dở</a:t>
            </a:r>
            <a:r>
              <a:rPr lang="en-US" sz="1700" dirty="0" smtClean="0">
                <a:latin typeface="Arial (Body)"/>
              </a:rPr>
              <a:t> dang (</a:t>
            </a:r>
            <a:r>
              <a:rPr lang="en-US" sz="1700" dirty="0" err="1" smtClean="0">
                <a:latin typeface="Arial (Body)"/>
              </a:rPr>
              <a:t>vì</a:t>
            </a:r>
            <a:r>
              <a:rPr lang="en-US" sz="1700" dirty="0" smtClean="0">
                <a:latin typeface="Arial (Body)"/>
              </a:rPr>
              <a:t> </a:t>
            </a:r>
            <a:r>
              <a:rPr lang="en-US" sz="1700" dirty="0" err="1" smtClean="0">
                <a:latin typeface="Arial (Body)"/>
              </a:rPr>
              <a:t>được</a:t>
            </a:r>
            <a:r>
              <a:rPr lang="en-US" sz="1700" dirty="0" smtClean="0">
                <a:latin typeface="Arial (Body)"/>
              </a:rPr>
              <a:t> </a:t>
            </a:r>
            <a:r>
              <a:rPr lang="en-US" sz="1700" dirty="0" err="1" smtClean="0">
                <a:latin typeface="Arial (Body)"/>
              </a:rPr>
              <a:t>giảm</a:t>
            </a:r>
            <a:r>
              <a:rPr lang="en-US" sz="1700" dirty="0" smtClean="0">
                <a:latin typeface="Arial (Body)"/>
              </a:rPr>
              <a:t> </a:t>
            </a:r>
            <a:r>
              <a:rPr lang="en-US" sz="1700" dirty="0" err="1" smtClean="0">
                <a:latin typeface="Arial (Body)"/>
              </a:rPr>
              <a:t>trừ</a:t>
            </a:r>
            <a:r>
              <a:rPr lang="en-US" sz="1700" dirty="0" smtClean="0">
                <a:latin typeface="Arial (Body)"/>
              </a:rPr>
              <a:t> </a:t>
            </a:r>
            <a:r>
              <a:rPr lang="en-US" sz="1700" dirty="0" err="1" smtClean="0">
                <a:latin typeface="Arial (Body)"/>
              </a:rPr>
              <a:t>vào</a:t>
            </a:r>
            <a:r>
              <a:rPr lang="en-US" sz="1700" dirty="0" smtClean="0">
                <a:latin typeface="Arial (Body)"/>
              </a:rPr>
              <a:t> chi </a:t>
            </a:r>
            <a:r>
              <a:rPr lang="en-US" sz="1700" dirty="0" err="1" smtClean="0">
                <a:latin typeface="Arial (Body)"/>
              </a:rPr>
              <a:t>phí</a:t>
            </a:r>
            <a:r>
              <a:rPr lang="en-US" sz="1700" dirty="0" smtClean="0">
                <a:latin typeface="Arial (Body)"/>
              </a:rPr>
              <a:t> </a:t>
            </a:r>
            <a:r>
              <a:rPr lang="en-US" sz="1700" dirty="0" err="1" smtClean="0">
                <a:latin typeface="Arial (Body)"/>
              </a:rPr>
              <a:t>đi</a:t>
            </a:r>
            <a:r>
              <a:rPr lang="en-US" sz="1700" dirty="0" smtClean="0">
                <a:latin typeface="Arial (Body)"/>
              </a:rPr>
              <a:t> </a:t>
            </a:r>
            <a:r>
              <a:rPr lang="en-US" sz="1700" dirty="0" err="1" smtClean="0">
                <a:latin typeface="Arial (Body)"/>
              </a:rPr>
              <a:t>vay</a:t>
            </a:r>
            <a:r>
              <a:rPr lang="en-US" sz="1700" dirty="0" smtClean="0">
                <a:latin typeface="Arial (Body)"/>
              </a:rPr>
              <a:t> </a:t>
            </a:r>
            <a:r>
              <a:rPr lang="en-US" sz="1700" dirty="0" err="1" smtClean="0">
                <a:latin typeface="Arial (Body)"/>
              </a:rPr>
              <a:t>phát</a:t>
            </a:r>
            <a:r>
              <a:rPr lang="en-US" sz="1700" dirty="0" smtClean="0">
                <a:latin typeface="Arial (Body)"/>
              </a:rPr>
              <a:t> </a:t>
            </a:r>
            <a:r>
              <a:rPr lang="en-US" sz="1700" dirty="0" err="1" smtClean="0">
                <a:latin typeface="Arial (Body)"/>
              </a:rPr>
              <a:t>sinh</a:t>
            </a:r>
            <a:r>
              <a:rPr lang="en-US" sz="1700" dirty="0" smtClean="0">
                <a:latin typeface="Arial (Body)"/>
              </a:rPr>
              <a:t> </a:t>
            </a:r>
            <a:r>
              <a:rPr lang="en-US" sz="1700" dirty="0" err="1" smtClean="0">
                <a:latin typeface="Arial (Body)"/>
              </a:rPr>
              <a:t>khi</a:t>
            </a:r>
            <a:r>
              <a:rPr lang="en-US" sz="1700" dirty="0" smtClean="0">
                <a:latin typeface="Arial (Body)"/>
              </a:rPr>
              <a:t> </a:t>
            </a:r>
            <a:r>
              <a:rPr lang="en-US" sz="1700" dirty="0" err="1" smtClean="0">
                <a:latin typeface="Arial (Body)"/>
              </a:rPr>
              <a:t>vốn</a:t>
            </a:r>
            <a:r>
              <a:rPr lang="en-US" sz="1700" dirty="0" smtClean="0">
                <a:latin typeface="Arial (Body)"/>
              </a:rPr>
              <a:t> </a:t>
            </a:r>
            <a:r>
              <a:rPr lang="en-US" sz="1700" dirty="0" err="1" smtClean="0">
                <a:latin typeface="Arial (Body)"/>
              </a:rPr>
              <a:t>hoá</a:t>
            </a:r>
            <a:r>
              <a:rPr lang="en-US" sz="1700" dirty="0" smtClean="0">
                <a:latin typeface="Arial (Body)"/>
              </a:rPr>
              <a:t>).</a:t>
            </a:r>
          </a:p>
          <a:p>
            <a:pPr marL="266700" indent="-266700" algn="just"/>
            <a:endParaRPr lang="en-US" sz="1700" dirty="0" smtClean="0">
              <a:latin typeface="Arial (Body)"/>
            </a:endParaRPr>
          </a:p>
          <a:p>
            <a:pPr marL="266700" indent="-266700" algn="just"/>
            <a:r>
              <a:rPr lang="en-US" sz="1700" dirty="0" smtClean="0">
                <a:latin typeface="Arial (Body)"/>
              </a:rPr>
              <a:t>5. </a:t>
            </a:r>
            <a:r>
              <a:rPr lang="en-US" sz="1700" dirty="0" err="1" smtClean="0">
                <a:latin typeface="Arial (Body)"/>
              </a:rPr>
              <a:t>Đối</a:t>
            </a:r>
            <a:r>
              <a:rPr lang="en-US" sz="1700" dirty="0" smtClean="0">
                <a:latin typeface="Arial (Body)"/>
              </a:rPr>
              <a:t> </a:t>
            </a:r>
            <a:r>
              <a:rPr lang="en-US" sz="1700" dirty="0" err="1" smtClean="0">
                <a:latin typeface="Arial (Body)"/>
              </a:rPr>
              <a:t>với</a:t>
            </a:r>
            <a:r>
              <a:rPr lang="en-US" sz="1700" dirty="0" smtClean="0">
                <a:latin typeface="Arial (Body)"/>
              </a:rPr>
              <a:t> </a:t>
            </a:r>
            <a:r>
              <a:rPr lang="en-US" sz="1700" dirty="0" err="1" smtClean="0">
                <a:latin typeface="Arial (Body)"/>
              </a:rPr>
              <a:t>tiền</a:t>
            </a:r>
            <a:r>
              <a:rPr lang="en-US" sz="1700" dirty="0" smtClean="0">
                <a:latin typeface="Arial (Body)"/>
              </a:rPr>
              <a:t> </a:t>
            </a:r>
            <a:r>
              <a:rPr lang="en-US" sz="1700" dirty="0" err="1" smtClean="0">
                <a:latin typeface="Arial (Body)"/>
              </a:rPr>
              <a:t>lãi</a:t>
            </a:r>
            <a:r>
              <a:rPr lang="en-US" sz="1700" dirty="0" smtClean="0">
                <a:latin typeface="Arial (Body)"/>
              </a:rPr>
              <a:t> </a:t>
            </a:r>
            <a:r>
              <a:rPr lang="en-US" sz="1700" dirty="0" err="1" smtClean="0">
                <a:latin typeface="Arial (Body)"/>
              </a:rPr>
              <a:t>phải</a:t>
            </a:r>
            <a:r>
              <a:rPr lang="en-US" sz="1700" dirty="0" smtClean="0">
                <a:latin typeface="Arial (Body)"/>
              </a:rPr>
              <a:t> thu </a:t>
            </a:r>
            <a:r>
              <a:rPr lang="en-US" sz="1700" dirty="0" err="1" smtClean="0">
                <a:latin typeface="Arial (Body)"/>
              </a:rPr>
              <a:t>từ</a:t>
            </a:r>
            <a:r>
              <a:rPr lang="en-US" sz="1700" dirty="0" smtClean="0">
                <a:latin typeface="Arial (Body)"/>
              </a:rPr>
              <a:t> </a:t>
            </a:r>
            <a:r>
              <a:rPr lang="en-US" sz="1700" dirty="0" err="1" smtClean="0">
                <a:latin typeface="Arial (Body)"/>
              </a:rPr>
              <a:t>các</a:t>
            </a:r>
            <a:r>
              <a:rPr lang="en-US" sz="1700" dirty="0" smtClean="0">
                <a:latin typeface="Arial (Body)"/>
              </a:rPr>
              <a:t> </a:t>
            </a:r>
            <a:r>
              <a:rPr lang="en-US" sz="1700" dirty="0" err="1" smtClean="0">
                <a:latin typeface="Arial (Body)"/>
              </a:rPr>
              <a:t>khoản</a:t>
            </a:r>
            <a:r>
              <a:rPr lang="en-US" sz="1700" dirty="0" smtClean="0">
                <a:latin typeface="Arial (Body)"/>
              </a:rPr>
              <a:t> </a:t>
            </a:r>
            <a:r>
              <a:rPr lang="en-US" sz="1700" dirty="0" err="1" smtClean="0">
                <a:latin typeface="Arial (Body)"/>
              </a:rPr>
              <a:t>cho</a:t>
            </a:r>
            <a:r>
              <a:rPr lang="en-US" sz="1700" dirty="0" smtClean="0">
                <a:latin typeface="Arial (Body)"/>
              </a:rPr>
              <a:t> </a:t>
            </a:r>
            <a:r>
              <a:rPr lang="en-US" sz="1700" dirty="0" err="1" smtClean="0">
                <a:latin typeface="Arial (Body)"/>
              </a:rPr>
              <a:t>vay</a:t>
            </a:r>
            <a:r>
              <a:rPr lang="en-US" sz="1700" dirty="0" smtClean="0">
                <a:latin typeface="Arial (Body)"/>
              </a:rPr>
              <a:t>, </a:t>
            </a:r>
            <a:r>
              <a:rPr lang="en-US" sz="1700" dirty="0" err="1" smtClean="0">
                <a:latin typeface="Arial (Body)"/>
              </a:rPr>
              <a:t>bán</a:t>
            </a:r>
            <a:r>
              <a:rPr lang="en-US" sz="1700" dirty="0" smtClean="0">
                <a:latin typeface="Arial (Body)"/>
              </a:rPr>
              <a:t> </a:t>
            </a:r>
            <a:r>
              <a:rPr lang="en-US" sz="1700" dirty="0" err="1" smtClean="0">
                <a:latin typeface="Arial (Body)"/>
              </a:rPr>
              <a:t>hàng</a:t>
            </a:r>
            <a:r>
              <a:rPr lang="en-US" sz="1700" dirty="0" smtClean="0">
                <a:latin typeface="Arial (Body)"/>
              </a:rPr>
              <a:t> </a:t>
            </a:r>
            <a:r>
              <a:rPr lang="en-US" sz="1700" dirty="0" err="1" smtClean="0">
                <a:latin typeface="Arial (Body)"/>
              </a:rPr>
              <a:t>trả</a:t>
            </a:r>
            <a:r>
              <a:rPr lang="en-US" sz="1700" dirty="0" smtClean="0">
                <a:latin typeface="Arial (Body)"/>
              </a:rPr>
              <a:t> </a:t>
            </a:r>
            <a:r>
              <a:rPr lang="en-US" sz="1700" dirty="0" err="1" smtClean="0">
                <a:latin typeface="Arial (Body)"/>
              </a:rPr>
              <a:t>chậm</a:t>
            </a:r>
            <a:r>
              <a:rPr lang="en-US" sz="1700" dirty="0" smtClean="0">
                <a:latin typeface="Arial (Body)"/>
              </a:rPr>
              <a:t>, </a:t>
            </a:r>
            <a:r>
              <a:rPr lang="en-US" sz="1700" dirty="0" err="1" smtClean="0">
                <a:latin typeface="Arial (Body)"/>
              </a:rPr>
              <a:t>trả</a:t>
            </a:r>
            <a:r>
              <a:rPr lang="en-US" sz="1700" dirty="0" smtClean="0">
                <a:latin typeface="Arial (Body)"/>
              </a:rPr>
              <a:t> </a:t>
            </a:r>
            <a:r>
              <a:rPr lang="en-US" sz="1700" dirty="0" err="1" smtClean="0">
                <a:latin typeface="Arial (Body)"/>
              </a:rPr>
              <a:t>góp</a:t>
            </a:r>
            <a:r>
              <a:rPr lang="en-US" sz="1700" dirty="0" smtClean="0">
                <a:latin typeface="Arial (Body)"/>
              </a:rPr>
              <a:t>: </a:t>
            </a:r>
            <a:r>
              <a:rPr lang="en-US" sz="1700" dirty="0" err="1" smtClean="0">
                <a:latin typeface="Arial (Body)"/>
              </a:rPr>
              <a:t>Doanh</a:t>
            </a:r>
            <a:r>
              <a:rPr lang="en-US" sz="1700" dirty="0" smtClean="0">
                <a:latin typeface="Arial (Body)"/>
              </a:rPr>
              <a:t> thu </a:t>
            </a:r>
            <a:r>
              <a:rPr lang="en-US" sz="1700" dirty="0" err="1" smtClean="0">
                <a:latin typeface="Arial (Body)"/>
              </a:rPr>
              <a:t>chỉ</a:t>
            </a:r>
            <a:r>
              <a:rPr lang="en-US" sz="1700" dirty="0" smtClean="0">
                <a:latin typeface="Arial (Body)"/>
              </a:rPr>
              <a:t> </a:t>
            </a:r>
            <a:r>
              <a:rPr lang="en-US" sz="1700" dirty="0" err="1" smtClean="0">
                <a:latin typeface="Arial (Body)"/>
              </a:rPr>
              <a:t>được</a:t>
            </a:r>
            <a:r>
              <a:rPr lang="en-US" sz="1700" dirty="0" smtClean="0">
                <a:latin typeface="Arial (Body)"/>
              </a:rPr>
              <a:t> </a:t>
            </a:r>
            <a:r>
              <a:rPr lang="en-US" sz="1700" dirty="0" err="1" smtClean="0">
                <a:latin typeface="Arial (Body)"/>
              </a:rPr>
              <a:t>ghi</a:t>
            </a:r>
            <a:r>
              <a:rPr lang="en-US" sz="1700" dirty="0" smtClean="0">
                <a:latin typeface="Arial (Body)"/>
              </a:rPr>
              <a:t> </a:t>
            </a:r>
            <a:r>
              <a:rPr lang="en-US" sz="1700" dirty="0" err="1" smtClean="0">
                <a:latin typeface="Arial (Body)"/>
              </a:rPr>
              <a:t>nhận</a:t>
            </a:r>
            <a:r>
              <a:rPr lang="en-US" sz="1700" dirty="0" smtClean="0">
                <a:latin typeface="Arial (Body)"/>
              </a:rPr>
              <a:t> </a:t>
            </a:r>
            <a:r>
              <a:rPr lang="en-US" sz="1700" dirty="0" err="1" smtClean="0">
                <a:latin typeface="Arial (Body)"/>
              </a:rPr>
              <a:t>khi</a:t>
            </a:r>
            <a:r>
              <a:rPr lang="en-US" sz="1700" dirty="0" smtClean="0">
                <a:latin typeface="Arial (Body)"/>
              </a:rPr>
              <a:t> </a:t>
            </a:r>
            <a:r>
              <a:rPr lang="en-US" sz="1700" dirty="0" err="1" smtClean="0">
                <a:latin typeface="Arial (Body)"/>
              </a:rPr>
              <a:t>chắc</a:t>
            </a:r>
            <a:r>
              <a:rPr lang="en-US" sz="1700" dirty="0" smtClean="0">
                <a:latin typeface="Arial (Body)"/>
              </a:rPr>
              <a:t> </a:t>
            </a:r>
            <a:r>
              <a:rPr lang="en-US" sz="1700" dirty="0" err="1" smtClean="0">
                <a:latin typeface="Arial (Body)"/>
              </a:rPr>
              <a:t>chắn</a:t>
            </a:r>
            <a:r>
              <a:rPr lang="en-US" sz="1700" dirty="0" smtClean="0">
                <a:latin typeface="Arial (Body)"/>
              </a:rPr>
              <a:t> thu </a:t>
            </a:r>
            <a:r>
              <a:rPr lang="en-US" sz="1700" dirty="0" err="1" smtClean="0">
                <a:latin typeface="Arial (Body)"/>
              </a:rPr>
              <a:t>được</a:t>
            </a:r>
            <a:r>
              <a:rPr lang="en-US" sz="1700" dirty="0" smtClean="0">
                <a:latin typeface="Arial (Body)"/>
              </a:rPr>
              <a:t> và </a:t>
            </a:r>
            <a:r>
              <a:rPr lang="en-US" sz="1700" dirty="0" err="1" smtClean="0">
                <a:latin typeface="Arial (Body)"/>
              </a:rPr>
              <a:t>khoản</a:t>
            </a:r>
            <a:r>
              <a:rPr lang="en-US" sz="1700" dirty="0" smtClean="0">
                <a:latin typeface="Arial (Body)"/>
              </a:rPr>
              <a:t> </a:t>
            </a:r>
            <a:r>
              <a:rPr lang="en-US" sz="1700" dirty="0" err="1" smtClean="0">
                <a:latin typeface="Arial (Body)"/>
              </a:rPr>
              <a:t>gốc</a:t>
            </a:r>
            <a:r>
              <a:rPr lang="en-US" sz="1700" dirty="0" smtClean="0">
                <a:latin typeface="Arial (Body)"/>
              </a:rPr>
              <a:t> </a:t>
            </a:r>
            <a:r>
              <a:rPr lang="en-US" sz="1700" dirty="0" err="1" smtClean="0">
                <a:latin typeface="Arial (Body)"/>
              </a:rPr>
              <a:t>cho</a:t>
            </a:r>
            <a:r>
              <a:rPr lang="en-US" sz="1700" dirty="0" smtClean="0">
                <a:latin typeface="Arial (Body)"/>
              </a:rPr>
              <a:t> </a:t>
            </a:r>
            <a:r>
              <a:rPr lang="en-US" sz="1700" dirty="0" err="1" smtClean="0">
                <a:latin typeface="Arial (Body)"/>
              </a:rPr>
              <a:t>vay</a:t>
            </a:r>
            <a:r>
              <a:rPr lang="en-US" sz="1700" dirty="0" smtClean="0">
                <a:latin typeface="Arial (Body)"/>
              </a:rPr>
              <a:t>, </a:t>
            </a:r>
            <a:r>
              <a:rPr lang="en-US" sz="1700" dirty="0" err="1" smtClean="0">
                <a:latin typeface="Arial (Body)"/>
              </a:rPr>
              <a:t>nợ</a:t>
            </a:r>
            <a:r>
              <a:rPr lang="en-US" sz="1700" dirty="0" smtClean="0">
                <a:latin typeface="Arial (Body)"/>
              </a:rPr>
              <a:t> </a:t>
            </a:r>
            <a:r>
              <a:rPr lang="en-US" sz="1700" dirty="0" err="1" smtClean="0">
                <a:latin typeface="Arial (Body)"/>
              </a:rPr>
              <a:t>gốc</a:t>
            </a:r>
            <a:r>
              <a:rPr lang="en-US" sz="1700" dirty="0" smtClean="0">
                <a:latin typeface="Arial (Body)"/>
              </a:rPr>
              <a:t> </a:t>
            </a:r>
            <a:r>
              <a:rPr lang="en-US" sz="1700" dirty="0" err="1" smtClean="0">
                <a:latin typeface="Arial (Body)"/>
              </a:rPr>
              <a:t>phải</a:t>
            </a:r>
            <a:r>
              <a:rPr lang="en-US" sz="1700" dirty="0" smtClean="0">
                <a:latin typeface="Arial (Body)"/>
              </a:rPr>
              <a:t> thu </a:t>
            </a:r>
            <a:r>
              <a:rPr lang="en-US" sz="1700" dirty="0" err="1" smtClean="0">
                <a:latin typeface="Arial (Body)"/>
              </a:rPr>
              <a:t>không</a:t>
            </a:r>
            <a:r>
              <a:rPr lang="en-US" sz="1700" dirty="0" smtClean="0">
                <a:latin typeface="Arial (Body)"/>
              </a:rPr>
              <a:t> </a:t>
            </a:r>
            <a:r>
              <a:rPr lang="en-US" sz="1700" dirty="0" err="1" smtClean="0">
                <a:latin typeface="Arial (Body)"/>
              </a:rPr>
              <a:t>thuộc</a:t>
            </a:r>
            <a:r>
              <a:rPr lang="en-US" sz="1700" dirty="0" smtClean="0">
                <a:latin typeface="Arial (Body)"/>
              </a:rPr>
              <a:t> </a:t>
            </a:r>
            <a:r>
              <a:rPr lang="en-US" sz="1700" dirty="0" err="1" smtClean="0">
                <a:latin typeface="Arial (Body)"/>
              </a:rPr>
              <a:t>trường</a:t>
            </a:r>
            <a:r>
              <a:rPr lang="en-US" sz="1700" dirty="0" smtClean="0">
                <a:latin typeface="Arial (Body)"/>
              </a:rPr>
              <a:t> </a:t>
            </a:r>
            <a:r>
              <a:rPr lang="en-US" sz="1700" dirty="0" err="1" smtClean="0">
                <a:latin typeface="Arial (Body)"/>
              </a:rPr>
              <a:t>hợp</a:t>
            </a:r>
            <a:r>
              <a:rPr lang="en-US" sz="1700" dirty="0" smtClean="0">
                <a:latin typeface="Arial (Body)"/>
              </a:rPr>
              <a:t> </a:t>
            </a:r>
            <a:r>
              <a:rPr lang="en-US" sz="1700" dirty="0" err="1" smtClean="0">
                <a:latin typeface="Arial (Body)"/>
              </a:rPr>
              <a:t>cần</a:t>
            </a:r>
            <a:r>
              <a:rPr lang="en-US" sz="1700" dirty="0" smtClean="0">
                <a:latin typeface="Arial (Body)"/>
              </a:rPr>
              <a:t> </a:t>
            </a:r>
            <a:r>
              <a:rPr lang="en-US" sz="1700" dirty="0" err="1" smtClean="0">
                <a:latin typeface="Arial (Body)"/>
              </a:rPr>
              <a:t>phải</a:t>
            </a:r>
            <a:r>
              <a:rPr lang="en-US" sz="1700" dirty="0" smtClean="0">
                <a:latin typeface="Arial (Body)"/>
              </a:rPr>
              <a:t> </a:t>
            </a:r>
            <a:r>
              <a:rPr lang="en-US" sz="1700" dirty="0" err="1" smtClean="0">
                <a:latin typeface="Arial (Body)"/>
              </a:rPr>
              <a:t>lập</a:t>
            </a:r>
            <a:r>
              <a:rPr lang="en-US" sz="1700" dirty="0" smtClean="0">
                <a:latin typeface="Arial (Body)"/>
              </a:rPr>
              <a:t> </a:t>
            </a:r>
            <a:r>
              <a:rPr lang="en-US" sz="1700" dirty="0" err="1" smtClean="0">
                <a:latin typeface="Arial (Body)"/>
              </a:rPr>
              <a:t>dự</a:t>
            </a:r>
            <a:r>
              <a:rPr lang="en-US" sz="1700" dirty="0" smtClean="0">
                <a:latin typeface="Arial (Body)"/>
              </a:rPr>
              <a:t> phòng.</a:t>
            </a:r>
          </a:p>
          <a:p>
            <a:pPr marL="266700" indent="-266700" algn="just"/>
            <a:endParaRPr lang="en-US" sz="1700" dirty="0" smtClean="0">
              <a:latin typeface="Arial (Body)"/>
            </a:endParaRPr>
          </a:p>
          <a:p>
            <a:pPr marL="266700" indent="-266700" algn="just"/>
            <a:r>
              <a:rPr lang="en-US" sz="1700" dirty="0" smtClean="0">
                <a:latin typeface="Arial (Body)"/>
              </a:rPr>
              <a:t>6. </a:t>
            </a:r>
            <a:r>
              <a:rPr lang="en-US" sz="1700" dirty="0" err="1" smtClean="0">
                <a:latin typeface="Arial (Body)"/>
              </a:rPr>
              <a:t>Cổ</a:t>
            </a:r>
            <a:r>
              <a:rPr lang="en-US" sz="1700" dirty="0" smtClean="0">
                <a:latin typeface="Arial (Body)"/>
              </a:rPr>
              <a:t> </a:t>
            </a:r>
            <a:r>
              <a:rPr lang="en-US" sz="1700" dirty="0" err="1" smtClean="0">
                <a:latin typeface="Arial (Body)"/>
              </a:rPr>
              <a:t>tức</a:t>
            </a:r>
            <a:r>
              <a:rPr lang="en-US" sz="1700" dirty="0" smtClean="0">
                <a:latin typeface="Arial (Body)"/>
              </a:rPr>
              <a:t>: </a:t>
            </a:r>
            <a:r>
              <a:rPr lang="en-US" sz="1700" dirty="0" err="1" smtClean="0">
                <a:latin typeface="Arial (Body)"/>
              </a:rPr>
              <a:t>Không</a:t>
            </a:r>
            <a:r>
              <a:rPr lang="en-US" sz="1700" dirty="0" smtClean="0">
                <a:latin typeface="Arial (Body)"/>
              </a:rPr>
              <a:t> </a:t>
            </a:r>
            <a:r>
              <a:rPr lang="en-US" sz="1700" dirty="0" err="1" smtClean="0">
                <a:latin typeface="Arial (Body)"/>
              </a:rPr>
              <a:t>ghi</a:t>
            </a:r>
            <a:r>
              <a:rPr lang="en-US" sz="1700" dirty="0" smtClean="0">
                <a:latin typeface="Arial (Body)"/>
              </a:rPr>
              <a:t> </a:t>
            </a:r>
            <a:r>
              <a:rPr lang="en-US" sz="1700" dirty="0" err="1" smtClean="0">
                <a:latin typeface="Arial (Body)"/>
              </a:rPr>
              <a:t>nhận</a:t>
            </a:r>
            <a:r>
              <a:rPr lang="en-US" sz="1700" dirty="0" smtClean="0">
                <a:latin typeface="Arial (Body)"/>
              </a:rPr>
              <a:t> </a:t>
            </a:r>
            <a:r>
              <a:rPr lang="en-US" sz="1700" dirty="0" err="1" smtClean="0">
                <a:latin typeface="Arial (Body)"/>
              </a:rPr>
              <a:t>doanh</a:t>
            </a:r>
            <a:r>
              <a:rPr lang="en-US" sz="1700" dirty="0" smtClean="0">
                <a:latin typeface="Arial (Body)"/>
              </a:rPr>
              <a:t> thu </a:t>
            </a:r>
            <a:r>
              <a:rPr lang="en-US" sz="1700" dirty="0" err="1" smtClean="0">
                <a:latin typeface="Arial (Body)"/>
              </a:rPr>
              <a:t>cổ</a:t>
            </a:r>
            <a:r>
              <a:rPr lang="en-US" sz="1700" dirty="0" smtClean="0">
                <a:latin typeface="Arial (Body)"/>
              </a:rPr>
              <a:t> </a:t>
            </a:r>
            <a:r>
              <a:rPr lang="en-US" sz="1700" dirty="0" err="1" smtClean="0">
                <a:latin typeface="Arial (Body)"/>
              </a:rPr>
              <a:t>tức</a:t>
            </a:r>
            <a:r>
              <a:rPr lang="en-US" sz="1700" dirty="0" smtClean="0">
                <a:latin typeface="Arial (Body)"/>
              </a:rPr>
              <a:t> </a:t>
            </a:r>
            <a:r>
              <a:rPr lang="en-US" sz="1700" dirty="0" err="1" smtClean="0">
                <a:latin typeface="Arial (Body)"/>
              </a:rPr>
              <a:t>bằng</a:t>
            </a:r>
            <a:r>
              <a:rPr lang="en-US" sz="1700" dirty="0" smtClean="0">
                <a:latin typeface="Arial (Body)"/>
              </a:rPr>
              <a:t> </a:t>
            </a:r>
            <a:r>
              <a:rPr lang="en-US" sz="1700" dirty="0" err="1" smtClean="0">
                <a:latin typeface="Arial (Body)"/>
              </a:rPr>
              <a:t>cổ</a:t>
            </a:r>
            <a:r>
              <a:rPr lang="en-US" sz="1700" dirty="0" smtClean="0">
                <a:latin typeface="Arial (Body)"/>
              </a:rPr>
              <a:t> </a:t>
            </a:r>
            <a:r>
              <a:rPr lang="en-US" sz="1700" dirty="0" err="1" smtClean="0">
                <a:latin typeface="Arial (Body)"/>
              </a:rPr>
              <a:t>phiếu</a:t>
            </a:r>
            <a:endParaRPr lang="en-US" sz="17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166</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13986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400" b="1" dirty="0" smtClean="0">
                <a:solidFill>
                  <a:schemeClr val="tx1"/>
                </a:solidFill>
              </a:rPr>
              <a:t>MỘT SỐ QUY ĐỊNH QUAN TRỌNG ĐỐI VỚI CHI PHÍ TÀI CHÍNH</a:t>
            </a:r>
          </a:p>
          <a:p>
            <a:endParaRPr lang="nl-NL" sz="2400" dirty="0" smtClean="0"/>
          </a:p>
          <a:p>
            <a:pPr marL="457200" indent="-457200" algn="just">
              <a:buAutoNum type="arabicPeriod"/>
            </a:pPr>
            <a:r>
              <a:rPr lang="nl-NL" sz="2000" dirty="0" smtClean="0">
                <a:latin typeface="Arial (Body)"/>
              </a:rPr>
              <a:t>Chi phí hoạt động tài chính bao gồm:</a:t>
            </a:r>
          </a:p>
          <a:p>
            <a:pPr marL="457200" indent="-457200" algn="just">
              <a:buAutoNum type="arabicPeriod"/>
            </a:pPr>
            <a:endParaRPr lang="nl-NL" sz="2000" dirty="0" smtClean="0">
              <a:latin typeface="Arial (Body)"/>
            </a:endParaRPr>
          </a:p>
          <a:p>
            <a:pPr marL="457200" indent="-457200" algn="just">
              <a:buFont typeface="Wingdings" pitchFamily="2" charset="2"/>
              <a:buChar char="ü"/>
            </a:pPr>
            <a:r>
              <a:rPr lang="nl-NL" sz="2000" dirty="0" smtClean="0">
                <a:latin typeface="Arial (Body)"/>
              </a:rPr>
              <a:t>Các khoản chi phí hoặc các khoản lỗ liên quan đến các hoạt động đầu tư tài chính;</a:t>
            </a:r>
          </a:p>
          <a:p>
            <a:pPr marL="457200" indent="-457200" algn="just">
              <a:buFont typeface="Wingdings" pitchFamily="2" charset="2"/>
              <a:buChar char="ü"/>
            </a:pPr>
            <a:r>
              <a:rPr lang="nl-NL" sz="2000" dirty="0" smtClean="0">
                <a:latin typeface="Arial (Body)"/>
              </a:rPr>
              <a:t>Chi phí mua chứng khoán kinh doanh;</a:t>
            </a:r>
          </a:p>
          <a:p>
            <a:pPr marL="457200" indent="-457200" algn="just">
              <a:buFont typeface="Wingdings" pitchFamily="2" charset="2"/>
              <a:buChar char="ü"/>
            </a:pPr>
            <a:r>
              <a:rPr lang="nl-NL" sz="2000" dirty="0" smtClean="0">
                <a:latin typeface="Arial (Body)"/>
              </a:rPr>
              <a:t>Chi phí cho vay và đi vay vốn nhưng không được vốn hóa theo quy định; lãi mua hàng trả chậm, lãi thuê tài sản thuê tài chính</a:t>
            </a:r>
          </a:p>
          <a:p>
            <a:pPr marL="457200" indent="-457200" algn="just">
              <a:buFont typeface="Wingdings" pitchFamily="2" charset="2"/>
              <a:buChar char="ü"/>
            </a:pPr>
            <a:r>
              <a:rPr lang="nl-NL" sz="2000" dirty="0" smtClean="0">
                <a:latin typeface="Arial (Body)"/>
              </a:rPr>
              <a:t>Phần chênh lệch giữa giá mua lại trước hạn trái phiếu đã phát hành cao hơn giá trị ghi sổ của trái phiếu; </a:t>
            </a:r>
          </a:p>
          <a:p>
            <a:pPr marL="457200" indent="-457200" algn="just">
              <a:buFont typeface="Wingdings" pitchFamily="2" charset="2"/>
              <a:buChar char="ü"/>
            </a:pPr>
            <a:r>
              <a:rPr lang="nl-NL" sz="2000" dirty="0" smtClean="0">
                <a:latin typeface="Arial (Body)"/>
              </a:rPr>
              <a:t>Dự phòng giảm giá chứng khoán kinh doanh và dự phòng tổn thất các khoản đầu tư vào đơn vị khác;</a:t>
            </a:r>
          </a:p>
          <a:p>
            <a:pPr marL="457200" indent="-457200" algn="just">
              <a:buFont typeface="Wingdings" pitchFamily="2" charset="2"/>
              <a:buChar char="ü"/>
            </a:pPr>
            <a:r>
              <a:rPr lang="nl-NL" sz="2000" dirty="0" smtClean="0">
                <a:latin typeface="Arial (Body)"/>
              </a:rPr>
              <a:t>Khoản lỗ tỷ giá hối đoái phát sinh khi bán ngoại tệ hoặc đánh giá lại các khoản mục tiền tệ có gốc ngoại tệ cuối kỳ; </a:t>
            </a:r>
          </a:p>
          <a:p>
            <a:pPr marL="457200" indent="-457200" algn="just">
              <a:buFont typeface="Wingdings" pitchFamily="2" charset="2"/>
              <a:buChar char="ü"/>
            </a:pPr>
            <a:r>
              <a:rPr lang="nl-NL" sz="2000" dirty="0" smtClean="0">
                <a:latin typeface="Arial (Body)"/>
              </a:rPr>
              <a:t>Các khoản chiết khấu thanh toán cho người mua,...</a:t>
            </a:r>
            <a:endParaRPr lang="en-US" sz="2000" dirty="0" smtClean="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167</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700808"/>
            <a:ext cx="8534400" cy="483209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66700" indent="-266700" algn="just"/>
            <a:r>
              <a:rPr lang="nl-NL" sz="2000" dirty="0" smtClean="0">
                <a:latin typeface="Arial (Body)"/>
              </a:rPr>
              <a:t>2. </a:t>
            </a:r>
            <a:r>
              <a:rPr lang="nl-NL" dirty="0" smtClean="0">
                <a:latin typeface="Arial (Body)"/>
              </a:rPr>
              <a:t>Chi phí phát hành trái phiếu</a:t>
            </a:r>
            <a:r>
              <a:rPr lang="vi-VN" dirty="0" smtClean="0">
                <a:latin typeface="Arial (Body)"/>
              </a:rPr>
              <a:t>, </a:t>
            </a:r>
            <a:r>
              <a:rPr lang="vi-VN" dirty="0" smtClean="0">
                <a:solidFill>
                  <a:srgbClr val="FF0000"/>
                </a:solidFill>
                <a:latin typeface="Arial (Body)"/>
              </a:rPr>
              <a:t>chi phí </a:t>
            </a:r>
            <a:r>
              <a:rPr lang="en-US" dirty="0" smtClean="0">
                <a:solidFill>
                  <a:srgbClr val="FF0000"/>
                </a:solidFill>
                <a:latin typeface="Arial (Body)"/>
              </a:rPr>
              <a:t>thu </a:t>
            </a:r>
            <a:r>
              <a:rPr lang="en-US" dirty="0" err="1" smtClean="0">
                <a:solidFill>
                  <a:srgbClr val="FF0000"/>
                </a:solidFill>
                <a:latin typeface="Arial (Body)"/>
              </a:rPr>
              <a:t>xếp</a:t>
            </a:r>
            <a:r>
              <a:rPr lang="en-US" dirty="0" smtClean="0">
                <a:solidFill>
                  <a:srgbClr val="FF0000"/>
                </a:solidFill>
                <a:latin typeface="Arial (Body)"/>
              </a:rPr>
              <a:t> </a:t>
            </a:r>
            <a:r>
              <a:rPr lang="en-US" dirty="0" err="1" smtClean="0">
                <a:solidFill>
                  <a:srgbClr val="FF0000"/>
                </a:solidFill>
                <a:latin typeface="Arial (Body)"/>
              </a:rPr>
              <a:t>khoản</a:t>
            </a:r>
            <a:r>
              <a:rPr lang="vi-VN" dirty="0" smtClean="0">
                <a:solidFill>
                  <a:srgbClr val="FF0000"/>
                </a:solidFill>
                <a:latin typeface="Arial (Body)"/>
              </a:rPr>
              <a:t> vay</a:t>
            </a:r>
            <a:r>
              <a:rPr lang="nl-NL" dirty="0" smtClean="0">
                <a:latin typeface="Arial (Body)"/>
              </a:rPr>
              <a:t> </a:t>
            </a:r>
            <a:r>
              <a:rPr lang="nl-NL" dirty="0" smtClean="0">
                <a:solidFill>
                  <a:srgbClr val="FF0000"/>
                </a:solidFill>
                <a:latin typeface="Arial (Body)"/>
              </a:rPr>
              <a:t>(không bao gồm lãi vay) </a:t>
            </a:r>
            <a:r>
              <a:rPr lang="nl-NL" dirty="0" smtClean="0">
                <a:latin typeface="Arial (Body)"/>
              </a:rPr>
              <a:t>được phân bổ dần phù hợp với kỳ hạn trái phiếu</a:t>
            </a:r>
            <a:r>
              <a:rPr lang="vi-VN" dirty="0" smtClean="0">
                <a:latin typeface="Arial (Body)"/>
              </a:rPr>
              <a:t> </a:t>
            </a:r>
            <a:r>
              <a:rPr lang="vi-VN" dirty="0" smtClean="0">
                <a:solidFill>
                  <a:srgbClr val="FF0000"/>
                </a:solidFill>
                <a:latin typeface="Arial (Body)"/>
              </a:rPr>
              <a:t>hoặc kỳ hạn vay</a:t>
            </a:r>
            <a:r>
              <a:rPr lang="nl-NL" dirty="0" smtClean="0">
                <a:solidFill>
                  <a:srgbClr val="FF0000"/>
                </a:solidFill>
                <a:latin typeface="Arial (Body)"/>
              </a:rPr>
              <a:t> </a:t>
            </a:r>
            <a:r>
              <a:rPr lang="nl-NL" dirty="0" smtClean="0">
                <a:latin typeface="Arial (Body)"/>
              </a:rPr>
              <a:t>và được ghi nhận vào chi phí tài chính nếu việc phát hành trái phiếu</a:t>
            </a:r>
            <a:r>
              <a:rPr lang="vi-VN" dirty="0" smtClean="0">
                <a:latin typeface="Arial (Body)"/>
              </a:rPr>
              <a:t> hoặc đi vay phục vụ</a:t>
            </a:r>
            <a:r>
              <a:rPr lang="nl-NL" dirty="0" smtClean="0">
                <a:latin typeface="Arial (Body)"/>
              </a:rPr>
              <a:t> cho mục đích sản xuất, kinh doanh thông thường. </a:t>
            </a:r>
          </a:p>
          <a:p>
            <a:pPr marL="266700" indent="-266700" algn="just"/>
            <a:endParaRPr lang="en-US" dirty="0" smtClean="0">
              <a:latin typeface="Arial (Body)"/>
            </a:endParaRPr>
          </a:p>
          <a:p>
            <a:pPr marL="266700" indent="-266700" algn="just"/>
            <a:r>
              <a:rPr lang="nl-NL" dirty="0" smtClean="0">
                <a:latin typeface="Arial (Body)"/>
              </a:rPr>
              <a:t>3. Lãi phải trả của trái phiếu chuyển đổi được tính vào chi phí tài chính trong kỳ được xác định bằng cách lấy giá trị phần nợ gốc đầu kỳ của trái phiếu chuyển đổi nhân (x) với lãi suất của trái phiếu tương tự trên thị trường nhưng không có quyền chuyển đổi thành cổ phiếu hoặc lãi suất đi vay phổ biến trên thị trường tại thời điểm phát hành trái phiếu chuyển đổi (xem quy định chi tiết tại phần hướng dẫn Tài khoản 343 - Trái phiếu phát hành).</a:t>
            </a:r>
          </a:p>
          <a:p>
            <a:pPr marL="266700" indent="-266700" algn="just"/>
            <a:endParaRPr lang="en-US" dirty="0" smtClean="0">
              <a:latin typeface="Arial (Body)"/>
            </a:endParaRPr>
          </a:p>
          <a:p>
            <a:pPr marL="266700" indent="-266700" algn="just"/>
            <a:r>
              <a:rPr lang="nl-NL" dirty="0" smtClean="0">
                <a:latin typeface="Arial (Body)"/>
              </a:rPr>
              <a:t>4. Cổ tức của cổ phiếu ưu đãi được phân loại là nợ phải trả. </a:t>
            </a:r>
          </a:p>
          <a:p>
            <a:pPr marL="266700" indent="-266700" algn="just"/>
            <a:endParaRPr lang="nl-NL" dirty="0" smtClean="0">
              <a:latin typeface="Arial (Body)"/>
            </a:endParaRPr>
          </a:p>
          <a:p>
            <a:pPr marL="266700" indent="-266700" algn="just"/>
            <a:r>
              <a:rPr lang="nl-NL" dirty="0" smtClean="0">
                <a:latin typeface="Arial (Body)"/>
              </a:rPr>
              <a:t>5. Đối với khoản vay sử dụng cho nhiều mục đích thì phải phân bổ số chi phí đi vay được vốn hóa và chi phí đi vay được tính vào chi phí tài chính theo quy định.</a:t>
            </a:r>
            <a:endParaRPr lang="en-US"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168</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196752"/>
            <a:ext cx="8534400" cy="550920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2400" b="1" dirty="0" smtClean="0">
                <a:solidFill>
                  <a:schemeClr val="tx1"/>
                </a:solidFill>
              </a:rPr>
              <a:t>MỘT SỐ QUY ĐỊNH QUAN TRỌNG ĐỐI VỚI </a:t>
            </a:r>
          </a:p>
          <a:p>
            <a:pPr algn="ctr"/>
            <a:r>
              <a:rPr lang="it-IT" sz="2400" b="1" dirty="0" smtClean="0">
                <a:solidFill>
                  <a:schemeClr val="tx1"/>
                </a:solidFill>
              </a:rPr>
              <a:t>CHI PHÍ BÁN HÀNG VÀ CHI PHÍ QuẢN LÝ DOANH NGHIỆP</a:t>
            </a:r>
          </a:p>
          <a:p>
            <a:endParaRPr lang="nl-NL" sz="2400" dirty="0" smtClean="0"/>
          </a:p>
          <a:p>
            <a:pPr marL="457200" indent="-457200" algn="just">
              <a:buAutoNum type="arabicPeriod"/>
            </a:pPr>
            <a:r>
              <a:rPr lang="nl-NL" sz="2000" dirty="0" smtClean="0">
                <a:latin typeface="Arial (Body)"/>
              </a:rPr>
              <a:t>Chi phí bán hàng là chi phí thời kỳ, không yêu cầu phù hợp với doanh thu. Chi phí bán hàng bao gồm:</a:t>
            </a:r>
          </a:p>
          <a:p>
            <a:pPr marL="457200" indent="-457200" algn="just">
              <a:buAutoNum type="arabicPeriod"/>
            </a:pPr>
            <a:endParaRPr lang="nl-NL" sz="2000" dirty="0" smtClean="0">
              <a:latin typeface="Arial (Body)"/>
            </a:endParaRPr>
          </a:p>
          <a:p>
            <a:pPr marL="173038" indent="-173038" algn="just">
              <a:buFont typeface="Wingdings" pitchFamily="2" charset="2"/>
              <a:buChar char="ü"/>
            </a:pPr>
            <a:r>
              <a:rPr lang="nl-NL" sz="2000" dirty="0" smtClean="0">
                <a:latin typeface="Arial (Body)"/>
              </a:rPr>
              <a:t>Các chi phí về lương nhân viên bộ phận bán hàng (tiền lương, tiền công, các khoản phụ cấp,...); BHXH, BHYT, BHTN, KPCĐ của nhân viên bộ phận bán hàng; </a:t>
            </a:r>
          </a:p>
          <a:p>
            <a:pPr marL="173038" indent="-173038" algn="just">
              <a:buFont typeface="Wingdings" pitchFamily="2" charset="2"/>
              <a:buChar char="ü"/>
            </a:pPr>
            <a:r>
              <a:rPr lang="nl-NL" sz="2000" dirty="0" smtClean="0">
                <a:latin typeface="Arial (Body)"/>
              </a:rPr>
              <a:t>Chi phí chào hàng, giới thiệu sản phẩm, quảng cáo, biếu tặng sản phẩm (không kèm điều kiện), hoa hồng bán hàng, chi phí bảo quản, đóng gói, vận chuyển (sau khi hoàn thành sản xuất, chế biến hàng tồn kho); </a:t>
            </a:r>
          </a:p>
          <a:p>
            <a:pPr marL="173038" indent="-173038" algn="just">
              <a:buFont typeface="Wingdings" pitchFamily="2" charset="2"/>
              <a:buChar char="ü"/>
            </a:pPr>
            <a:r>
              <a:rPr lang="nl-NL" sz="2000" dirty="0" smtClean="0">
                <a:latin typeface="Arial (Body)"/>
              </a:rPr>
              <a:t>Chi phí bảo hành sản phẩm, hàng hóa, dịch vụ, bảo hành công trình xây dựng (đối với doanh nghiệp xây lắp); </a:t>
            </a:r>
          </a:p>
          <a:p>
            <a:pPr marL="173038" indent="-173038" algn="just">
              <a:buFont typeface="Wingdings" pitchFamily="2" charset="2"/>
              <a:buChar char="ü"/>
            </a:pPr>
            <a:r>
              <a:rPr lang="nl-NL" sz="2000" dirty="0" smtClean="0">
                <a:latin typeface="Arial (Body)"/>
              </a:rPr>
              <a:t>Chi phí sửa chữa TSCĐ dùng cho bộ phận bán hàng,...</a:t>
            </a:r>
          </a:p>
          <a:p>
            <a:pPr marL="173038" indent="-173038" algn="just">
              <a:buFont typeface="Wingdings" pitchFamily="2" charset="2"/>
              <a:buChar char="ü"/>
            </a:pPr>
            <a:r>
              <a:rPr lang="nl-NL" sz="2000" dirty="0" smtClean="0">
                <a:solidFill>
                  <a:srgbClr val="FF0000"/>
                </a:solidFill>
                <a:latin typeface="Arial (Body)"/>
              </a:rPr>
              <a:t>Khoản hoàn nhập dự phòng bảo hành công trình xây dựng được ghi giảm chi phí bán hàng</a:t>
            </a:r>
            <a:endParaRPr lang="en-US" sz="2000"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169</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01675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lgn="just"/>
            <a:r>
              <a:rPr lang="nl-NL" sz="2000" dirty="0" smtClean="0">
                <a:latin typeface="Arial (Body)"/>
              </a:rPr>
              <a:t>2. Chi phí quản lý doanh nghiệp là chi phí thời kỳ, không yêu cầu phù hợp với doanh thu. Chi phí QLDN bao gồm:</a:t>
            </a:r>
          </a:p>
          <a:p>
            <a:pPr marL="457200" indent="-457200" algn="just">
              <a:buAutoNum type="arabicPeriod"/>
            </a:pPr>
            <a:endParaRPr lang="nl-NL" sz="2000" dirty="0" smtClean="0">
              <a:latin typeface="Arial (Body)"/>
            </a:endParaRPr>
          </a:p>
          <a:p>
            <a:pPr marL="173038" indent="-173038">
              <a:buFont typeface="Wingdings" pitchFamily="2" charset="2"/>
              <a:buChar char="ü"/>
            </a:pPr>
            <a:r>
              <a:rPr lang="en-US" sz="2000" dirty="0" smtClean="0">
                <a:latin typeface="Arial (Body)"/>
              </a:rPr>
              <a:t>C</a:t>
            </a:r>
            <a:r>
              <a:rPr lang="vi-VN" sz="2000" dirty="0" smtClean="0">
                <a:latin typeface="Arial (Body)"/>
              </a:rPr>
              <a:t>ác chi phí về lương nhân viên bộ phận quản lý doanh nghiệp (tiền lương, tiền công, các khoản phụ cấp,...); </a:t>
            </a:r>
            <a:r>
              <a:rPr lang="en-US" sz="2000" dirty="0" smtClean="0">
                <a:latin typeface="Arial (Body)"/>
              </a:rPr>
              <a:t>BHXH, BHYT, BHTN, KPCĐ</a:t>
            </a:r>
            <a:r>
              <a:rPr lang="vi-VN" sz="2000" dirty="0" smtClean="0">
                <a:latin typeface="Arial (Body)"/>
              </a:rPr>
              <a:t> của nhân viên quản lý doanh nghiệp; </a:t>
            </a:r>
            <a:endParaRPr lang="en-US" sz="2000" dirty="0" smtClean="0">
              <a:latin typeface="Arial (Body)"/>
            </a:endParaRPr>
          </a:p>
          <a:p>
            <a:pPr marL="173038" indent="-173038">
              <a:buFont typeface="Wingdings" pitchFamily="2" charset="2"/>
              <a:buChar char="ü"/>
            </a:pPr>
            <a:r>
              <a:rPr lang="en-US" sz="2000" dirty="0" smtClean="0">
                <a:latin typeface="Arial (Body)"/>
              </a:rPr>
              <a:t>C</a:t>
            </a:r>
            <a:r>
              <a:rPr lang="vi-VN" sz="2000" dirty="0" smtClean="0">
                <a:latin typeface="Arial (Body)"/>
              </a:rPr>
              <a:t>hi phí vật liệu văn phòng, công cụ lao động, khấu hao TSCĐ dùng cho quản lý doanh nghiệp; tiền thuê đất của bộ phận quản lý, lệ phí môn bài; </a:t>
            </a:r>
            <a:endParaRPr lang="en-US" sz="2000" dirty="0" smtClean="0">
              <a:latin typeface="Arial (Body)"/>
            </a:endParaRPr>
          </a:p>
          <a:p>
            <a:pPr marL="173038" indent="-173038">
              <a:buFont typeface="Wingdings" pitchFamily="2" charset="2"/>
              <a:buChar char="ü"/>
            </a:pPr>
            <a:r>
              <a:rPr lang="en-US" sz="2000" dirty="0" smtClean="0">
                <a:latin typeface="Arial (Body)"/>
              </a:rPr>
              <a:t>K</a:t>
            </a:r>
            <a:r>
              <a:rPr lang="vi-VN" sz="2000" dirty="0" smtClean="0">
                <a:latin typeface="Arial (Body)"/>
              </a:rPr>
              <a:t>hoản trích lập dự phòng nợ phải thu khó đòi; dự phòng tái cơ cấu doanh nghiệp; </a:t>
            </a:r>
            <a:endParaRPr lang="en-US" sz="2000" dirty="0" smtClean="0">
              <a:latin typeface="Arial (Body)"/>
            </a:endParaRPr>
          </a:p>
          <a:p>
            <a:pPr marL="173038" indent="-173038">
              <a:buFont typeface="Wingdings" pitchFamily="2" charset="2"/>
              <a:buChar char="ü"/>
            </a:pPr>
            <a:r>
              <a:rPr lang="en-US" sz="2000" dirty="0" smtClean="0">
                <a:latin typeface="Arial (Body)"/>
              </a:rPr>
              <a:t>D</a:t>
            </a:r>
            <a:r>
              <a:rPr lang="vi-VN" sz="2000" dirty="0" smtClean="0">
                <a:latin typeface="Arial (Body)"/>
              </a:rPr>
              <a:t>ịch vụ mua ngoài (điện, nước, điện thoại, fax, bảo hiểm tài sản, cháy nổ...); chi phí bằng tiền khác (tiếp khách, hội nghị khách hàng...)</a:t>
            </a:r>
            <a:r>
              <a:rPr lang="en-US" sz="2000" dirty="0" smtClean="0">
                <a:latin typeface="Arial (Body)"/>
              </a:rPr>
              <a:t>;</a:t>
            </a:r>
          </a:p>
          <a:p>
            <a:pPr marL="173038" indent="-173038">
              <a:buFont typeface="Wingdings" pitchFamily="2" charset="2"/>
              <a:buChar char="ü"/>
            </a:pPr>
            <a:r>
              <a:rPr lang="nl-NL" sz="2000" dirty="0" smtClean="0">
                <a:latin typeface="Arial (Body)"/>
              </a:rPr>
              <a:t>Thuế GTGT đầu vào liên quan đến bộ phận quản lý doanh nghiệp không được khấu trừ;</a:t>
            </a:r>
          </a:p>
          <a:p>
            <a:pPr marL="173038" indent="-173038">
              <a:buFont typeface="Wingdings" pitchFamily="2" charset="2"/>
              <a:buChar char="ü"/>
            </a:pPr>
            <a:r>
              <a:rPr lang="nl-NL" sz="2000" dirty="0" smtClean="0">
                <a:latin typeface="Arial (Body)"/>
              </a:rPr>
              <a:t>Sản phẩm, hàng hoá tiêu dùng nội bộ sử dụng cho mục đích quản lý; sản phẩm, hàng hoá dùng để biếu, tặng</a:t>
            </a:r>
            <a:endParaRPr lang="en-US" sz="20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170</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35531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lgn="ctr"/>
            <a:r>
              <a:rPr lang="it-IT" sz="2000" b="1" dirty="0" smtClean="0">
                <a:solidFill>
                  <a:schemeClr val="tx1"/>
                </a:solidFill>
              </a:rPr>
              <a:t>MỘT SỐ QUY ĐỊNH QUAN TRỌNG ĐỐI VỚI THU NHẬP VÀ CHI PHÍ KHÁC</a:t>
            </a:r>
          </a:p>
          <a:p>
            <a:pPr marL="457200" indent="-457200" algn="ctr"/>
            <a:endParaRPr lang="it-IT" sz="2000" b="1" dirty="0" smtClean="0"/>
          </a:p>
          <a:p>
            <a:r>
              <a:rPr lang="nl-NL" dirty="0" smtClean="0">
                <a:latin typeface="Arial (Body)"/>
              </a:rPr>
              <a:t>1. Thu nhập khác gồm (không còn gồm khoản hoàn nhập bảo hành công trình xây dựng):</a:t>
            </a:r>
            <a:endParaRPr lang="en-US" dirty="0" smtClean="0">
              <a:latin typeface="Arial (Body)"/>
            </a:endParaRPr>
          </a:p>
          <a:p>
            <a:pPr algn="just"/>
            <a:r>
              <a:rPr lang="nl-NL" sz="1400" dirty="0" smtClean="0">
                <a:latin typeface="Arial (Body)"/>
              </a:rPr>
              <a:t>- Thu nhập từ nhượng bán, thanh lý TSCĐ; </a:t>
            </a:r>
            <a:endParaRPr lang="en-US" sz="1400" dirty="0" smtClean="0">
              <a:latin typeface="Arial (Body)"/>
            </a:endParaRPr>
          </a:p>
          <a:p>
            <a:pPr algn="just"/>
            <a:r>
              <a:rPr lang="nl-NL" sz="1400" dirty="0" smtClean="0">
                <a:latin typeface="Arial (Body)"/>
              </a:rPr>
              <a:t>- Chênh lệch giữa giá trị hợp lý tài sản được chia từ BCC cao hơn chi phí đầu tư xây dựng tài sản đồng kiểm soát;</a:t>
            </a:r>
            <a:endParaRPr lang="en-US" sz="1400" dirty="0" smtClean="0">
              <a:latin typeface="Arial (Body)"/>
            </a:endParaRPr>
          </a:p>
          <a:p>
            <a:pPr algn="just"/>
            <a:r>
              <a:rPr lang="nl-NL" sz="1400" dirty="0" smtClean="0">
                <a:latin typeface="Arial (Body)"/>
              </a:rPr>
              <a:t>- Chênh lệch lãi do đánh giá lại vật tư, hàng hoá, TSCĐ đưa đi góp vốn liên doanh, đầu tư vào công ty con, công ty liên kết, đầu tư dài hạn khác,...;</a:t>
            </a:r>
            <a:endParaRPr lang="en-US" sz="1400" dirty="0" smtClean="0">
              <a:latin typeface="Arial (Body)"/>
            </a:endParaRPr>
          </a:p>
          <a:p>
            <a:pPr algn="just"/>
            <a:r>
              <a:rPr lang="nl-NL" sz="1400" dirty="0" smtClean="0">
                <a:latin typeface="Arial (Body)"/>
              </a:rPr>
              <a:t>- Thu nhập từ nghiệp vụ bán và thuê lại tài sản;</a:t>
            </a:r>
            <a:endParaRPr lang="en-US" sz="1400" dirty="0" smtClean="0">
              <a:latin typeface="Arial (Body)"/>
            </a:endParaRPr>
          </a:p>
          <a:p>
            <a:pPr algn="just"/>
            <a:r>
              <a:rPr lang="nl-NL" sz="1400" dirty="0" smtClean="0">
                <a:latin typeface="Arial (Body)"/>
              </a:rPr>
              <a:t>- Các khoản thuế phải nộp khi bán hàng hóa, cung cấp dịch vụ nhưng sau đó được giảm, được hoàn;</a:t>
            </a:r>
            <a:endParaRPr lang="en-US" sz="1400" dirty="0" smtClean="0">
              <a:latin typeface="Arial (Body)"/>
            </a:endParaRPr>
          </a:p>
          <a:p>
            <a:pPr algn="just"/>
            <a:r>
              <a:rPr lang="nl-NL" sz="1400" dirty="0" smtClean="0">
                <a:latin typeface="Arial (Body)"/>
              </a:rPr>
              <a:t>- Thu tiền phạt do khách hàng vi phạm hợp đồng;</a:t>
            </a:r>
            <a:endParaRPr lang="en-US" sz="1400" dirty="0" smtClean="0">
              <a:latin typeface="Arial (Body)"/>
            </a:endParaRPr>
          </a:p>
          <a:p>
            <a:pPr algn="just"/>
            <a:r>
              <a:rPr lang="nl-NL" sz="1400" dirty="0" smtClean="0">
                <a:latin typeface="Arial (Body)"/>
              </a:rPr>
              <a:t>- Thu tiền bồi thường của bên thứ ba để bù đắp cho tài sản bị tổn thất (ví dụ thu tiền bảo hiểm được bồi thường và các khoản có tính chất tương tự);</a:t>
            </a:r>
            <a:endParaRPr lang="en-US" sz="1400" dirty="0" smtClean="0">
              <a:latin typeface="Arial (Body)"/>
            </a:endParaRPr>
          </a:p>
          <a:p>
            <a:pPr algn="just"/>
            <a:r>
              <a:rPr lang="nl-NL" sz="1400" dirty="0" smtClean="0">
                <a:latin typeface="Arial (Body)"/>
              </a:rPr>
              <a:t>- Thu các khoản nợ khó đòi đã xử lý xóa sổ;</a:t>
            </a:r>
            <a:endParaRPr lang="en-US" sz="1400" dirty="0" smtClean="0">
              <a:latin typeface="Arial (Body)"/>
            </a:endParaRPr>
          </a:p>
          <a:p>
            <a:pPr algn="just"/>
            <a:r>
              <a:rPr lang="nl-NL" sz="1400" dirty="0" smtClean="0">
                <a:latin typeface="Arial (Body)"/>
              </a:rPr>
              <a:t>- Thu các khoản nợ phải trả không xác định được chủ nợ hoặc đã xác định được là không phải trả nợ;</a:t>
            </a:r>
            <a:endParaRPr lang="en-US" sz="1400" dirty="0" smtClean="0">
              <a:latin typeface="Arial (Body)"/>
            </a:endParaRPr>
          </a:p>
          <a:p>
            <a:pPr algn="just"/>
            <a:r>
              <a:rPr lang="nl-NL" sz="1400" dirty="0" smtClean="0">
                <a:latin typeface="Arial (Body)"/>
              </a:rPr>
              <a:t>- Các khoản tiền thưởng của khách hàng liên quan đến tiêu thụ hàng hóa, sản phẩm, dịch vụ không tính trong doanh thu (nếu có);</a:t>
            </a:r>
            <a:endParaRPr lang="en-US" sz="1400" dirty="0" smtClean="0">
              <a:latin typeface="Arial (Body)"/>
            </a:endParaRPr>
          </a:p>
          <a:p>
            <a:pPr algn="just"/>
            <a:r>
              <a:rPr lang="nl-NL" sz="1400" dirty="0" smtClean="0">
                <a:latin typeface="Arial (Body)"/>
              </a:rPr>
              <a:t>- Thu nhập quà biếu, quà tặng bằng tiền, hiện vật</a:t>
            </a:r>
            <a:r>
              <a:rPr lang="vi-VN" sz="1400" dirty="0" smtClean="0">
                <a:latin typeface="Arial (Body)"/>
              </a:rPr>
              <a:t>, cổ phần, phần vốn góp tại doanh nghiệp khác,...</a:t>
            </a:r>
            <a:r>
              <a:rPr lang="nl-NL" sz="1400" dirty="0" smtClean="0">
                <a:latin typeface="Arial (Body)"/>
              </a:rPr>
              <a:t> của các tổ chức, cá nhân tặng cho doanh nghiệp (trừ khoản hỗ trợ, tài trợ, </a:t>
            </a:r>
            <a:r>
              <a:rPr lang="vi-VN" sz="1400" dirty="0" smtClean="0">
                <a:latin typeface="Arial (Body)"/>
              </a:rPr>
              <a:t>biếu, tặng </a:t>
            </a:r>
            <a:r>
              <a:rPr lang="nl-NL" sz="1400" dirty="0" smtClean="0">
                <a:latin typeface="Arial (Body)"/>
              </a:rPr>
              <a:t>được</a:t>
            </a:r>
            <a:r>
              <a:rPr lang="vi-VN" sz="1400" dirty="0" smtClean="0">
                <a:latin typeface="Arial (Body)"/>
              </a:rPr>
              <a:t> ghi tăng vốn đầu tư của chủ sở hữu </a:t>
            </a:r>
            <a:r>
              <a:rPr lang="nl-NL" sz="1400" dirty="0" smtClean="0">
                <a:latin typeface="Arial (Body)"/>
              </a:rPr>
              <a:t>theo quyết định của cấp có thẩm quyền).</a:t>
            </a:r>
            <a:endParaRPr lang="en-US" sz="1400" dirty="0" smtClean="0">
              <a:latin typeface="Arial (Body)"/>
            </a:endParaRPr>
          </a:p>
          <a:p>
            <a:pPr algn="just"/>
            <a:r>
              <a:rPr lang="nl-NL" sz="1400" dirty="0" smtClean="0">
                <a:latin typeface="Arial (Body)"/>
              </a:rPr>
              <a:t>- Giá trị số hàng khuyến mại không phải trả lại;</a:t>
            </a:r>
            <a:endParaRPr lang="en-US" sz="1400" dirty="0" smtClean="0">
              <a:latin typeface="Arial (Body)"/>
            </a:endParaRPr>
          </a:p>
          <a:p>
            <a:pPr algn="just"/>
            <a:r>
              <a:rPr lang="nl-NL" sz="1400" dirty="0" smtClean="0">
                <a:latin typeface="Arial (Body)"/>
              </a:rPr>
              <a:t>- Các khoản thu nhập khác ngoài các khoản nêu trên.</a:t>
            </a:r>
            <a:endParaRPr lang="en-US" sz="1400"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171</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3245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457200" indent="-457200" algn="ctr"/>
            <a:r>
              <a:rPr lang="it-IT" sz="2000" b="1" dirty="0" smtClean="0">
                <a:solidFill>
                  <a:srgbClr val="FF0000"/>
                </a:solidFill>
              </a:rPr>
              <a:t>Kế toán khoản hỗ trợ có điều kiện của Nhà nước</a:t>
            </a:r>
          </a:p>
          <a:p>
            <a:pPr marL="457200" indent="-457200" algn="ctr"/>
            <a:endParaRPr lang="it-IT" sz="2000" b="1" dirty="0" smtClean="0">
              <a:solidFill>
                <a:srgbClr val="FF0000"/>
              </a:solidFill>
            </a:endParaRPr>
          </a:p>
          <a:p>
            <a:pPr algn="just"/>
            <a:r>
              <a:rPr lang="nl-NL" sz="2000" dirty="0" smtClean="0">
                <a:solidFill>
                  <a:srgbClr val="FF0000"/>
                </a:solidFill>
              </a:rPr>
              <a:t>a) Khoản hỗ trợ có điều kiện của Nhà nước là sự hỗ trợ dưới hình thức Nhà nước chuyển giao các nguồn lực (tiền, các tài sản phi tiền tệ) cho doanh nghiệp còn doanh nghiệp phải tuân thủ một hoặc một số điều kiện nhất định liên quan đến hoạt đ</a:t>
            </a:r>
            <a:r>
              <a:rPr lang="vi-VN" sz="2000" dirty="0" smtClean="0">
                <a:solidFill>
                  <a:srgbClr val="FF0000"/>
                </a:solidFill>
              </a:rPr>
              <a:t>ộ</a:t>
            </a:r>
            <a:r>
              <a:rPr lang="nl-NL" sz="2000" dirty="0" smtClean="0">
                <a:solidFill>
                  <a:srgbClr val="FF0000"/>
                </a:solidFill>
              </a:rPr>
              <a:t>ng kinh doanh trong quá khứ hoặc tương lai thì mới được nhận khoản hỗ trợ của Nhà nước. Trong đó, bao gồm:</a:t>
            </a:r>
            <a:endParaRPr lang="en-US" sz="2000" dirty="0" smtClean="0">
              <a:solidFill>
                <a:srgbClr val="FF0000"/>
              </a:solidFill>
            </a:endParaRPr>
          </a:p>
          <a:p>
            <a:pPr algn="just"/>
            <a:r>
              <a:rPr lang="nl-NL" sz="2000" dirty="0" smtClean="0">
                <a:solidFill>
                  <a:srgbClr val="FF0000"/>
                </a:solidFill>
              </a:rPr>
              <a:t>- Khoản hỗ trợ của Nhà nước liên quan đến tài sản: Là các khoản hỗ trợ của Nhà nước trong đó doanh nghiệp ph</a:t>
            </a:r>
            <a:r>
              <a:rPr lang="vi-VN" sz="2000" dirty="0" smtClean="0">
                <a:solidFill>
                  <a:srgbClr val="FF0000"/>
                </a:solidFill>
              </a:rPr>
              <a:t>ải</a:t>
            </a:r>
            <a:r>
              <a:rPr lang="nl-NL" sz="2000" dirty="0" smtClean="0">
                <a:solidFill>
                  <a:srgbClr val="FF0000"/>
                </a:solidFill>
              </a:rPr>
              <a:t> đáp ứng đủ các điều kiện liên quan đến việc phải xây dựng, đầu tư, mua sắm, sử dụng,... các tài sản theo quy định của pháp luật thì mới được nhận khoản hỗ trợ của Nhà nước (</a:t>
            </a:r>
            <a:r>
              <a:rPr lang="vi-VN" sz="2000" dirty="0" smtClean="0">
                <a:solidFill>
                  <a:srgbClr val="FF0000"/>
                </a:solidFill>
              </a:rPr>
              <a:t>ví dụ </a:t>
            </a:r>
            <a:r>
              <a:rPr lang="nl-NL" sz="2000" dirty="0" smtClean="0">
                <a:solidFill>
                  <a:srgbClr val="FF0000"/>
                </a:solidFill>
              </a:rPr>
              <a:t>như khoản hỗ trợ của Nhà nước trong một số lĩnh vực để doanh nghiệp nghiên cứu, đào tạo và sản xuất chíp bán dẫn, trí tuệ nhân tạo,... hoặc hoạt động khoa học, công nghệ, đổi mới sáng tạo và chuyển đổi số quốc gia,...). </a:t>
            </a:r>
            <a:endParaRPr lang="en-US" sz="2000" dirty="0" smtClean="0">
              <a:solidFill>
                <a:srgbClr val="FF0000"/>
              </a:solidFill>
            </a:endParaRPr>
          </a:p>
          <a:p>
            <a:pPr algn="just"/>
            <a:r>
              <a:rPr lang="nl-NL" sz="2000" dirty="0" smtClean="0">
                <a:solidFill>
                  <a:srgbClr val="FF0000"/>
                </a:solidFill>
              </a:rPr>
              <a:t>- Khoản hỗ trợ của Nhà nước liên quan đến thu nhập: là các khoản hỗ trợ khác của Nhà nước cho doanh nghiệp ngoài những khoản hỗ trợ liên quan đến tài sản nêu trên. </a:t>
            </a:r>
            <a:endParaRPr lang="it-IT" sz="2000" b="1" dirty="0" smtClean="0">
              <a:solidFill>
                <a:srgbClr val="FF0000"/>
              </a:solidFill>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172</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07831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dirty="0" smtClean="0">
              <a:solidFill>
                <a:srgbClr val="FF0000"/>
              </a:solidFill>
              <a:latin typeface="Arial (Body)"/>
            </a:endParaRPr>
          </a:p>
          <a:p>
            <a:pPr algn="just"/>
            <a:r>
              <a:rPr lang="vi-VN" dirty="0" smtClean="0">
                <a:solidFill>
                  <a:srgbClr val="FF0000"/>
                </a:solidFill>
                <a:latin typeface="Arial (Body)"/>
              </a:rPr>
              <a:t>b) Kế toán khoản hỗ trợ của Nhà nước liên quan đến tài sản:</a:t>
            </a:r>
            <a:endParaRPr lang="en-US" dirty="0" smtClean="0">
              <a:solidFill>
                <a:srgbClr val="FF0000"/>
              </a:solidFill>
              <a:latin typeface="Arial (Body)"/>
            </a:endParaRPr>
          </a:p>
          <a:p>
            <a:pPr algn="just"/>
            <a:endParaRPr lang="en-US" dirty="0" smtClean="0">
              <a:solidFill>
                <a:srgbClr val="FF0000"/>
              </a:solidFill>
              <a:latin typeface="Arial (Body)"/>
            </a:endParaRPr>
          </a:p>
          <a:p>
            <a:pPr algn="just"/>
            <a:r>
              <a:rPr lang="vi-VN" dirty="0" smtClean="0">
                <a:solidFill>
                  <a:srgbClr val="FF0000"/>
                </a:solidFill>
                <a:latin typeface="Arial (Body)"/>
              </a:rPr>
              <a:t>- Khi doanh nghiệp nhận được khoản hỗ trợ của Nhà nước có kèm theo điều kiện liên quan đến tài sản</a:t>
            </a:r>
            <a:r>
              <a:rPr lang="nl-NL" dirty="0" smtClean="0">
                <a:solidFill>
                  <a:srgbClr val="FF0000"/>
                </a:solidFill>
                <a:latin typeface="Arial (Body)"/>
              </a:rPr>
              <a:t>: </a:t>
            </a:r>
            <a:r>
              <a:rPr lang="it-IT" dirty="0" smtClean="0">
                <a:solidFill>
                  <a:srgbClr val="FF0000"/>
                </a:solidFill>
                <a:latin typeface="Arial (Body)"/>
              </a:rPr>
              <a:t>Ghi nhận doanh thu chờ phân bổ.</a:t>
            </a:r>
            <a:endParaRPr lang="en-US" i="1" dirty="0" smtClean="0">
              <a:solidFill>
                <a:srgbClr val="FF0000"/>
              </a:solidFill>
              <a:latin typeface="Arial (Body)"/>
            </a:endParaRPr>
          </a:p>
          <a:p>
            <a:pPr lvl="0" algn="just"/>
            <a:endParaRPr lang="en-US" dirty="0" smtClean="0">
              <a:solidFill>
                <a:srgbClr val="FF0000"/>
              </a:solidFill>
              <a:latin typeface="Arial (Body)"/>
            </a:endParaRPr>
          </a:p>
          <a:p>
            <a:pPr lvl="0" algn="just">
              <a:buFontTx/>
              <a:buChar char="-"/>
            </a:pPr>
            <a:r>
              <a:rPr lang="en-US" dirty="0" smtClean="0">
                <a:solidFill>
                  <a:srgbClr val="FF0000"/>
                </a:solidFill>
                <a:latin typeface="Arial (Body)"/>
              </a:rPr>
              <a:t> </a:t>
            </a:r>
            <a:r>
              <a:rPr lang="vi-VN" dirty="0" smtClean="0">
                <a:solidFill>
                  <a:srgbClr val="FF0000"/>
                </a:solidFill>
                <a:latin typeface="Arial (Body)"/>
              </a:rPr>
              <a:t>Khi thỏa mãn các điều kiện theo quy định để được nhận khoản hỗ trợ: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tăng</a:t>
            </a:r>
            <a:r>
              <a:rPr lang="en-US" dirty="0" smtClean="0">
                <a:solidFill>
                  <a:srgbClr val="FF0000"/>
                </a:solidFill>
                <a:latin typeface="Arial (Body)"/>
              </a:rPr>
              <a:t> </a:t>
            </a:r>
            <a:r>
              <a:rPr lang="en-US" dirty="0" err="1" smtClean="0">
                <a:solidFill>
                  <a:srgbClr val="FF0000"/>
                </a:solidFill>
                <a:latin typeface="Arial (Body)"/>
              </a:rPr>
              <a:t>vốn</a:t>
            </a:r>
            <a:r>
              <a:rPr lang="en-US" dirty="0" smtClean="0">
                <a:solidFill>
                  <a:srgbClr val="FF0000"/>
                </a:solidFill>
                <a:latin typeface="Arial (Body)"/>
              </a:rPr>
              <a:t> </a:t>
            </a:r>
            <a:r>
              <a:rPr lang="nl-NL" dirty="0" smtClean="0">
                <a:solidFill>
                  <a:srgbClr val="FF0000"/>
                </a:solidFill>
                <a:latin typeface="Arial (Body)"/>
              </a:rPr>
              <a:t>Nhà nước hoặc định kỳ </a:t>
            </a:r>
            <a:r>
              <a:rPr lang="vi-VN" dirty="0" smtClean="0">
                <a:solidFill>
                  <a:srgbClr val="FF0000"/>
                </a:solidFill>
                <a:latin typeface="Arial (Body)"/>
              </a:rPr>
              <a:t>phân bổ khoản hỗ trợ của Nhà nước liên quan đến </a:t>
            </a:r>
            <a:r>
              <a:rPr lang="nl-NL" dirty="0" smtClean="0">
                <a:solidFill>
                  <a:srgbClr val="FF0000"/>
                </a:solidFill>
                <a:latin typeface="Arial (Body)"/>
              </a:rPr>
              <a:t>tài sản</a:t>
            </a:r>
            <a:r>
              <a:rPr lang="vi-VN" dirty="0" smtClean="0">
                <a:solidFill>
                  <a:srgbClr val="FF0000"/>
                </a:solidFill>
                <a:latin typeface="Arial (Body)"/>
              </a:rPr>
              <a:t> </a:t>
            </a:r>
            <a:r>
              <a:rPr lang="en-US" dirty="0" err="1" smtClean="0">
                <a:solidFill>
                  <a:srgbClr val="FF0000"/>
                </a:solidFill>
                <a:latin typeface="Arial (Body)"/>
              </a:rPr>
              <a:t>vào</a:t>
            </a:r>
            <a:r>
              <a:rPr lang="en-US" dirty="0" smtClean="0">
                <a:solidFill>
                  <a:srgbClr val="FF0000"/>
                </a:solidFill>
                <a:latin typeface="Arial (Body)"/>
              </a:rPr>
              <a:t> thu </a:t>
            </a:r>
            <a:r>
              <a:rPr lang="en-US" dirty="0" err="1" smtClean="0">
                <a:solidFill>
                  <a:srgbClr val="FF0000"/>
                </a:solidFill>
                <a:latin typeface="Arial (Body)"/>
              </a:rPr>
              <a:t>nhập</a:t>
            </a:r>
            <a:r>
              <a:rPr lang="en-US" dirty="0" smtClean="0">
                <a:solidFill>
                  <a:srgbClr val="FF0000"/>
                </a:solidFill>
                <a:latin typeface="Arial (Body)"/>
              </a:rPr>
              <a:t> </a:t>
            </a:r>
            <a:r>
              <a:rPr lang="en-US" dirty="0" err="1" smtClean="0">
                <a:solidFill>
                  <a:srgbClr val="FF0000"/>
                </a:solidFill>
                <a:latin typeface="Arial (Body)"/>
              </a:rPr>
              <a:t>khác</a:t>
            </a:r>
            <a:r>
              <a:rPr lang="en-US" dirty="0" smtClean="0">
                <a:solidFill>
                  <a:srgbClr val="FF0000"/>
                </a:solidFill>
                <a:latin typeface="Arial (Body)"/>
              </a:rPr>
              <a:t> </a:t>
            </a:r>
            <a:r>
              <a:rPr lang="vi-VN" dirty="0" smtClean="0">
                <a:solidFill>
                  <a:srgbClr val="FF0000"/>
                </a:solidFill>
                <a:latin typeface="Arial (Body)"/>
              </a:rPr>
              <a:t>theo thời gian khấu hao của TSCĐ</a:t>
            </a:r>
            <a:r>
              <a:rPr lang="nl-NL" dirty="0" smtClean="0">
                <a:solidFill>
                  <a:srgbClr val="FF0000"/>
                </a:solidFill>
                <a:latin typeface="Arial (Body)"/>
              </a:rPr>
              <a:t> hoặc theo </a:t>
            </a:r>
            <a:r>
              <a:rPr lang="vi-VN" dirty="0" smtClean="0">
                <a:solidFill>
                  <a:srgbClr val="FF0000"/>
                </a:solidFill>
                <a:latin typeface="Arial (Body)"/>
              </a:rPr>
              <a:t>số kỳ phát sinh chi phí mà khoản hỗ trợ </a:t>
            </a:r>
            <a:r>
              <a:rPr lang="nl-NL" dirty="0" smtClean="0">
                <a:solidFill>
                  <a:srgbClr val="FF0000"/>
                </a:solidFill>
                <a:latin typeface="Arial (Body)"/>
              </a:rPr>
              <a:t>của </a:t>
            </a:r>
            <a:r>
              <a:rPr lang="vi-VN" dirty="0" smtClean="0">
                <a:solidFill>
                  <a:srgbClr val="FF0000"/>
                </a:solidFill>
                <a:latin typeface="Arial (Body)"/>
              </a:rPr>
              <a:t>Nhà nước được sử dụng để bù đắp</a:t>
            </a:r>
            <a:r>
              <a:rPr lang="nl-NL" dirty="0" smtClean="0">
                <a:solidFill>
                  <a:srgbClr val="FF0000"/>
                </a:solidFill>
                <a:latin typeface="Arial (Body)"/>
              </a:rPr>
              <a:t> phí tổn cho doanh nghiệp.</a:t>
            </a:r>
          </a:p>
          <a:p>
            <a:pPr algn="just"/>
            <a:endParaRPr lang="nl-NL" dirty="0" smtClean="0">
              <a:solidFill>
                <a:srgbClr val="FF0000"/>
              </a:solidFill>
              <a:latin typeface="Arial (Body)"/>
            </a:endParaRPr>
          </a:p>
          <a:p>
            <a:pPr lvl="0"/>
            <a:r>
              <a:rPr lang="en-US" dirty="0" smtClean="0">
                <a:solidFill>
                  <a:srgbClr val="FF0000"/>
                </a:solidFill>
                <a:latin typeface="Arial (Body)"/>
              </a:rPr>
              <a:t>c) </a:t>
            </a:r>
            <a:r>
              <a:rPr lang="vi-VN" dirty="0" smtClean="0">
                <a:solidFill>
                  <a:srgbClr val="FF0000"/>
                </a:solidFill>
                <a:latin typeface="Arial (Body)"/>
              </a:rPr>
              <a:t>Kế toán khoản hỗ trợ Nhà nước liên quan đến thu nhập:</a:t>
            </a:r>
            <a:endParaRPr lang="en-US" dirty="0" smtClean="0">
              <a:solidFill>
                <a:srgbClr val="FF0000"/>
              </a:solidFill>
              <a:latin typeface="Arial (Body)"/>
            </a:endParaRPr>
          </a:p>
          <a:p>
            <a:pPr lvl="0"/>
            <a:endParaRPr lang="en-US" dirty="0" smtClean="0">
              <a:solidFill>
                <a:srgbClr val="FF0000"/>
              </a:solidFill>
              <a:latin typeface="Arial (Body)"/>
            </a:endParaRPr>
          </a:p>
          <a:p>
            <a:pPr>
              <a:buFontTx/>
              <a:buChar char="-"/>
            </a:pPr>
            <a:r>
              <a:rPr lang="vi-VN" dirty="0" smtClean="0">
                <a:solidFill>
                  <a:srgbClr val="FF0000"/>
                </a:solidFill>
                <a:latin typeface="Arial (Body)"/>
              </a:rPr>
              <a:t>Trường hợp khoản hỗ trợ Nhà nước không kèm theo điều kiện:</a:t>
            </a:r>
            <a:r>
              <a:rPr lang="en-US" dirty="0" smtClean="0">
                <a:solidFill>
                  <a:srgbClr val="FF0000"/>
                </a:solidFill>
                <a:latin typeface="Arial (Body)"/>
              </a:rPr>
              <a:t>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ngay</a:t>
            </a:r>
            <a:r>
              <a:rPr lang="en-US" dirty="0" smtClean="0">
                <a:solidFill>
                  <a:srgbClr val="FF0000"/>
                </a:solidFill>
                <a:latin typeface="Arial (Body)"/>
              </a:rPr>
              <a:t> 711</a:t>
            </a:r>
          </a:p>
          <a:p>
            <a:endParaRPr lang="en-US" dirty="0" smtClean="0">
              <a:solidFill>
                <a:srgbClr val="FF0000"/>
              </a:solidFill>
              <a:latin typeface="Arial (Body)"/>
            </a:endParaRPr>
          </a:p>
          <a:p>
            <a:pPr>
              <a:buFontTx/>
              <a:buChar char="-"/>
            </a:pPr>
            <a:r>
              <a:rPr lang="vi-VN" dirty="0" smtClean="0">
                <a:solidFill>
                  <a:srgbClr val="FF0000"/>
                </a:solidFill>
                <a:latin typeface="Arial (Body)"/>
              </a:rPr>
              <a:t> Trường hợp khoản hỗ trợ Nhà nước có kèm theo điều kiện:</a:t>
            </a:r>
            <a:r>
              <a:rPr lang="en-US" dirty="0" smtClean="0">
                <a:solidFill>
                  <a:srgbClr val="FF0000"/>
                </a:solidFill>
                <a:latin typeface="Arial (Body)"/>
              </a:rPr>
              <a:t> </a:t>
            </a:r>
            <a:r>
              <a:rPr lang="vi-VN" dirty="0" smtClean="0">
                <a:solidFill>
                  <a:srgbClr val="FF0000"/>
                </a:solidFill>
                <a:latin typeface="Arial (Body)"/>
              </a:rPr>
              <a:t>Khi nhận khoản hỗ trợ của Nhà nước</a:t>
            </a:r>
            <a:r>
              <a:rPr lang="en-US" dirty="0" smtClean="0">
                <a:solidFill>
                  <a:srgbClr val="FF0000"/>
                </a:solidFill>
                <a:latin typeface="Arial (Body)"/>
              </a:rPr>
              <a:t> </a:t>
            </a:r>
            <a:r>
              <a:rPr lang="en-US" dirty="0" err="1" smtClean="0">
                <a:solidFill>
                  <a:srgbClr val="FF0000"/>
                </a:solidFill>
                <a:latin typeface="Arial (Body)"/>
              </a:rPr>
              <a:t>ghi</a:t>
            </a:r>
            <a:r>
              <a:rPr lang="en-US" dirty="0" smtClean="0">
                <a:solidFill>
                  <a:srgbClr val="FF0000"/>
                </a:solidFill>
                <a:latin typeface="Arial (Body)"/>
              </a:rPr>
              <a:t> </a:t>
            </a:r>
            <a:r>
              <a:rPr lang="en-US" dirty="0" err="1" smtClean="0">
                <a:solidFill>
                  <a:srgbClr val="FF0000"/>
                </a:solidFill>
                <a:latin typeface="Arial (Body)"/>
              </a:rPr>
              <a:t>vào</a:t>
            </a:r>
            <a:r>
              <a:rPr lang="en-US" dirty="0" smtClean="0">
                <a:solidFill>
                  <a:srgbClr val="FF0000"/>
                </a:solidFill>
                <a:latin typeface="Arial (Body)"/>
              </a:rPr>
              <a:t> 3387, đ</a:t>
            </a:r>
            <a:r>
              <a:rPr lang="vi-VN" dirty="0" smtClean="0">
                <a:solidFill>
                  <a:srgbClr val="FF0000"/>
                </a:solidFill>
                <a:latin typeface="Arial (Body)"/>
              </a:rPr>
              <a:t>ịnh kỳ, phân bổ</a:t>
            </a:r>
            <a:r>
              <a:rPr lang="en-US" dirty="0" smtClean="0">
                <a:solidFill>
                  <a:srgbClr val="FF0000"/>
                </a:solidFill>
                <a:latin typeface="Arial (Body)"/>
              </a:rPr>
              <a:t> </a:t>
            </a:r>
            <a:r>
              <a:rPr lang="en-US" dirty="0" err="1" smtClean="0">
                <a:solidFill>
                  <a:srgbClr val="FF0000"/>
                </a:solidFill>
                <a:latin typeface="Arial (Body)"/>
              </a:rPr>
              <a:t>vào</a:t>
            </a:r>
            <a:r>
              <a:rPr lang="en-US" dirty="0" smtClean="0">
                <a:solidFill>
                  <a:srgbClr val="FF0000"/>
                </a:solidFill>
                <a:latin typeface="Arial (Body)"/>
              </a:rPr>
              <a:t> thu </a:t>
            </a:r>
            <a:r>
              <a:rPr lang="vi-VN" dirty="0" smtClean="0">
                <a:solidFill>
                  <a:srgbClr val="FF0000"/>
                </a:solidFill>
                <a:latin typeface="Arial (Body)"/>
              </a:rPr>
              <a:t>nhập khác.</a:t>
            </a:r>
            <a:endParaRPr lang="en-US" dirty="0">
              <a:solidFill>
                <a:srgbClr val="FF0000"/>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173</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412776"/>
            <a:ext cx="8534400" cy="510909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000" dirty="0" smtClean="0">
                <a:latin typeface="Arial (Body)"/>
              </a:rPr>
              <a:t>2. </a:t>
            </a:r>
            <a:r>
              <a:rPr lang="vi-VN" sz="2000" dirty="0" smtClean="0">
                <a:latin typeface="Arial (Body)"/>
              </a:rPr>
              <a:t>Chi phí khác của doanh nghiệp gồm:</a:t>
            </a:r>
            <a:endParaRPr lang="en-US" sz="2000" dirty="0" smtClean="0">
              <a:latin typeface="Arial (Body)"/>
            </a:endParaRPr>
          </a:p>
          <a:p>
            <a:pPr algn="just"/>
            <a:endParaRPr lang="en-US" dirty="0" smtClean="0">
              <a:latin typeface="Arial (Body)"/>
            </a:endParaRPr>
          </a:p>
          <a:p>
            <a:pPr algn="just"/>
            <a:r>
              <a:rPr lang="vi-VN" dirty="0" smtClean="0">
                <a:latin typeface="Arial (Body)"/>
              </a:rPr>
              <a:t>- Chi phí thanh lý, nhượng bán TSCĐ (gồm cả chi phí đấu thầu hoạt động thanh lý). Số tiền thu từ bán hồ sơ thầu hoạt động thanh lý, nhượng bán TSCĐ được ghi giảm chi phí thanh lý, nhượng bán TSCĐ;</a:t>
            </a:r>
            <a:endParaRPr lang="en-US" dirty="0" smtClean="0">
              <a:latin typeface="Arial (Body)"/>
            </a:endParaRPr>
          </a:p>
          <a:p>
            <a:pPr algn="just"/>
            <a:r>
              <a:rPr lang="vi-VN" dirty="0" smtClean="0">
                <a:latin typeface="Arial (Body)"/>
              </a:rPr>
              <a:t>- Chênh lệch giữa giá trị hợp lý tài sản được chia từ BCC nhỏ hơn chi phí đầu tư xây dựng tài sản đồng kiểm soát;</a:t>
            </a:r>
            <a:endParaRPr lang="en-US" dirty="0" smtClean="0">
              <a:latin typeface="Arial (Body)"/>
            </a:endParaRPr>
          </a:p>
          <a:p>
            <a:pPr algn="just"/>
            <a:r>
              <a:rPr lang="vi-VN" dirty="0" smtClean="0">
                <a:latin typeface="Arial (Body)"/>
              </a:rPr>
              <a:t>- Giá trị còn lại của TSCĐ bị tháo dỡ, di dời,…;</a:t>
            </a:r>
            <a:endParaRPr lang="en-US" dirty="0" smtClean="0">
              <a:latin typeface="Arial (Body)"/>
            </a:endParaRPr>
          </a:p>
          <a:p>
            <a:pPr algn="just"/>
            <a:r>
              <a:rPr lang="vi-VN" dirty="0" smtClean="0">
                <a:latin typeface="Arial (Body)"/>
              </a:rPr>
              <a:t>- Giá trị còn lại của TSCĐ thanh lý, nhượng bán TSCĐ;</a:t>
            </a:r>
            <a:r>
              <a:rPr lang="en-US" dirty="0" smtClean="0">
                <a:latin typeface="Arial (Body)"/>
              </a:rPr>
              <a:t> </a:t>
            </a:r>
            <a:r>
              <a:rPr lang="en-US" dirty="0" err="1" smtClean="0">
                <a:latin typeface="Arial (Body)"/>
              </a:rPr>
              <a:t>Lỗ</a:t>
            </a:r>
            <a:r>
              <a:rPr lang="en-US" dirty="0" smtClean="0">
                <a:latin typeface="Arial (Body)"/>
              </a:rPr>
              <a:t> thanh lý TSCĐ;</a:t>
            </a:r>
            <a:r>
              <a:rPr lang="vi-VN" dirty="0" smtClean="0">
                <a:latin typeface="Arial (Body)"/>
              </a:rPr>
              <a:t> </a:t>
            </a:r>
            <a:endParaRPr lang="en-US" dirty="0" smtClean="0">
              <a:latin typeface="Arial (Body)"/>
            </a:endParaRPr>
          </a:p>
          <a:p>
            <a:pPr algn="just"/>
            <a:r>
              <a:rPr lang="vi-VN" dirty="0" smtClean="0">
                <a:latin typeface="Arial (Body)"/>
              </a:rPr>
              <a:t>- Chênh lệch lỗ do đánh giá lại vật tư, hàng hoá, TSCĐ đưa đi góp vốn vào công ty con, công ty liên doanh, đầu tư vào công ty liên kết, đầu tư dài hạn khác,…; </a:t>
            </a:r>
            <a:endParaRPr lang="en-US" dirty="0" smtClean="0">
              <a:latin typeface="Arial (Body)"/>
            </a:endParaRPr>
          </a:p>
          <a:p>
            <a:pPr algn="just"/>
            <a:r>
              <a:rPr lang="vi-VN" dirty="0" smtClean="0">
                <a:latin typeface="Arial (Body)"/>
              </a:rPr>
              <a:t>- Tiền phạt phải trả do vi phạm hợp đồng kinh tế, phạt hành chính; </a:t>
            </a:r>
            <a:endParaRPr lang="en-US" dirty="0" smtClean="0">
              <a:latin typeface="Arial (Body)"/>
            </a:endParaRPr>
          </a:p>
          <a:p>
            <a:pPr algn="just">
              <a:buFontTx/>
              <a:buChar char="-"/>
            </a:pPr>
            <a:r>
              <a:rPr lang="vi-VN" dirty="0" smtClean="0">
                <a:latin typeface="Arial (Body)"/>
              </a:rPr>
              <a:t>Các khoản chi phí khác.</a:t>
            </a:r>
            <a:endParaRPr lang="en-US" dirty="0" smtClean="0">
              <a:latin typeface="Arial (Body)"/>
            </a:endParaRPr>
          </a:p>
          <a:p>
            <a:pPr algn="just"/>
            <a:endParaRPr lang="en-US" dirty="0" smtClean="0">
              <a:latin typeface="Arial (Body)"/>
            </a:endParaRPr>
          </a:p>
          <a:p>
            <a:pPr algn="just"/>
            <a:r>
              <a:rPr lang="vi-VN" dirty="0" smtClean="0">
                <a:latin typeface="Arial (Body)"/>
              </a:rPr>
              <a:t>Các khoản chi phí không được coi là chi phí tính thuế TNDN theo quy định của Luật thuế nhưng có đầy đủ hóa đơn chứng từ và đã hạch toán đúng theo C</a:t>
            </a:r>
            <a:r>
              <a:rPr lang="en-US" dirty="0" smtClean="0">
                <a:latin typeface="Arial (Body)"/>
              </a:rPr>
              <a:t>ĐKT</a:t>
            </a:r>
            <a:r>
              <a:rPr lang="vi-VN" dirty="0" smtClean="0">
                <a:latin typeface="Arial (Body)"/>
              </a:rPr>
              <a:t> thì không được ghi giảm chi phí kế toán mà chỉ điều chỉnh trong quyết toán thuế TNDN để làm tăng số thuế TNDN phải nộp.</a:t>
            </a:r>
            <a:endParaRPr lang="en-US" dirty="0">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174</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700808"/>
            <a:ext cx="8534400" cy="483209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smtClean="0">
                <a:solidFill>
                  <a:schemeClr val="tx1"/>
                </a:solidFill>
                <a:latin typeface="Arial (Body)"/>
              </a:rPr>
              <a:t>CHI PHÍ THUẾ THU NHẬP DOANH NGHIỆP</a:t>
            </a:r>
          </a:p>
          <a:p>
            <a:pPr algn="just"/>
            <a:endParaRPr lang="en-US" sz="2400" dirty="0" smtClean="0">
              <a:solidFill>
                <a:schemeClr val="tx1"/>
              </a:solidFill>
              <a:latin typeface="Arial (Body)"/>
            </a:endParaRPr>
          </a:p>
          <a:p>
            <a:pPr marL="457200" indent="-457200" algn="just">
              <a:buAutoNum type="arabicParenBoth"/>
            </a:pPr>
            <a:r>
              <a:rPr lang="en-US" sz="2000" dirty="0" smtClean="0">
                <a:solidFill>
                  <a:schemeClr val="tx1"/>
                </a:solidFill>
                <a:latin typeface="Arial (Body)"/>
              </a:rPr>
              <a:t>Chi </a:t>
            </a:r>
            <a:r>
              <a:rPr lang="en-US" sz="2000" dirty="0" err="1" smtClean="0">
                <a:solidFill>
                  <a:schemeClr val="tx1"/>
                </a:solidFill>
                <a:latin typeface="Arial (Body)"/>
              </a:rPr>
              <a:t>phí</a:t>
            </a:r>
            <a:r>
              <a:rPr lang="en-US" sz="2000" dirty="0" smtClean="0">
                <a:solidFill>
                  <a:schemeClr val="tx1"/>
                </a:solidFill>
                <a:latin typeface="Arial (Body)"/>
              </a:rPr>
              <a:t> </a:t>
            </a:r>
            <a:r>
              <a:rPr lang="en-US" sz="2000" dirty="0" err="1" smtClean="0">
                <a:solidFill>
                  <a:schemeClr val="tx1"/>
                </a:solidFill>
                <a:latin typeface="Arial (Body)"/>
              </a:rPr>
              <a:t>thuế</a:t>
            </a:r>
            <a:r>
              <a:rPr lang="en-US" sz="2000" dirty="0" smtClean="0">
                <a:solidFill>
                  <a:schemeClr val="tx1"/>
                </a:solidFill>
                <a:latin typeface="Arial (Body)"/>
              </a:rPr>
              <a:t> TNDN </a:t>
            </a:r>
            <a:r>
              <a:rPr lang="en-US" sz="2000" dirty="0" err="1" smtClean="0">
                <a:solidFill>
                  <a:schemeClr val="tx1"/>
                </a:solidFill>
                <a:latin typeface="Arial (Body)"/>
              </a:rPr>
              <a:t>gồm</a:t>
            </a:r>
            <a:r>
              <a:rPr lang="en-US" sz="2000" dirty="0" smtClean="0">
                <a:solidFill>
                  <a:schemeClr val="tx1"/>
                </a:solidFill>
                <a:latin typeface="Arial (Body)"/>
              </a:rPr>
              <a:t> chi </a:t>
            </a:r>
            <a:r>
              <a:rPr lang="en-US" sz="2000" dirty="0" err="1" smtClean="0">
                <a:solidFill>
                  <a:schemeClr val="tx1"/>
                </a:solidFill>
                <a:latin typeface="Arial (Body)"/>
              </a:rPr>
              <a:t>phí</a:t>
            </a:r>
            <a:r>
              <a:rPr lang="en-US" sz="2000" dirty="0" smtClean="0">
                <a:solidFill>
                  <a:schemeClr val="tx1"/>
                </a:solidFill>
                <a:latin typeface="Arial (Body)"/>
              </a:rPr>
              <a:t> </a:t>
            </a:r>
            <a:r>
              <a:rPr lang="en-US" sz="2000" dirty="0" err="1" smtClean="0">
                <a:solidFill>
                  <a:schemeClr val="tx1"/>
                </a:solidFill>
                <a:latin typeface="Arial (Body)"/>
              </a:rPr>
              <a:t>thuế</a:t>
            </a:r>
            <a:r>
              <a:rPr lang="en-US" sz="2000" dirty="0" smtClean="0">
                <a:solidFill>
                  <a:schemeClr val="tx1"/>
                </a:solidFill>
                <a:latin typeface="Arial (Body)"/>
              </a:rPr>
              <a:t> TNDN </a:t>
            </a:r>
            <a:r>
              <a:rPr lang="en-US" sz="2000" dirty="0" err="1" smtClean="0">
                <a:solidFill>
                  <a:schemeClr val="tx1"/>
                </a:solidFill>
                <a:latin typeface="Arial (Body)"/>
              </a:rPr>
              <a:t>hiện</a:t>
            </a:r>
            <a:r>
              <a:rPr lang="en-US" sz="2000" dirty="0" smtClean="0">
                <a:solidFill>
                  <a:schemeClr val="tx1"/>
                </a:solidFill>
                <a:latin typeface="Arial (Body)"/>
              </a:rPr>
              <a:t> hành và chi </a:t>
            </a:r>
            <a:r>
              <a:rPr lang="en-US" sz="2000" dirty="0" err="1" smtClean="0">
                <a:solidFill>
                  <a:schemeClr val="tx1"/>
                </a:solidFill>
                <a:latin typeface="Arial (Body)"/>
              </a:rPr>
              <a:t>phí</a:t>
            </a:r>
            <a:r>
              <a:rPr lang="en-US" sz="2000" dirty="0" smtClean="0">
                <a:solidFill>
                  <a:schemeClr val="tx1"/>
                </a:solidFill>
                <a:latin typeface="Arial (Body)"/>
              </a:rPr>
              <a:t> </a:t>
            </a:r>
            <a:r>
              <a:rPr lang="en-US" sz="2000" dirty="0" err="1" smtClean="0">
                <a:solidFill>
                  <a:schemeClr val="tx1"/>
                </a:solidFill>
                <a:latin typeface="Arial (Body)"/>
              </a:rPr>
              <a:t>thuế</a:t>
            </a:r>
            <a:r>
              <a:rPr lang="en-US" sz="2000" dirty="0" smtClean="0">
                <a:solidFill>
                  <a:schemeClr val="tx1"/>
                </a:solidFill>
                <a:latin typeface="Arial (Body)"/>
              </a:rPr>
              <a:t> TNDN </a:t>
            </a:r>
            <a:r>
              <a:rPr lang="en-US" sz="2000" dirty="0" err="1" smtClean="0">
                <a:solidFill>
                  <a:schemeClr val="tx1"/>
                </a:solidFill>
                <a:latin typeface="Arial (Body)"/>
              </a:rPr>
              <a:t>hoãn</a:t>
            </a:r>
            <a:r>
              <a:rPr lang="en-US" sz="2000" dirty="0" smtClean="0">
                <a:solidFill>
                  <a:schemeClr val="tx1"/>
                </a:solidFill>
                <a:latin typeface="Arial (Body)"/>
              </a:rPr>
              <a:t> </a:t>
            </a:r>
            <a:r>
              <a:rPr lang="en-US" sz="2000" dirty="0" err="1" smtClean="0">
                <a:solidFill>
                  <a:schemeClr val="tx1"/>
                </a:solidFill>
                <a:latin typeface="Arial (Body)"/>
              </a:rPr>
              <a:t>lại</a:t>
            </a:r>
            <a:r>
              <a:rPr lang="en-US" sz="2000" dirty="0" smtClean="0">
                <a:solidFill>
                  <a:schemeClr val="tx1"/>
                </a:solidFill>
                <a:latin typeface="Arial (Body)"/>
              </a:rPr>
              <a:t>;</a:t>
            </a:r>
          </a:p>
          <a:p>
            <a:pPr marL="457200" indent="-457200" algn="just">
              <a:buAutoNum type="arabicParenBoth"/>
            </a:pPr>
            <a:r>
              <a:rPr lang="en-US" sz="2000" dirty="0" smtClean="0">
                <a:solidFill>
                  <a:schemeClr val="tx1"/>
                </a:solidFill>
                <a:latin typeface="Arial (Body)"/>
              </a:rPr>
              <a:t>Chi </a:t>
            </a:r>
            <a:r>
              <a:rPr lang="en-US" sz="2000" dirty="0" err="1" smtClean="0">
                <a:solidFill>
                  <a:schemeClr val="tx1"/>
                </a:solidFill>
                <a:latin typeface="Arial (Body)"/>
              </a:rPr>
              <a:t>phí</a:t>
            </a:r>
            <a:r>
              <a:rPr lang="en-US" sz="2000" dirty="0" smtClean="0">
                <a:solidFill>
                  <a:schemeClr val="tx1"/>
                </a:solidFill>
                <a:latin typeface="Arial (Body)"/>
              </a:rPr>
              <a:t> </a:t>
            </a:r>
            <a:r>
              <a:rPr lang="en-US" sz="2000" dirty="0" err="1" smtClean="0">
                <a:solidFill>
                  <a:schemeClr val="tx1"/>
                </a:solidFill>
                <a:latin typeface="Arial (Body)"/>
              </a:rPr>
              <a:t>thuế</a:t>
            </a:r>
            <a:r>
              <a:rPr lang="en-US" sz="2000" dirty="0" smtClean="0">
                <a:solidFill>
                  <a:schemeClr val="tx1"/>
                </a:solidFill>
                <a:latin typeface="Arial (Body)"/>
              </a:rPr>
              <a:t> TNDN </a:t>
            </a:r>
            <a:r>
              <a:rPr lang="en-US" sz="2000" dirty="0" err="1" smtClean="0">
                <a:solidFill>
                  <a:schemeClr val="tx1"/>
                </a:solidFill>
                <a:latin typeface="Arial (Body)"/>
              </a:rPr>
              <a:t>được</a:t>
            </a:r>
            <a:r>
              <a:rPr lang="en-US" sz="2000" dirty="0" smtClean="0">
                <a:solidFill>
                  <a:schemeClr val="tx1"/>
                </a:solidFill>
                <a:latin typeface="Arial (Body)"/>
              </a:rPr>
              <a:t> </a:t>
            </a:r>
            <a:r>
              <a:rPr lang="en-US" sz="2000" dirty="0" err="1" smtClean="0">
                <a:solidFill>
                  <a:schemeClr val="tx1"/>
                </a:solidFill>
                <a:latin typeface="Arial (Body)"/>
              </a:rPr>
              <a:t>ghi</a:t>
            </a:r>
            <a:r>
              <a:rPr lang="en-US" sz="2000" dirty="0" smtClean="0">
                <a:solidFill>
                  <a:schemeClr val="tx1"/>
                </a:solidFill>
                <a:latin typeface="Arial (Body)"/>
              </a:rPr>
              <a:t> </a:t>
            </a:r>
            <a:r>
              <a:rPr lang="en-US" sz="2000" dirty="0" err="1" smtClean="0">
                <a:solidFill>
                  <a:schemeClr val="tx1"/>
                </a:solidFill>
                <a:latin typeface="Arial (Body)"/>
              </a:rPr>
              <a:t>nhận</a:t>
            </a:r>
            <a:r>
              <a:rPr lang="en-US" sz="2000" dirty="0" smtClean="0">
                <a:solidFill>
                  <a:schemeClr val="tx1"/>
                </a:solidFill>
                <a:latin typeface="Arial (Body)"/>
              </a:rPr>
              <a:t> </a:t>
            </a:r>
            <a:r>
              <a:rPr lang="en-US" sz="2000" dirty="0" err="1" smtClean="0">
                <a:solidFill>
                  <a:schemeClr val="tx1"/>
                </a:solidFill>
                <a:latin typeface="Arial (Body)"/>
              </a:rPr>
              <a:t>là</a:t>
            </a:r>
            <a:r>
              <a:rPr lang="en-US" sz="2000" dirty="0" smtClean="0">
                <a:solidFill>
                  <a:schemeClr val="tx1"/>
                </a:solidFill>
                <a:latin typeface="Arial (Body)"/>
              </a:rPr>
              <a:t> chi </a:t>
            </a:r>
            <a:r>
              <a:rPr lang="en-US" sz="2000" dirty="0" err="1" smtClean="0">
                <a:solidFill>
                  <a:schemeClr val="tx1"/>
                </a:solidFill>
                <a:latin typeface="Arial (Body)"/>
              </a:rPr>
              <a:t>phí</a:t>
            </a:r>
            <a:r>
              <a:rPr lang="en-US" sz="2000" dirty="0" smtClean="0">
                <a:solidFill>
                  <a:schemeClr val="tx1"/>
                </a:solidFill>
                <a:latin typeface="Arial (Body)"/>
              </a:rPr>
              <a:t> </a:t>
            </a:r>
            <a:r>
              <a:rPr lang="en-US" sz="2000" dirty="0" err="1" smtClean="0">
                <a:solidFill>
                  <a:schemeClr val="tx1"/>
                </a:solidFill>
                <a:latin typeface="Arial (Body)"/>
              </a:rPr>
              <a:t>để</a:t>
            </a:r>
            <a:r>
              <a:rPr lang="en-US" sz="2000" dirty="0" smtClean="0">
                <a:solidFill>
                  <a:schemeClr val="tx1"/>
                </a:solidFill>
                <a:latin typeface="Arial (Body)"/>
              </a:rPr>
              <a:t> </a:t>
            </a:r>
            <a:r>
              <a:rPr lang="en-US" sz="2000" dirty="0" err="1" smtClean="0">
                <a:solidFill>
                  <a:schemeClr val="tx1"/>
                </a:solidFill>
                <a:latin typeface="Arial (Body)"/>
              </a:rPr>
              <a:t>xác</a:t>
            </a:r>
            <a:r>
              <a:rPr lang="en-US" sz="2000" dirty="0" smtClean="0">
                <a:solidFill>
                  <a:schemeClr val="tx1"/>
                </a:solidFill>
                <a:latin typeface="Arial (Body)"/>
              </a:rPr>
              <a:t> </a:t>
            </a:r>
            <a:r>
              <a:rPr lang="en-US" sz="2000" dirty="0" err="1" smtClean="0">
                <a:solidFill>
                  <a:schemeClr val="tx1"/>
                </a:solidFill>
                <a:latin typeface="Arial (Body)"/>
              </a:rPr>
              <a:t>định</a:t>
            </a:r>
            <a:r>
              <a:rPr lang="en-US" sz="2000" dirty="0" smtClean="0">
                <a:solidFill>
                  <a:schemeClr val="tx1"/>
                </a:solidFill>
                <a:latin typeface="Arial (Body)"/>
              </a:rPr>
              <a:t> </a:t>
            </a:r>
            <a:r>
              <a:rPr lang="en-US" sz="2000" dirty="0" err="1" smtClean="0">
                <a:solidFill>
                  <a:schemeClr val="tx1"/>
                </a:solidFill>
                <a:latin typeface="Arial (Body)"/>
              </a:rPr>
              <a:t>kết</a:t>
            </a:r>
            <a:r>
              <a:rPr lang="en-US" sz="2000" dirty="0" smtClean="0">
                <a:solidFill>
                  <a:schemeClr val="tx1"/>
                </a:solidFill>
                <a:latin typeface="Arial (Body)"/>
              </a:rPr>
              <a:t> </a:t>
            </a:r>
            <a:r>
              <a:rPr lang="en-US" sz="2000" dirty="0" err="1" smtClean="0">
                <a:solidFill>
                  <a:schemeClr val="tx1"/>
                </a:solidFill>
                <a:latin typeface="Arial (Body)"/>
              </a:rPr>
              <a:t>quả</a:t>
            </a:r>
            <a:r>
              <a:rPr lang="en-US" sz="2000" dirty="0" smtClean="0">
                <a:solidFill>
                  <a:schemeClr val="tx1"/>
                </a:solidFill>
                <a:latin typeface="Arial (Body)"/>
              </a:rPr>
              <a:t> </a:t>
            </a:r>
            <a:r>
              <a:rPr lang="en-US" sz="2000" dirty="0" err="1" smtClean="0">
                <a:solidFill>
                  <a:schemeClr val="tx1"/>
                </a:solidFill>
                <a:latin typeface="Arial (Body)"/>
              </a:rPr>
              <a:t>kinh</a:t>
            </a:r>
            <a:r>
              <a:rPr lang="en-US" sz="2000" dirty="0" smtClean="0">
                <a:solidFill>
                  <a:schemeClr val="tx1"/>
                </a:solidFill>
                <a:latin typeface="Arial (Body)"/>
              </a:rPr>
              <a:t> </a:t>
            </a:r>
            <a:r>
              <a:rPr lang="en-US" sz="2000" dirty="0" err="1" smtClean="0">
                <a:solidFill>
                  <a:schemeClr val="tx1"/>
                </a:solidFill>
                <a:latin typeface="Arial (Body)"/>
              </a:rPr>
              <a:t>doanh</a:t>
            </a:r>
            <a:r>
              <a:rPr lang="en-US" sz="2000" dirty="0" smtClean="0">
                <a:solidFill>
                  <a:schemeClr val="tx1"/>
                </a:solidFill>
                <a:latin typeface="Arial (Body)"/>
              </a:rPr>
              <a:t> </a:t>
            </a:r>
            <a:r>
              <a:rPr lang="en-US" sz="2000" dirty="0" err="1" smtClean="0">
                <a:solidFill>
                  <a:schemeClr val="tx1"/>
                </a:solidFill>
                <a:latin typeface="Arial (Body)"/>
              </a:rPr>
              <a:t>trừ</a:t>
            </a:r>
            <a:r>
              <a:rPr lang="en-US" sz="2000" dirty="0" smtClean="0">
                <a:solidFill>
                  <a:schemeClr val="tx1"/>
                </a:solidFill>
                <a:latin typeface="Arial (Body)"/>
              </a:rPr>
              <a:t> </a:t>
            </a:r>
            <a:r>
              <a:rPr lang="en-US" sz="2000" dirty="0" err="1" smtClean="0">
                <a:solidFill>
                  <a:schemeClr val="tx1"/>
                </a:solidFill>
                <a:latin typeface="Arial (Body)"/>
              </a:rPr>
              <a:t>khi</a:t>
            </a:r>
            <a:r>
              <a:rPr lang="en-US" sz="2000" dirty="0" smtClean="0">
                <a:solidFill>
                  <a:schemeClr val="tx1"/>
                </a:solidFill>
                <a:latin typeface="Arial (Body)"/>
              </a:rPr>
              <a:t> </a:t>
            </a:r>
            <a:r>
              <a:rPr lang="en-US" sz="2000" dirty="0" err="1" smtClean="0">
                <a:solidFill>
                  <a:schemeClr val="tx1"/>
                </a:solidFill>
                <a:latin typeface="Arial (Body)"/>
              </a:rPr>
              <a:t>được</a:t>
            </a:r>
            <a:r>
              <a:rPr lang="en-US" sz="2000" dirty="0" smtClean="0">
                <a:solidFill>
                  <a:schemeClr val="tx1"/>
                </a:solidFill>
                <a:latin typeface="Arial (Body)"/>
              </a:rPr>
              <a:t> </a:t>
            </a:r>
            <a:r>
              <a:rPr lang="en-US" sz="2000" dirty="0" err="1" smtClean="0">
                <a:solidFill>
                  <a:schemeClr val="tx1"/>
                </a:solidFill>
                <a:latin typeface="Arial (Body)"/>
              </a:rPr>
              <a:t>ghi</a:t>
            </a:r>
            <a:r>
              <a:rPr lang="en-US" sz="2000" dirty="0" smtClean="0">
                <a:solidFill>
                  <a:schemeClr val="tx1"/>
                </a:solidFill>
                <a:latin typeface="Arial (Body)"/>
              </a:rPr>
              <a:t> </a:t>
            </a:r>
            <a:r>
              <a:rPr lang="en-US" sz="2000" dirty="0" err="1" smtClean="0">
                <a:solidFill>
                  <a:schemeClr val="tx1"/>
                </a:solidFill>
                <a:latin typeface="Arial (Body)"/>
              </a:rPr>
              <a:t>nhận</a:t>
            </a:r>
            <a:r>
              <a:rPr lang="en-US" sz="2000" dirty="0" smtClean="0">
                <a:solidFill>
                  <a:schemeClr val="tx1"/>
                </a:solidFill>
                <a:latin typeface="Arial (Body)"/>
              </a:rPr>
              <a:t> </a:t>
            </a:r>
            <a:r>
              <a:rPr lang="en-US" sz="2000" dirty="0" err="1" smtClean="0">
                <a:solidFill>
                  <a:schemeClr val="tx1"/>
                </a:solidFill>
                <a:latin typeface="Arial (Body)"/>
              </a:rPr>
              <a:t>vào</a:t>
            </a:r>
            <a:r>
              <a:rPr lang="en-US" sz="2000" dirty="0" smtClean="0">
                <a:solidFill>
                  <a:schemeClr val="tx1"/>
                </a:solidFill>
                <a:latin typeface="Arial (Body)"/>
              </a:rPr>
              <a:t> </a:t>
            </a:r>
            <a:r>
              <a:rPr lang="en-US" sz="2000" dirty="0" err="1" smtClean="0">
                <a:solidFill>
                  <a:schemeClr val="tx1"/>
                </a:solidFill>
                <a:latin typeface="Arial (Body)"/>
              </a:rPr>
              <a:t>vốn</a:t>
            </a:r>
            <a:r>
              <a:rPr lang="en-US" sz="2000" dirty="0" smtClean="0">
                <a:solidFill>
                  <a:schemeClr val="tx1"/>
                </a:solidFill>
                <a:latin typeface="Arial (Body)"/>
              </a:rPr>
              <a:t> </a:t>
            </a:r>
            <a:r>
              <a:rPr lang="en-US" sz="2000" dirty="0" err="1" smtClean="0">
                <a:solidFill>
                  <a:schemeClr val="tx1"/>
                </a:solidFill>
                <a:latin typeface="Arial (Body)"/>
              </a:rPr>
              <a:t>chủ</a:t>
            </a:r>
            <a:r>
              <a:rPr lang="en-US" sz="2000" dirty="0" smtClean="0">
                <a:solidFill>
                  <a:schemeClr val="tx1"/>
                </a:solidFill>
                <a:latin typeface="Arial (Body)"/>
              </a:rPr>
              <a:t> </a:t>
            </a:r>
            <a:r>
              <a:rPr lang="en-US" sz="2000" dirty="0" err="1" smtClean="0">
                <a:solidFill>
                  <a:schemeClr val="tx1"/>
                </a:solidFill>
                <a:latin typeface="Arial (Body)"/>
              </a:rPr>
              <a:t>sở</a:t>
            </a:r>
            <a:r>
              <a:rPr lang="en-US" sz="2000" dirty="0" smtClean="0">
                <a:solidFill>
                  <a:schemeClr val="tx1"/>
                </a:solidFill>
                <a:latin typeface="Arial (Body)"/>
              </a:rPr>
              <a:t> </a:t>
            </a:r>
            <a:r>
              <a:rPr lang="en-US" sz="2000" dirty="0" err="1" smtClean="0">
                <a:solidFill>
                  <a:schemeClr val="tx1"/>
                </a:solidFill>
                <a:latin typeface="Arial (Body)"/>
              </a:rPr>
              <a:t>hữu</a:t>
            </a:r>
            <a:r>
              <a:rPr lang="en-US" sz="2000" dirty="0" smtClean="0">
                <a:solidFill>
                  <a:schemeClr val="tx1"/>
                </a:solidFill>
                <a:latin typeface="Arial (Body)"/>
              </a:rPr>
              <a:t> </a:t>
            </a:r>
            <a:r>
              <a:rPr lang="en-US" sz="2000" dirty="0" err="1" smtClean="0">
                <a:solidFill>
                  <a:schemeClr val="tx1"/>
                </a:solidFill>
                <a:latin typeface="Arial (Body)"/>
              </a:rPr>
              <a:t>theo</a:t>
            </a:r>
            <a:r>
              <a:rPr lang="en-US" sz="2000" dirty="0" smtClean="0">
                <a:solidFill>
                  <a:schemeClr val="tx1"/>
                </a:solidFill>
                <a:latin typeface="Arial (Body)"/>
              </a:rPr>
              <a:t> </a:t>
            </a:r>
            <a:r>
              <a:rPr lang="en-US" sz="2000" dirty="0" err="1" smtClean="0">
                <a:solidFill>
                  <a:schemeClr val="tx1"/>
                </a:solidFill>
                <a:latin typeface="Arial (Body)"/>
              </a:rPr>
              <a:t>quy</a:t>
            </a:r>
            <a:r>
              <a:rPr lang="en-US" sz="2000" dirty="0" smtClean="0">
                <a:solidFill>
                  <a:schemeClr val="tx1"/>
                </a:solidFill>
                <a:latin typeface="Arial (Body)"/>
              </a:rPr>
              <a:t> </a:t>
            </a:r>
            <a:r>
              <a:rPr lang="en-US" sz="2000" dirty="0" err="1" smtClean="0">
                <a:solidFill>
                  <a:schemeClr val="tx1"/>
                </a:solidFill>
                <a:latin typeface="Arial (Body)"/>
              </a:rPr>
              <a:t>định</a:t>
            </a:r>
            <a:r>
              <a:rPr lang="en-US" sz="2000" dirty="0" smtClean="0">
                <a:solidFill>
                  <a:schemeClr val="tx1"/>
                </a:solidFill>
                <a:latin typeface="Arial (Body)"/>
              </a:rPr>
              <a:t>;</a:t>
            </a:r>
          </a:p>
          <a:p>
            <a:pPr marL="457200" indent="-457200" algn="just">
              <a:buAutoNum type="arabicParenBoth"/>
            </a:pPr>
            <a:r>
              <a:rPr lang="en-US" sz="2000" dirty="0" err="1" smtClean="0">
                <a:solidFill>
                  <a:schemeClr val="tx1"/>
                </a:solidFill>
                <a:latin typeface="Arial (Body)"/>
              </a:rPr>
              <a:t>Hàng</a:t>
            </a:r>
            <a:r>
              <a:rPr lang="en-US" sz="2000" dirty="0" smtClean="0">
                <a:solidFill>
                  <a:schemeClr val="tx1"/>
                </a:solidFill>
                <a:latin typeface="Arial (Body)"/>
              </a:rPr>
              <a:t> </a:t>
            </a:r>
            <a:r>
              <a:rPr lang="en-US" sz="2000" dirty="0" err="1" smtClean="0">
                <a:solidFill>
                  <a:schemeClr val="tx1"/>
                </a:solidFill>
                <a:latin typeface="Arial (Body)"/>
              </a:rPr>
              <a:t>quý</a:t>
            </a:r>
            <a:r>
              <a:rPr lang="en-US" sz="2000" dirty="0" smtClean="0">
                <a:solidFill>
                  <a:schemeClr val="tx1"/>
                </a:solidFill>
                <a:latin typeface="Arial (Body)"/>
              </a:rPr>
              <a:t>, </a:t>
            </a:r>
            <a:r>
              <a:rPr lang="en-US" sz="2000" dirty="0" err="1" smtClean="0">
                <a:solidFill>
                  <a:schemeClr val="tx1"/>
                </a:solidFill>
                <a:latin typeface="Arial (Body)"/>
              </a:rPr>
              <a:t>đơn</a:t>
            </a:r>
            <a:r>
              <a:rPr lang="en-US" sz="2000" dirty="0" smtClean="0">
                <a:solidFill>
                  <a:schemeClr val="tx1"/>
                </a:solidFill>
                <a:latin typeface="Arial (Body)"/>
              </a:rPr>
              <a:t> </a:t>
            </a:r>
            <a:r>
              <a:rPr lang="en-US" sz="2000" dirty="0" err="1" smtClean="0">
                <a:solidFill>
                  <a:schemeClr val="tx1"/>
                </a:solidFill>
                <a:latin typeface="Arial (Body)"/>
              </a:rPr>
              <a:t>vị</a:t>
            </a:r>
            <a:r>
              <a:rPr lang="en-US" sz="2000" dirty="0" smtClean="0">
                <a:solidFill>
                  <a:schemeClr val="tx1"/>
                </a:solidFill>
                <a:latin typeface="Arial (Body)"/>
              </a:rPr>
              <a:t> </a:t>
            </a:r>
            <a:r>
              <a:rPr lang="en-US" sz="2000" dirty="0" err="1" smtClean="0">
                <a:solidFill>
                  <a:schemeClr val="tx1"/>
                </a:solidFill>
                <a:latin typeface="Arial (Body)"/>
              </a:rPr>
              <a:t>ghi</a:t>
            </a:r>
            <a:r>
              <a:rPr lang="en-US" sz="2000" dirty="0" smtClean="0">
                <a:solidFill>
                  <a:schemeClr val="tx1"/>
                </a:solidFill>
                <a:latin typeface="Arial (Body)"/>
              </a:rPr>
              <a:t> </a:t>
            </a:r>
            <a:r>
              <a:rPr lang="en-US" sz="2000" dirty="0" err="1" smtClean="0">
                <a:solidFill>
                  <a:schemeClr val="tx1"/>
                </a:solidFill>
                <a:latin typeface="Arial (Body)"/>
              </a:rPr>
              <a:t>nhận</a:t>
            </a:r>
            <a:r>
              <a:rPr lang="en-US" sz="2000" dirty="0" smtClean="0">
                <a:solidFill>
                  <a:schemeClr val="tx1"/>
                </a:solidFill>
                <a:latin typeface="Arial (Body)"/>
              </a:rPr>
              <a:t> chi </a:t>
            </a:r>
            <a:r>
              <a:rPr lang="en-US" sz="2000" dirty="0" err="1" smtClean="0">
                <a:solidFill>
                  <a:schemeClr val="tx1"/>
                </a:solidFill>
                <a:latin typeface="Arial (Body)"/>
              </a:rPr>
              <a:t>phí</a:t>
            </a:r>
            <a:r>
              <a:rPr lang="en-US" sz="2000" dirty="0" smtClean="0">
                <a:solidFill>
                  <a:schemeClr val="tx1"/>
                </a:solidFill>
                <a:latin typeface="Arial (Body)"/>
              </a:rPr>
              <a:t> </a:t>
            </a:r>
            <a:r>
              <a:rPr lang="en-US" sz="2000" dirty="0" err="1" smtClean="0">
                <a:solidFill>
                  <a:schemeClr val="tx1"/>
                </a:solidFill>
                <a:latin typeface="Arial (Body)"/>
              </a:rPr>
              <a:t>thuế</a:t>
            </a:r>
            <a:r>
              <a:rPr lang="en-US" sz="2000" dirty="0" smtClean="0">
                <a:solidFill>
                  <a:schemeClr val="tx1"/>
                </a:solidFill>
                <a:latin typeface="Arial (Body)"/>
              </a:rPr>
              <a:t> TNDN </a:t>
            </a:r>
            <a:r>
              <a:rPr lang="en-US" sz="2000" dirty="0" err="1" smtClean="0">
                <a:solidFill>
                  <a:schemeClr val="tx1"/>
                </a:solidFill>
                <a:latin typeface="Arial (Body)"/>
              </a:rPr>
              <a:t>hiện</a:t>
            </a:r>
            <a:r>
              <a:rPr lang="en-US" sz="2000" dirty="0" smtClean="0">
                <a:solidFill>
                  <a:schemeClr val="tx1"/>
                </a:solidFill>
                <a:latin typeface="Arial (Body)"/>
              </a:rPr>
              <a:t> hành </a:t>
            </a:r>
            <a:r>
              <a:rPr lang="en-US" sz="2000" dirty="0" err="1" smtClean="0">
                <a:solidFill>
                  <a:schemeClr val="tx1"/>
                </a:solidFill>
                <a:latin typeface="Arial (Body)"/>
              </a:rPr>
              <a:t>theo</a:t>
            </a:r>
            <a:r>
              <a:rPr lang="en-US" sz="2000" dirty="0" smtClean="0">
                <a:solidFill>
                  <a:schemeClr val="tx1"/>
                </a:solidFill>
                <a:latin typeface="Arial (Body)"/>
              </a:rPr>
              <a:t> </a:t>
            </a:r>
            <a:r>
              <a:rPr lang="en-US" sz="2000" dirty="0" err="1" smtClean="0">
                <a:solidFill>
                  <a:schemeClr val="tx1"/>
                </a:solidFill>
                <a:latin typeface="Arial (Body)"/>
              </a:rPr>
              <a:t>số</a:t>
            </a:r>
            <a:r>
              <a:rPr lang="en-US" sz="2000" dirty="0" smtClean="0">
                <a:solidFill>
                  <a:schemeClr val="tx1"/>
                </a:solidFill>
                <a:latin typeface="Arial (Body)"/>
              </a:rPr>
              <a:t> </a:t>
            </a:r>
            <a:r>
              <a:rPr lang="en-US" sz="2000" dirty="0" err="1" smtClean="0">
                <a:solidFill>
                  <a:schemeClr val="tx1"/>
                </a:solidFill>
                <a:latin typeface="Arial (Body)"/>
              </a:rPr>
              <a:t>tạm</a:t>
            </a:r>
            <a:r>
              <a:rPr lang="en-US" sz="2000" dirty="0" smtClean="0">
                <a:solidFill>
                  <a:schemeClr val="tx1"/>
                </a:solidFill>
                <a:latin typeface="Arial (Body)"/>
              </a:rPr>
              <a:t> </a:t>
            </a:r>
            <a:r>
              <a:rPr lang="en-US" sz="2000" dirty="0" err="1" smtClean="0">
                <a:solidFill>
                  <a:schemeClr val="tx1"/>
                </a:solidFill>
                <a:latin typeface="Arial (Body)"/>
              </a:rPr>
              <a:t>nộp</a:t>
            </a:r>
            <a:r>
              <a:rPr lang="en-US" sz="2000" dirty="0" smtClean="0">
                <a:solidFill>
                  <a:schemeClr val="tx1"/>
                </a:solidFill>
                <a:latin typeface="Arial (Body)"/>
              </a:rPr>
              <a:t>, </a:t>
            </a:r>
            <a:r>
              <a:rPr lang="en-US" sz="2000" dirty="0" err="1" smtClean="0">
                <a:solidFill>
                  <a:schemeClr val="tx1"/>
                </a:solidFill>
                <a:latin typeface="Arial (Body)"/>
              </a:rPr>
              <a:t>cuối</a:t>
            </a:r>
            <a:r>
              <a:rPr lang="en-US" sz="2000" dirty="0" smtClean="0">
                <a:solidFill>
                  <a:schemeClr val="tx1"/>
                </a:solidFill>
                <a:latin typeface="Arial (Body)"/>
              </a:rPr>
              <a:t> </a:t>
            </a:r>
            <a:r>
              <a:rPr lang="en-US" sz="2000" dirty="0" err="1" smtClean="0">
                <a:solidFill>
                  <a:schemeClr val="tx1"/>
                </a:solidFill>
                <a:latin typeface="Arial (Body)"/>
              </a:rPr>
              <a:t>năm</a:t>
            </a:r>
            <a:r>
              <a:rPr lang="en-US" sz="2000" dirty="0" smtClean="0">
                <a:solidFill>
                  <a:schemeClr val="tx1"/>
                </a:solidFill>
                <a:latin typeface="Arial (Body)"/>
              </a:rPr>
              <a:t> </a:t>
            </a:r>
            <a:r>
              <a:rPr lang="en-US" sz="2000" dirty="0" err="1" smtClean="0">
                <a:solidFill>
                  <a:schemeClr val="tx1"/>
                </a:solidFill>
                <a:latin typeface="Arial (Body)"/>
              </a:rPr>
              <a:t>phải</a:t>
            </a:r>
            <a:r>
              <a:rPr lang="en-US" sz="2000" dirty="0" smtClean="0">
                <a:solidFill>
                  <a:schemeClr val="tx1"/>
                </a:solidFill>
                <a:latin typeface="Arial (Body)"/>
              </a:rPr>
              <a:t> </a:t>
            </a:r>
            <a:r>
              <a:rPr lang="en-US" sz="2000" dirty="0" err="1" smtClean="0">
                <a:solidFill>
                  <a:schemeClr val="tx1"/>
                </a:solidFill>
                <a:latin typeface="Arial (Body)"/>
              </a:rPr>
              <a:t>điều</a:t>
            </a:r>
            <a:r>
              <a:rPr lang="en-US" sz="2000" dirty="0" smtClean="0">
                <a:solidFill>
                  <a:schemeClr val="tx1"/>
                </a:solidFill>
                <a:latin typeface="Arial (Body)"/>
              </a:rPr>
              <a:t> </a:t>
            </a:r>
            <a:r>
              <a:rPr lang="en-US" sz="2000" dirty="0" err="1" smtClean="0">
                <a:solidFill>
                  <a:schemeClr val="tx1"/>
                </a:solidFill>
                <a:latin typeface="Arial (Body)"/>
              </a:rPr>
              <a:t>chỉnh</a:t>
            </a:r>
            <a:r>
              <a:rPr lang="en-US" sz="2000" dirty="0" smtClean="0">
                <a:solidFill>
                  <a:schemeClr val="tx1"/>
                </a:solidFill>
                <a:latin typeface="Arial (Body)"/>
              </a:rPr>
              <a:t> chi </a:t>
            </a:r>
            <a:r>
              <a:rPr lang="en-US" sz="2000" dirty="0" err="1" smtClean="0">
                <a:solidFill>
                  <a:schemeClr val="tx1"/>
                </a:solidFill>
                <a:latin typeface="Arial (Body)"/>
              </a:rPr>
              <a:t>phí</a:t>
            </a:r>
            <a:r>
              <a:rPr lang="en-US" sz="2000" dirty="0" smtClean="0">
                <a:solidFill>
                  <a:schemeClr val="tx1"/>
                </a:solidFill>
                <a:latin typeface="Arial (Body)"/>
              </a:rPr>
              <a:t> </a:t>
            </a:r>
            <a:r>
              <a:rPr lang="en-US" sz="2000" dirty="0" err="1" smtClean="0">
                <a:solidFill>
                  <a:schemeClr val="tx1"/>
                </a:solidFill>
                <a:latin typeface="Arial (Body)"/>
              </a:rPr>
              <a:t>thuế</a:t>
            </a:r>
            <a:r>
              <a:rPr lang="en-US" sz="2000" dirty="0" smtClean="0">
                <a:solidFill>
                  <a:schemeClr val="tx1"/>
                </a:solidFill>
                <a:latin typeface="Arial (Body)"/>
              </a:rPr>
              <a:t> TNDN </a:t>
            </a:r>
            <a:r>
              <a:rPr lang="en-US" sz="2000" dirty="0" err="1" smtClean="0">
                <a:solidFill>
                  <a:schemeClr val="tx1"/>
                </a:solidFill>
                <a:latin typeface="Arial (Body)"/>
              </a:rPr>
              <a:t>hiện</a:t>
            </a:r>
            <a:r>
              <a:rPr lang="en-US" sz="2000" dirty="0" smtClean="0">
                <a:solidFill>
                  <a:schemeClr val="tx1"/>
                </a:solidFill>
                <a:latin typeface="Arial (Body)"/>
              </a:rPr>
              <a:t> hành </a:t>
            </a:r>
            <a:r>
              <a:rPr lang="en-US" sz="2000" dirty="0" err="1" smtClean="0">
                <a:solidFill>
                  <a:schemeClr val="tx1"/>
                </a:solidFill>
                <a:latin typeface="Arial (Body)"/>
              </a:rPr>
              <a:t>theo</a:t>
            </a:r>
            <a:r>
              <a:rPr lang="en-US" sz="2000" dirty="0" smtClean="0">
                <a:solidFill>
                  <a:schemeClr val="tx1"/>
                </a:solidFill>
                <a:latin typeface="Arial (Body)"/>
              </a:rPr>
              <a:t> </a:t>
            </a:r>
            <a:r>
              <a:rPr lang="en-US" sz="2000" dirty="0" err="1" smtClean="0">
                <a:solidFill>
                  <a:schemeClr val="tx1"/>
                </a:solidFill>
                <a:latin typeface="Arial (Body)"/>
              </a:rPr>
              <a:t>số</a:t>
            </a:r>
            <a:r>
              <a:rPr lang="en-US" sz="2000" dirty="0" smtClean="0">
                <a:solidFill>
                  <a:schemeClr val="tx1"/>
                </a:solidFill>
                <a:latin typeface="Arial (Body)"/>
              </a:rPr>
              <a:t> </a:t>
            </a:r>
            <a:r>
              <a:rPr lang="en-US" sz="2000" dirty="0" err="1" smtClean="0">
                <a:solidFill>
                  <a:schemeClr val="tx1"/>
                </a:solidFill>
                <a:latin typeface="Arial (Body)"/>
              </a:rPr>
              <a:t>quyết</a:t>
            </a:r>
            <a:r>
              <a:rPr lang="en-US" sz="2000" dirty="0" smtClean="0">
                <a:solidFill>
                  <a:schemeClr val="tx1"/>
                </a:solidFill>
                <a:latin typeface="Arial (Body)"/>
              </a:rPr>
              <a:t> toán;</a:t>
            </a:r>
          </a:p>
          <a:p>
            <a:pPr marL="457200" indent="-457200" algn="just">
              <a:buAutoNum type="arabicParenBoth"/>
            </a:pPr>
            <a:r>
              <a:rPr lang="en-US" sz="2000" dirty="0" err="1" smtClean="0">
                <a:solidFill>
                  <a:schemeClr val="tx1"/>
                </a:solidFill>
                <a:latin typeface="Arial (Body)"/>
              </a:rPr>
              <a:t>Đơn</a:t>
            </a:r>
            <a:r>
              <a:rPr lang="en-US" sz="2000" dirty="0" smtClean="0">
                <a:solidFill>
                  <a:schemeClr val="tx1"/>
                </a:solidFill>
                <a:latin typeface="Arial (Body)"/>
              </a:rPr>
              <a:t> </a:t>
            </a:r>
            <a:r>
              <a:rPr lang="en-US" sz="2000" dirty="0" err="1" smtClean="0">
                <a:solidFill>
                  <a:schemeClr val="tx1"/>
                </a:solidFill>
                <a:latin typeface="Arial (Body)"/>
              </a:rPr>
              <a:t>vị</a:t>
            </a:r>
            <a:r>
              <a:rPr lang="en-US" sz="2000" dirty="0" smtClean="0">
                <a:solidFill>
                  <a:schemeClr val="tx1"/>
                </a:solidFill>
                <a:latin typeface="Arial (Body)"/>
              </a:rPr>
              <a:t> </a:t>
            </a:r>
            <a:r>
              <a:rPr lang="en-US" sz="2000" dirty="0" err="1" smtClean="0">
                <a:solidFill>
                  <a:schemeClr val="tx1"/>
                </a:solidFill>
                <a:latin typeface="Arial (Body)"/>
              </a:rPr>
              <a:t>phải</a:t>
            </a:r>
            <a:r>
              <a:rPr lang="en-US" sz="2000" dirty="0" smtClean="0">
                <a:solidFill>
                  <a:schemeClr val="tx1"/>
                </a:solidFill>
                <a:latin typeface="Arial (Body)"/>
              </a:rPr>
              <a:t> </a:t>
            </a:r>
            <a:r>
              <a:rPr lang="en-US" sz="2000" dirty="0" err="1" smtClean="0">
                <a:solidFill>
                  <a:schemeClr val="tx1"/>
                </a:solidFill>
                <a:latin typeface="Arial (Body)"/>
              </a:rPr>
              <a:t>ghi</a:t>
            </a:r>
            <a:r>
              <a:rPr lang="en-US" sz="2000" dirty="0" smtClean="0">
                <a:solidFill>
                  <a:schemeClr val="tx1"/>
                </a:solidFill>
                <a:latin typeface="Arial (Body)"/>
              </a:rPr>
              <a:t> </a:t>
            </a:r>
            <a:r>
              <a:rPr lang="en-US" sz="2000" dirty="0" err="1" smtClean="0">
                <a:solidFill>
                  <a:schemeClr val="tx1"/>
                </a:solidFill>
                <a:latin typeface="Arial (Body)"/>
              </a:rPr>
              <a:t>nhận</a:t>
            </a:r>
            <a:r>
              <a:rPr lang="en-US" sz="2000" dirty="0" smtClean="0">
                <a:solidFill>
                  <a:schemeClr val="tx1"/>
                </a:solidFill>
                <a:latin typeface="Arial (Body)"/>
              </a:rPr>
              <a:t> </a:t>
            </a:r>
            <a:r>
              <a:rPr lang="en-US" sz="2000" dirty="0" err="1" smtClean="0">
                <a:solidFill>
                  <a:schemeClr val="tx1"/>
                </a:solidFill>
                <a:latin typeface="Arial (Body)"/>
              </a:rPr>
              <a:t>tài</a:t>
            </a:r>
            <a:r>
              <a:rPr lang="en-US" sz="2000" dirty="0" smtClean="0">
                <a:solidFill>
                  <a:schemeClr val="tx1"/>
                </a:solidFill>
                <a:latin typeface="Arial (Body)"/>
              </a:rPr>
              <a:t> </a:t>
            </a:r>
            <a:r>
              <a:rPr lang="en-US" sz="2000" dirty="0" err="1" smtClean="0">
                <a:solidFill>
                  <a:schemeClr val="tx1"/>
                </a:solidFill>
                <a:latin typeface="Arial (Body)"/>
              </a:rPr>
              <a:t>sản</a:t>
            </a:r>
            <a:r>
              <a:rPr lang="en-US" sz="2000" dirty="0" smtClean="0">
                <a:solidFill>
                  <a:schemeClr val="tx1"/>
                </a:solidFill>
                <a:latin typeface="Arial (Body)"/>
              </a:rPr>
              <a:t> </a:t>
            </a:r>
            <a:r>
              <a:rPr lang="en-US" sz="2000" dirty="0" err="1" smtClean="0">
                <a:solidFill>
                  <a:schemeClr val="tx1"/>
                </a:solidFill>
                <a:latin typeface="Arial (Body)"/>
              </a:rPr>
              <a:t>thuế</a:t>
            </a:r>
            <a:r>
              <a:rPr lang="en-US" sz="2000" dirty="0" smtClean="0">
                <a:solidFill>
                  <a:schemeClr val="tx1"/>
                </a:solidFill>
                <a:latin typeface="Arial (Body)"/>
              </a:rPr>
              <a:t> </a:t>
            </a:r>
            <a:r>
              <a:rPr lang="en-US" sz="2000" dirty="0" err="1" smtClean="0">
                <a:solidFill>
                  <a:schemeClr val="tx1"/>
                </a:solidFill>
                <a:latin typeface="Arial (Body)"/>
              </a:rPr>
              <a:t>hoãn</a:t>
            </a:r>
            <a:r>
              <a:rPr lang="en-US" sz="2000" dirty="0" smtClean="0">
                <a:solidFill>
                  <a:schemeClr val="tx1"/>
                </a:solidFill>
                <a:latin typeface="Arial (Body)"/>
              </a:rPr>
              <a:t> </a:t>
            </a:r>
            <a:r>
              <a:rPr lang="en-US" sz="2000" dirty="0" err="1" smtClean="0">
                <a:solidFill>
                  <a:schemeClr val="tx1"/>
                </a:solidFill>
                <a:latin typeface="Arial (Body)"/>
              </a:rPr>
              <a:t>lại</a:t>
            </a:r>
            <a:r>
              <a:rPr lang="en-US" sz="2000" dirty="0" smtClean="0">
                <a:solidFill>
                  <a:schemeClr val="tx1"/>
                </a:solidFill>
                <a:latin typeface="Arial (Body)"/>
              </a:rPr>
              <a:t> </a:t>
            </a:r>
            <a:r>
              <a:rPr lang="en-US" sz="2000" dirty="0" err="1" smtClean="0">
                <a:solidFill>
                  <a:schemeClr val="tx1"/>
                </a:solidFill>
                <a:latin typeface="Arial (Body)"/>
              </a:rPr>
              <a:t>đối</a:t>
            </a:r>
            <a:r>
              <a:rPr lang="en-US" sz="2000" dirty="0" smtClean="0">
                <a:solidFill>
                  <a:schemeClr val="tx1"/>
                </a:solidFill>
                <a:latin typeface="Arial (Body)"/>
              </a:rPr>
              <a:t> </a:t>
            </a:r>
            <a:r>
              <a:rPr lang="en-US" sz="2000" dirty="0" err="1" smtClean="0">
                <a:solidFill>
                  <a:schemeClr val="tx1"/>
                </a:solidFill>
                <a:latin typeface="Arial (Body)"/>
              </a:rPr>
              <a:t>với</a:t>
            </a:r>
            <a:r>
              <a:rPr lang="en-US" sz="2000" dirty="0" smtClean="0">
                <a:solidFill>
                  <a:schemeClr val="tx1"/>
                </a:solidFill>
                <a:latin typeface="Arial (Body)"/>
              </a:rPr>
              <a:t> </a:t>
            </a:r>
            <a:r>
              <a:rPr lang="en-US" sz="2000" dirty="0" err="1" smtClean="0">
                <a:solidFill>
                  <a:schemeClr val="tx1"/>
                </a:solidFill>
                <a:latin typeface="Arial (Body)"/>
              </a:rPr>
              <a:t>số</a:t>
            </a:r>
            <a:r>
              <a:rPr lang="en-US" sz="2000" dirty="0" smtClean="0">
                <a:solidFill>
                  <a:schemeClr val="tx1"/>
                </a:solidFill>
                <a:latin typeface="Arial (Body)"/>
              </a:rPr>
              <a:t> </a:t>
            </a:r>
            <a:r>
              <a:rPr lang="en-US" sz="2000" dirty="0" err="1" smtClean="0">
                <a:solidFill>
                  <a:schemeClr val="tx1"/>
                </a:solidFill>
                <a:latin typeface="Arial (Body)"/>
              </a:rPr>
              <a:t>tiền</a:t>
            </a:r>
            <a:r>
              <a:rPr lang="en-US" sz="2000" dirty="0" smtClean="0">
                <a:solidFill>
                  <a:schemeClr val="tx1"/>
                </a:solidFill>
                <a:latin typeface="Arial (Body)"/>
              </a:rPr>
              <a:t> </a:t>
            </a:r>
            <a:r>
              <a:rPr lang="en-US" sz="2000" dirty="0" err="1" smtClean="0">
                <a:solidFill>
                  <a:schemeClr val="tx1"/>
                </a:solidFill>
                <a:latin typeface="Arial (Body)"/>
              </a:rPr>
              <a:t>thuế</a:t>
            </a:r>
            <a:r>
              <a:rPr lang="en-US" sz="2000" dirty="0" smtClean="0">
                <a:solidFill>
                  <a:schemeClr val="tx1"/>
                </a:solidFill>
                <a:latin typeface="Arial (Body)"/>
              </a:rPr>
              <a:t> TNDN </a:t>
            </a:r>
            <a:r>
              <a:rPr lang="en-US" sz="2000" dirty="0" err="1" smtClean="0">
                <a:solidFill>
                  <a:schemeClr val="tx1"/>
                </a:solidFill>
                <a:latin typeface="Arial (Body)"/>
              </a:rPr>
              <a:t>nộp</a:t>
            </a:r>
            <a:r>
              <a:rPr lang="en-US" sz="2000" dirty="0" smtClean="0">
                <a:solidFill>
                  <a:schemeClr val="tx1"/>
                </a:solidFill>
                <a:latin typeface="Arial (Body)"/>
              </a:rPr>
              <a:t> </a:t>
            </a:r>
            <a:r>
              <a:rPr lang="en-US" sz="2000" dirty="0" err="1" smtClean="0">
                <a:solidFill>
                  <a:schemeClr val="tx1"/>
                </a:solidFill>
                <a:latin typeface="Arial (Body)"/>
              </a:rPr>
              <a:t>trước</a:t>
            </a:r>
            <a:r>
              <a:rPr lang="en-US" sz="2000" dirty="0" smtClean="0">
                <a:solidFill>
                  <a:schemeClr val="tx1"/>
                </a:solidFill>
                <a:latin typeface="Arial (Body)"/>
              </a:rPr>
              <a:t> (</a:t>
            </a:r>
            <a:r>
              <a:rPr lang="en-US" sz="2000" dirty="0" err="1" smtClean="0">
                <a:solidFill>
                  <a:schemeClr val="tx1"/>
                </a:solidFill>
                <a:latin typeface="Arial (Body)"/>
              </a:rPr>
              <a:t>khi</a:t>
            </a:r>
            <a:r>
              <a:rPr lang="en-US" sz="2000" dirty="0" smtClean="0">
                <a:solidFill>
                  <a:schemeClr val="tx1"/>
                </a:solidFill>
                <a:latin typeface="Arial (Body)"/>
              </a:rPr>
              <a:t> </a:t>
            </a:r>
            <a:r>
              <a:rPr lang="en-US" sz="2000" dirty="0" err="1" smtClean="0">
                <a:solidFill>
                  <a:schemeClr val="tx1"/>
                </a:solidFill>
                <a:latin typeface="Arial (Body)"/>
              </a:rPr>
              <a:t>chưa</a:t>
            </a:r>
            <a:r>
              <a:rPr lang="en-US" sz="2000" dirty="0" smtClean="0">
                <a:solidFill>
                  <a:schemeClr val="tx1"/>
                </a:solidFill>
                <a:latin typeface="Arial (Body)"/>
              </a:rPr>
              <a:t> </a:t>
            </a:r>
            <a:r>
              <a:rPr lang="en-US" sz="2000" dirty="0" err="1" smtClean="0">
                <a:solidFill>
                  <a:schemeClr val="tx1"/>
                </a:solidFill>
                <a:latin typeface="Arial (Body)"/>
              </a:rPr>
              <a:t>có</a:t>
            </a:r>
            <a:r>
              <a:rPr lang="en-US" sz="2000" dirty="0" smtClean="0">
                <a:solidFill>
                  <a:schemeClr val="tx1"/>
                </a:solidFill>
                <a:latin typeface="Arial (Body)"/>
              </a:rPr>
              <a:t> </a:t>
            </a:r>
            <a:r>
              <a:rPr lang="en-US" sz="2000" dirty="0" err="1" smtClean="0">
                <a:solidFill>
                  <a:schemeClr val="tx1"/>
                </a:solidFill>
                <a:latin typeface="Arial (Body)"/>
              </a:rPr>
              <a:t>doanh</a:t>
            </a:r>
            <a:r>
              <a:rPr lang="en-US" sz="2000" dirty="0" smtClean="0">
                <a:solidFill>
                  <a:schemeClr val="tx1"/>
                </a:solidFill>
                <a:latin typeface="Arial (Body)"/>
              </a:rPr>
              <a:t> thu </a:t>
            </a:r>
            <a:r>
              <a:rPr lang="en-US" sz="2000" dirty="0" err="1" smtClean="0">
                <a:solidFill>
                  <a:schemeClr val="tx1"/>
                </a:solidFill>
                <a:latin typeface="Arial (Body)"/>
              </a:rPr>
              <a:t>tính</a:t>
            </a:r>
            <a:r>
              <a:rPr lang="en-US" sz="2000" dirty="0" smtClean="0">
                <a:solidFill>
                  <a:schemeClr val="tx1"/>
                </a:solidFill>
                <a:latin typeface="Arial (Body)"/>
              </a:rPr>
              <a:t> </a:t>
            </a:r>
            <a:r>
              <a:rPr lang="en-US" sz="2000" dirty="0" err="1" smtClean="0">
                <a:solidFill>
                  <a:schemeClr val="tx1"/>
                </a:solidFill>
                <a:latin typeface="Arial (Body)"/>
              </a:rPr>
              <a:t>thuế</a:t>
            </a:r>
            <a:r>
              <a:rPr lang="en-US" sz="2000" dirty="0" smtClean="0">
                <a:solidFill>
                  <a:schemeClr val="tx1"/>
                </a:solidFill>
                <a:latin typeface="Arial (Body)"/>
              </a:rPr>
              <a:t>)</a:t>
            </a:r>
          </a:p>
          <a:p>
            <a:pPr marL="457200" indent="-457200" algn="just">
              <a:buAutoNum type="arabicParenBoth"/>
            </a:pPr>
            <a:r>
              <a:rPr lang="en-US" sz="2000" dirty="0" smtClean="0">
                <a:solidFill>
                  <a:schemeClr val="tx1"/>
                </a:solidFill>
                <a:latin typeface="Arial (Body)"/>
              </a:rPr>
              <a:t>Chi </a:t>
            </a:r>
            <a:r>
              <a:rPr lang="en-US" sz="2000" dirty="0" err="1" smtClean="0">
                <a:solidFill>
                  <a:schemeClr val="tx1"/>
                </a:solidFill>
                <a:latin typeface="Arial (Body)"/>
              </a:rPr>
              <a:t>phí</a:t>
            </a:r>
            <a:r>
              <a:rPr lang="en-US" sz="2000" dirty="0" smtClean="0">
                <a:solidFill>
                  <a:schemeClr val="tx1"/>
                </a:solidFill>
                <a:latin typeface="Arial (Body)"/>
              </a:rPr>
              <a:t> </a:t>
            </a:r>
            <a:r>
              <a:rPr lang="en-US" sz="2000" dirty="0" err="1" smtClean="0">
                <a:solidFill>
                  <a:schemeClr val="tx1"/>
                </a:solidFill>
                <a:latin typeface="Arial (Body)"/>
              </a:rPr>
              <a:t>thuế</a:t>
            </a:r>
            <a:r>
              <a:rPr lang="en-US" sz="2000" dirty="0" smtClean="0">
                <a:solidFill>
                  <a:schemeClr val="tx1"/>
                </a:solidFill>
                <a:latin typeface="Arial (Body)"/>
              </a:rPr>
              <a:t> TNDN </a:t>
            </a:r>
            <a:r>
              <a:rPr lang="en-US" sz="2000" dirty="0" err="1" smtClean="0">
                <a:solidFill>
                  <a:schemeClr val="tx1"/>
                </a:solidFill>
                <a:latin typeface="Arial (Body)"/>
              </a:rPr>
              <a:t>không</a:t>
            </a:r>
            <a:r>
              <a:rPr lang="en-US" sz="2000" dirty="0" smtClean="0">
                <a:solidFill>
                  <a:schemeClr val="tx1"/>
                </a:solidFill>
                <a:latin typeface="Arial (Body)"/>
              </a:rPr>
              <a:t> bao </a:t>
            </a:r>
            <a:r>
              <a:rPr lang="en-US" sz="2000" dirty="0" err="1" smtClean="0">
                <a:solidFill>
                  <a:schemeClr val="tx1"/>
                </a:solidFill>
                <a:latin typeface="Arial (Body)"/>
              </a:rPr>
              <a:t>gồm</a:t>
            </a:r>
            <a:r>
              <a:rPr lang="en-US" sz="2000" dirty="0" smtClean="0">
                <a:solidFill>
                  <a:schemeClr val="tx1"/>
                </a:solidFill>
                <a:latin typeface="Arial (Body)"/>
              </a:rPr>
              <a:t> </a:t>
            </a:r>
            <a:r>
              <a:rPr lang="en-US" sz="2000" dirty="0" err="1" smtClean="0">
                <a:solidFill>
                  <a:schemeClr val="tx1"/>
                </a:solidFill>
                <a:latin typeface="Arial (Body)"/>
              </a:rPr>
              <a:t>các</a:t>
            </a:r>
            <a:r>
              <a:rPr lang="en-US" sz="2000" dirty="0" smtClean="0">
                <a:solidFill>
                  <a:schemeClr val="tx1"/>
                </a:solidFill>
                <a:latin typeface="Arial (Body)"/>
              </a:rPr>
              <a:t> chi </a:t>
            </a:r>
            <a:r>
              <a:rPr lang="en-US" sz="2000" dirty="0" err="1" smtClean="0">
                <a:solidFill>
                  <a:schemeClr val="tx1"/>
                </a:solidFill>
                <a:latin typeface="Arial (Body)"/>
              </a:rPr>
              <a:t>phí</a:t>
            </a:r>
            <a:r>
              <a:rPr lang="en-US" sz="2000" dirty="0" smtClean="0">
                <a:solidFill>
                  <a:schemeClr val="tx1"/>
                </a:solidFill>
                <a:latin typeface="Arial (Body)"/>
              </a:rPr>
              <a:t> </a:t>
            </a:r>
            <a:r>
              <a:rPr lang="en-US" sz="2000" dirty="0" err="1" smtClean="0">
                <a:solidFill>
                  <a:schemeClr val="tx1"/>
                </a:solidFill>
                <a:latin typeface="Arial (Body)"/>
              </a:rPr>
              <a:t>phạt</a:t>
            </a:r>
            <a:r>
              <a:rPr lang="en-US" sz="2000" dirty="0" smtClean="0">
                <a:solidFill>
                  <a:schemeClr val="tx1"/>
                </a:solidFill>
                <a:latin typeface="Arial (Body)"/>
              </a:rPr>
              <a:t> </a:t>
            </a:r>
            <a:r>
              <a:rPr lang="en-US" sz="2000" dirty="0" err="1" smtClean="0">
                <a:solidFill>
                  <a:schemeClr val="tx1"/>
                </a:solidFill>
                <a:latin typeface="Arial (Body)"/>
              </a:rPr>
              <a:t>chậm</a:t>
            </a:r>
            <a:r>
              <a:rPr lang="en-US" sz="2000" dirty="0" smtClean="0">
                <a:solidFill>
                  <a:schemeClr val="tx1"/>
                </a:solidFill>
                <a:latin typeface="Arial (Body)"/>
              </a:rPr>
              <a:t> </a:t>
            </a:r>
            <a:r>
              <a:rPr lang="en-US" sz="2000" dirty="0" err="1" smtClean="0">
                <a:solidFill>
                  <a:schemeClr val="tx1"/>
                </a:solidFill>
                <a:latin typeface="Arial (Body)"/>
              </a:rPr>
              <a:t>nộp</a:t>
            </a:r>
            <a:r>
              <a:rPr lang="en-US" sz="2000" dirty="0" smtClean="0">
                <a:solidFill>
                  <a:schemeClr val="tx1"/>
                </a:solidFill>
                <a:latin typeface="Arial (Body)"/>
              </a:rPr>
              <a:t> </a:t>
            </a:r>
            <a:r>
              <a:rPr lang="en-US" sz="2000" dirty="0" err="1" smtClean="0">
                <a:solidFill>
                  <a:schemeClr val="tx1"/>
                </a:solidFill>
                <a:latin typeface="Arial (Body)"/>
              </a:rPr>
              <a:t>thuế</a:t>
            </a:r>
            <a:r>
              <a:rPr lang="en-US" sz="2000" dirty="0" smtClean="0">
                <a:solidFill>
                  <a:schemeClr val="tx1"/>
                </a:solidFill>
                <a:latin typeface="Arial (Body)"/>
              </a:rPr>
              <a:t>;</a:t>
            </a:r>
          </a:p>
          <a:p>
            <a:pPr marL="457200" indent="-457200" algn="just">
              <a:buAutoNum type="arabicParenBoth"/>
            </a:pPr>
            <a:r>
              <a:rPr lang="en-US" sz="2000" dirty="0" err="1" smtClean="0">
                <a:solidFill>
                  <a:schemeClr val="tx1"/>
                </a:solidFill>
                <a:latin typeface="Arial (Body)"/>
              </a:rPr>
              <a:t>Khoản</a:t>
            </a:r>
            <a:r>
              <a:rPr lang="en-US" sz="2000" dirty="0" smtClean="0">
                <a:solidFill>
                  <a:schemeClr val="tx1"/>
                </a:solidFill>
                <a:latin typeface="Arial (Body)"/>
              </a:rPr>
              <a:t> </a:t>
            </a:r>
            <a:r>
              <a:rPr lang="en-US" sz="2000" dirty="0" err="1" smtClean="0">
                <a:solidFill>
                  <a:schemeClr val="tx1"/>
                </a:solidFill>
                <a:latin typeface="Arial (Body)"/>
              </a:rPr>
              <a:t>thuế</a:t>
            </a:r>
            <a:r>
              <a:rPr lang="en-US" sz="2000" dirty="0" smtClean="0">
                <a:solidFill>
                  <a:schemeClr val="tx1"/>
                </a:solidFill>
                <a:latin typeface="Arial (Body)"/>
              </a:rPr>
              <a:t> TNDN </a:t>
            </a:r>
            <a:r>
              <a:rPr lang="en-US" sz="2000" dirty="0" err="1" smtClean="0">
                <a:solidFill>
                  <a:schemeClr val="tx1"/>
                </a:solidFill>
                <a:latin typeface="Arial (Body)"/>
              </a:rPr>
              <a:t>bị</a:t>
            </a:r>
            <a:r>
              <a:rPr lang="en-US" sz="2000" dirty="0" smtClean="0">
                <a:solidFill>
                  <a:schemeClr val="tx1"/>
                </a:solidFill>
                <a:latin typeface="Arial (Body)"/>
              </a:rPr>
              <a:t> </a:t>
            </a:r>
            <a:r>
              <a:rPr lang="en-US" sz="2000" dirty="0" err="1" smtClean="0">
                <a:solidFill>
                  <a:schemeClr val="tx1"/>
                </a:solidFill>
                <a:latin typeface="Arial (Body)"/>
              </a:rPr>
              <a:t>truy</a:t>
            </a:r>
            <a:r>
              <a:rPr lang="en-US" sz="2000" dirty="0" smtClean="0">
                <a:solidFill>
                  <a:schemeClr val="tx1"/>
                </a:solidFill>
                <a:latin typeface="Arial (Body)"/>
              </a:rPr>
              <a:t> thu </a:t>
            </a:r>
            <a:r>
              <a:rPr lang="en-US" sz="2000" dirty="0" err="1" smtClean="0">
                <a:solidFill>
                  <a:schemeClr val="tx1"/>
                </a:solidFill>
                <a:latin typeface="Arial (Body)"/>
              </a:rPr>
              <a:t>của</a:t>
            </a:r>
            <a:r>
              <a:rPr lang="en-US" sz="2000" dirty="0" smtClean="0">
                <a:solidFill>
                  <a:schemeClr val="tx1"/>
                </a:solidFill>
                <a:latin typeface="Arial (Body)"/>
              </a:rPr>
              <a:t> </a:t>
            </a:r>
            <a:r>
              <a:rPr lang="en-US" sz="2000" dirty="0" err="1" smtClean="0">
                <a:solidFill>
                  <a:schemeClr val="tx1"/>
                </a:solidFill>
                <a:latin typeface="Arial (Body)"/>
              </a:rPr>
              <a:t>các</a:t>
            </a:r>
            <a:r>
              <a:rPr lang="en-US" sz="2000" dirty="0" smtClean="0">
                <a:solidFill>
                  <a:schemeClr val="tx1"/>
                </a:solidFill>
                <a:latin typeface="Arial (Body)"/>
              </a:rPr>
              <a:t> </a:t>
            </a:r>
            <a:r>
              <a:rPr lang="en-US" sz="2000" dirty="0" err="1" smtClean="0">
                <a:solidFill>
                  <a:schemeClr val="tx1"/>
                </a:solidFill>
                <a:latin typeface="Arial (Body)"/>
              </a:rPr>
              <a:t>kỳ</a:t>
            </a:r>
            <a:r>
              <a:rPr lang="en-US" sz="2000" dirty="0" smtClean="0">
                <a:solidFill>
                  <a:schemeClr val="tx1"/>
                </a:solidFill>
                <a:latin typeface="Arial (Body)"/>
              </a:rPr>
              <a:t> </a:t>
            </a:r>
            <a:r>
              <a:rPr lang="en-US" sz="2000" dirty="0" err="1" smtClean="0">
                <a:solidFill>
                  <a:schemeClr val="tx1"/>
                </a:solidFill>
                <a:latin typeface="Arial (Body)"/>
              </a:rPr>
              <a:t>trước</a:t>
            </a:r>
            <a:r>
              <a:rPr lang="en-US" sz="2000" dirty="0" smtClean="0">
                <a:solidFill>
                  <a:schemeClr val="tx1"/>
                </a:solidFill>
                <a:latin typeface="Arial (Body)"/>
              </a:rPr>
              <a:t> </a:t>
            </a:r>
            <a:r>
              <a:rPr lang="en-US" sz="2000" dirty="0" err="1" smtClean="0">
                <a:solidFill>
                  <a:schemeClr val="tx1"/>
                </a:solidFill>
                <a:latin typeface="Arial (Body)"/>
              </a:rPr>
              <a:t>bị</a:t>
            </a:r>
            <a:r>
              <a:rPr lang="en-US" sz="2000" dirty="0" smtClean="0">
                <a:solidFill>
                  <a:schemeClr val="tx1"/>
                </a:solidFill>
                <a:latin typeface="Arial (Body)"/>
              </a:rPr>
              <a:t> </a:t>
            </a:r>
            <a:r>
              <a:rPr lang="en-US" sz="2000" dirty="0" err="1" smtClean="0">
                <a:solidFill>
                  <a:schemeClr val="tx1"/>
                </a:solidFill>
                <a:latin typeface="Arial (Body)"/>
              </a:rPr>
              <a:t>coi</a:t>
            </a:r>
            <a:r>
              <a:rPr lang="en-US" sz="2000" dirty="0" smtClean="0">
                <a:solidFill>
                  <a:schemeClr val="tx1"/>
                </a:solidFill>
                <a:latin typeface="Arial (Body)"/>
              </a:rPr>
              <a:t> </a:t>
            </a:r>
            <a:r>
              <a:rPr lang="en-US" sz="2000" dirty="0" err="1" smtClean="0">
                <a:solidFill>
                  <a:schemeClr val="tx1"/>
                </a:solidFill>
                <a:latin typeface="Arial (Body)"/>
              </a:rPr>
              <a:t>là</a:t>
            </a:r>
            <a:r>
              <a:rPr lang="en-US" sz="2000" dirty="0" smtClean="0">
                <a:solidFill>
                  <a:schemeClr val="tx1"/>
                </a:solidFill>
                <a:latin typeface="Arial (Body)"/>
              </a:rPr>
              <a:t> </a:t>
            </a:r>
            <a:r>
              <a:rPr lang="en-US" sz="2000" dirty="0" err="1" smtClean="0">
                <a:solidFill>
                  <a:schemeClr val="tx1"/>
                </a:solidFill>
                <a:latin typeface="Arial (Body)"/>
              </a:rPr>
              <a:t>sai</a:t>
            </a:r>
            <a:r>
              <a:rPr lang="en-US" sz="2000" dirty="0" smtClean="0">
                <a:solidFill>
                  <a:schemeClr val="tx1"/>
                </a:solidFill>
                <a:latin typeface="Arial (Body)"/>
              </a:rPr>
              <a:t> </a:t>
            </a:r>
            <a:r>
              <a:rPr lang="en-US" sz="2000" dirty="0" err="1" smtClean="0">
                <a:solidFill>
                  <a:schemeClr val="tx1"/>
                </a:solidFill>
                <a:latin typeface="Arial (Body)"/>
              </a:rPr>
              <a:t>sót</a:t>
            </a:r>
            <a:r>
              <a:rPr lang="en-US" sz="2000" dirty="0" smtClean="0">
                <a:solidFill>
                  <a:schemeClr val="tx1"/>
                </a:solidFill>
                <a:latin typeface="Arial (Body)"/>
              </a:rPr>
              <a:t> và </a:t>
            </a:r>
            <a:r>
              <a:rPr lang="en-US" sz="2000" dirty="0" err="1" smtClean="0">
                <a:solidFill>
                  <a:schemeClr val="tx1"/>
                </a:solidFill>
                <a:latin typeface="Arial (Body)"/>
              </a:rPr>
              <a:t>phải</a:t>
            </a:r>
            <a:r>
              <a:rPr lang="en-US" sz="2000" dirty="0" smtClean="0">
                <a:solidFill>
                  <a:schemeClr val="tx1"/>
                </a:solidFill>
                <a:latin typeface="Arial (Body)"/>
              </a:rPr>
              <a:t> </a:t>
            </a:r>
            <a:r>
              <a:rPr lang="en-US" sz="2000" dirty="0" err="1" smtClean="0">
                <a:solidFill>
                  <a:schemeClr val="tx1"/>
                </a:solidFill>
                <a:latin typeface="Arial (Body)"/>
              </a:rPr>
              <a:t>điều</a:t>
            </a:r>
            <a:r>
              <a:rPr lang="en-US" sz="2000" dirty="0" smtClean="0">
                <a:solidFill>
                  <a:schemeClr val="tx1"/>
                </a:solidFill>
                <a:latin typeface="Arial (Body)"/>
              </a:rPr>
              <a:t> </a:t>
            </a:r>
            <a:r>
              <a:rPr lang="en-US" sz="2000" dirty="0" err="1" smtClean="0">
                <a:solidFill>
                  <a:schemeClr val="tx1"/>
                </a:solidFill>
                <a:latin typeface="Arial (Body)"/>
              </a:rPr>
              <a:t>chỉnh</a:t>
            </a:r>
            <a:r>
              <a:rPr lang="en-US" sz="2000" dirty="0" smtClean="0">
                <a:solidFill>
                  <a:schemeClr val="tx1"/>
                </a:solidFill>
                <a:latin typeface="Arial (Body)"/>
              </a:rPr>
              <a:t> </a:t>
            </a:r>
            <a:r>
              <a:rPr lang="en-US" sz="2000" dirty="0" err="1" smtClean="0">
                <a:solidFill>
                  <a:schemeClr val="tx1"/>
                </a:solidFill>
                <a:latin typeface="Arial (Body)"/>
              </a:rPr>
              <a:t>theo</a:t>
            </a:r>
            <a:r>
              <a:rPr lang="en-US" sz="2000" dirty="0" smtClean="0">
                <a:solidFill>
                  <a:schemeClr val="tx1"/>
                </a:solidFill>
                <a:latin typeface="Arial (Body)"/>
              </a:rPr>
              <a:t> </a:t>
            </a:r>
            <a:r>
              <a:rPr lang="en-US" sz="2000" dirty="0" err="1" smtClean="0">
                <a:solidFill>
                  <a:schemeClr val="tx1"/>
                </a:solidFill>
                <a:latin typeface="Arial (Body)"/>
              </a:rPr>
              <a:t>quy</a:t>
            </a:r>
            <a:r>
              <a:rPr lang="en-US" sz="2000" dirty="0" smtClean="0">
                <a:solidFill>
                  <a:schemeClr val="tx1"/>
                </a:solidFill>
                <a:latin typeface="Arial (Body)"/>
              </a:rPr>
              <a:t> </a:t>
            </a:r>
            <a:r>
              <a:rPr lang="en-US" sz="2000" dirty="0" err="1" smtClean="0">
                <a:solidFill>
                  <a:schemeClr val="tx1"/>
                </a:solidFill>
                <a:latin typeface="Arial (Body)"/>
              </a:rPr>
              <a:t>định</a:t>
            </a:r>
            <a:r>
              <a:rPr lang="en-US" sz="2000" dirty="0" smtClean="0">
                <a:solidFill>
                  <a:schemeClr val="tx1"/>
                </a:solidFill>
                <a:latin typeface="Arial (Body)"/>
              </a:rPr>
              <a:t> </a:t>
            </a:r>
            <a:r>
              <a:rPr lang="en-US" sz="2000" dirty="0" err="1" smtClean="0">
                <a:solidFill>
                  <a:schemeClr val="tx1"/>
                </a:solidFill>
                <a:latin typeface="Arial (Body)"/>
              </a:rPr>
              <a:t>của</a:t>
            </a:r>
            <a:r>
              <a:rPr lang="en-US" sz="2000" dirty="0" smtClean="0">
                <a:solidFill>
                  <a:schemeClr val="tx1"/>
                </a:solidFill>
                <a:latin typeface="Arial (Body)"/>
              </a:rPr>
              <a:t> VAS 29;</a:t>
            </a:r>
          </a:p>
          <a:p>
            <a:pPr marL="457200" indent="-457200" algn="just">
              <a:buAutoNum type="arabicParenBoth"/>
            </a:pPr>
            <a:r>
              <a:rPr lang="en-US" sz="2000" dirty="0" err="1" smtClean="0">
                <a:solidFill>
                  <a:schemeClr val="tx1"/>
                </a:solidFill>
                <a:latin typeface="Arial (Body)"/>
              </a:rPr>
              <a:t>Phân</a:t>
            </a:r>
            <a:r>
              <a:rPr lang="en-US" sz="2000" dirty="0" smtClean="0">
                <a:solidFill>
                  <a:schemeClr val="tx1"/>
                </a:solidFill>
                <a:latin typeface="Arial (Body)"/>
              </a:rPr>
              <a:t> </a:t>
            </a:r>
            <a:r>
              <a:rPr lang="en-US" sz="2000" dirty="0" err="1" smtClean="0">
                <a:solidFill>
                  <a:schemeClr val="tx1"/>
                </a:solidFill>
                <a:latin typeface="Arial (Body)"/>
              </a:rPr>
              <a:t>biệt</a:t>
            </a:r>
            <a:r>
              <a:rPr lang="en-US" sz="2000" dirty="0" smtClean="0">
                <a:solidFill>
                  <a:schemeClr val="tx1"/>
                </a:solidFill>
                <a:latin typeface="Arial (Body)"/>
              </a:rPr>
              <a:t> </a:t>
            </a:r>
            <a:r>
              <a:rPr lang="en-US" sz="2000" dirty="0" err="1" smtClean="0">
                <a:solidFill>
                  <a:schemeClr val="tx1"/>
                </a:solidFill>
                <a:latin typeface="Arial (Body)"/>
              </a:rPr>
              <a:t>báo</a:t>
            </a:r>
            <a:r>
              <a:rPr lang="en-US" sz="2000" dirty="0" smtClean="0">
                <a:solidFill>
                  <a:schemeClr val="tx1"/>
                </a:solidFill>
                <a:latin typeface="Arial (Body)"/>
              </a:rPr>
              <a:t> </a:t>
            </a:r>
            <a:r>
              <a:rPr lang="en-US" sz="2000" dirty="0" err="1" smtClean="0">
                <a:solidFill>
                  <a:schemeClr val="tx1"/>
                </a:solidFill>
                <a:latin typeface="Arial (Body)"/>
              </a:rPr>
              <a:t>cáo</a:t>
            </a:r>
            <a:r>
              <a:rPr lang="en-US" sz="2000" dirty="0" smtClean="0">
                <a:solidFill>
                  <a:schemeClr val="tx1"/>
                </a:solidFill>
                <a:latin typeface="Arial (Body)"/>
              </a:rPr>
              <a:t> </a:t>
            </a:r>
            <a:r>
              <a:rPr lang="en-US" sz="2000" dirty="0" err="1" smtClean="0">
                <a:solidFill>
                  <a:schemeClr val="tx1"/>
                </a:solidFill>
                <a:latin typeface="Arial (Body)"/>
              </a:rPr>
              <a:t>quyết</a:t>
            </a:r>
            <a:r>
              <a:rPr lang="en-US" sz="2000" dirty="0" smtClean="0">
                <a:solidFill>
                  <a:schemeClr val="tx1"/>
                </a:solidFill>
                <a:latin typeface="Arial (Body)"/>
              </a:rPr>
              <a:t> toán </a:t>
            </a:r>
            <a:r>
              <a:rPr lang="en-US" sz="2000" dirty="0" err="1" smtClean="0">
                <a:solidFill>
                  <a:schemeClr val="tx1"/>
                </a:solidFill>
                <a:latin typeface="Arial (Body)"/>
              </a:rPr>
              <a:t>thuế</a:t>
            </a:r>
            <a:r>
              <a:rPr lang="en-US" sz="2000" dirty="0" smtClean="0">
                <a:solidFill>
                  <a:schemeClr val="tx1"/>
                </a:solidFill>
                <a:latin typeface="Arial (Body)"/>
              </a:rPr>
              <a:t> và </a:t>
            </a:r>
            <a:r>
              <a:rPr lang="en-US" sz="2000" dirty="0" err="1" smtClean="0">
                <a:solidFill>
                  <a:schemeClr val="tx1"/>
                </a:solidFill>
                <a:latin typeface="Arial (Body)"/>
              </a:rPr>
              <a:t>báo</a:t>
            </a:r>
            <a:r>
              <a:rPr lang="en-US" sz="2000" dirty="0" smtClean="0">
                <a:solidFill>
                  <a:schemeClr val="tx1"/>
                </a:solidFill>
                <a:latin typeface="Arial (Body)"/>
              </a:rPr>
              <a:t> </a:t>
            </a:r>
            <a:r>
              <a:rPr lang="en-US" sz="2000" dirty="0" err="1" smtClean="0">
                <a:solidFill>
                  <a:schemeClr val="tx1"/>
                </a:solidFill>
                <a:latin typeface="Arial (Body)"/>
              </a:rPr>
              <a:t>cáo</a:t>
            </a:r>
            <a:r>
              <a:rPr lang="en-US" sz="2000" dirty="0" smtClean="0">
                <a:solidFill>
                  <a:schemeClr val="tx1"/>
                </a:solidFill>
                <a:latin typeface="Arial (Body)"/>
              </a:rPr>
              <a:t> </a:t>
            </a:r>
            <a:r>
              <a:rPr lang="en-US" sz="2000" dirty="0" err="1" smtClean="0">
                <a:solidFill>
                  <a:schemeClr val="tx1"/>
                </a:solidFill>
                <a:latin typeface="Arial (Body)"/>
              </a:rPr>
              <a:t>tài</a:t>
            </a:r>
            <a:r>
              <a:rPr lang="en-US" sz="2000" dirty="0" smtClean="0">
                <a:solidFill>
                  <a:schemeClr val="tx1"/>
                </a:solidFill>
                <a:latin typeface="Arial (Body)"/>
              </a:rPr>
              <a:t> chính.</a:t>
            </a: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pPr>
              <a:defRPr/>
            </a:pPr>
            <a:fld id="{7963CA0E-C8D9-4FC7-8D9F-89B4C626783D}" type="slidenum">
              <a:rPr lang="en-US" smtClean="0"/>
              <a:pPr>
                <a:defRPr/>
              </a:pPr>
              <a:t>175</a:t>
            </a:fld>
            <a:endParaRPr lang="en-US"/>
          </a:p>
        </p:txBody>
      </p:sp>
      <p:sp>
        <p:nvSpPr>
          <p:cNvPr id="4" name="TextBox 3"/>
          <p:cNvSpPr txBox="1"/>
          <p:nvPr/>
        </p:nvSpPr>
        <p:spPr>
          <a:xfrm>
            <a:off x="0" y="0"/>
            <a:ext cx="9144000" cy="683264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1200" b="1" dirty="0" smtClean="0">
              <a:solidFill>
                <a:srgbClr val="002060"/>
              </a:solidFill>
              <a:latin typeface="Arial" charset="0"/>
              <a:cs typeface="Arial" charset="0"/>
            </a:endParaRPr>
          </a:p>
          <a:p>
            <a:pPr algn="ctr"/>
            <a:r>
              <a:rPr lang="en-US" sz="2800" b="1" dirty="0" smtClean="0">
                <a:solidFill>
                  <a:srgbClr val="002060"/>
                </a:solidFill>
                <a:latin typeface="Arial" charset="0"/>
                <a:cs typeface="Arial" charset="0"/>
              </a:rPr>
              <a:t>THÔNG TƯ 99/2025/TT-BTC</a:t>
            </a: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2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pPr algn="ctr"/>
            <a:endParaRPr lang="en-US" sz="4800" b="1" dirty="0" smtClean="0">
              <a:solidFill>
                <a:srgbClr val="002060"/>
              </a:solidFill>
              <a:latin typeface="Arial" charset="0"/>
              <a:cs typeface="Arial" charset="0"/>
            </a:endParaRPr>
          </a:p>
          <a:p>
            <a:endParaRPr lang="en-US" dirty="0"/>
          </a:p>
        </p:txBody>
      </p:sp>
      <p:cxnSp>
        <p:nvCxnSpPr>
          <p:cNvPr id="6" name="Straight Connector 5"/>
          <p:cNvCxnSpPr/>
          <p:nvPr/>
        </p:nvCxnSpPr>
        <p:spPr>
          <a:xfrm>
            <a:off x="0" y="68580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23528" y="1700808"/>
            <a:ext cx="8534400" cy="510909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400" b="1" dirty="0" smtClean="0">
                <a:solidFill>
                  <a:schemeClr val="tx1"/>
                </a:solidFill>
                <a:latin typeface="Arial (Body)"/>
              </a:rPr>
              <a:t>TÀI SẢN THUẾ HOÃN LẠI VÀ THUẾ HOÃN LẠI PHẢI TRẢ</a:t>
            </a:r>
          </a:p>
          <a:p>
            <a:pPr algn="just"/>
            <a:endParaRPr lang="en-US" sz="2400" dirty="0" smtClean="0">
              <a:solidFill>
                <a:schemeClr val="tx1"/>
              </a:solidFill>
              <a:latin typeface="Arial (Body)"/>
            </a:endParaRPr>
          </a:p>
          <a:p>
            <a:pPr algn="ctr">
              <a:defRPr/>
            </a:pPr>
            <a:r>
              <a:rPr lang="nl-NL" b="1" dirty="0" smtClean="0">
                <a:solidFill>
                  <a:schemeClr val="tx1"/>
                </a:solidFill>
                <a:latin typeface="Arial" pitchFamily="34" charset="0"/>
                <a:cs typeface="Arial" pitchFamily="34" charset="0"/>
              </a:rPr>
              <a:t> </a:t>
            </a:r>
            <a:endParaRPr lang="en-US" b="1" dirty="0" smtClean="0">
              <a:latin typeface="Arial" pitchFamily="34" charset="0"/>
              <a:cs typeface="Arial" pitchFamily="34" charset="0"/>
            </a:endParaRPr>
          </a:p>
          <a:p>
            <a:pPr marL="228600" indent="-228600" algn="just">
              <a:buAutoNum type="arabicPeriod"/>
              <a:defRPr/>
            </a:pPr>
            <a:r>
              <a:rPr lang="en-US" sz="2000" b="1" dirty="0" smtClean="0">
                <a:latin typeface="Arial" pitchFamily="34" charset="0"/>
                <a:cs typeface="Arial" pitchFamily="34" charset="0"/>
              </a:rPr>
              <a:t>Tài </a:t>
            </a:r>
            <a:r>
              <a:rPr lang="en-US" sz="2000" b="1" dirty="0" err="1" smtClean="0">
                <a:latin typeface="Arial" pitchFamily="34" charset="0"/>
                <a:cs typeface="Arial" pitchFamily="34" charset="0"/>
              </a:rPr>
              <a:t>sản</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thuế</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hoãn</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lại</a:t>
            </a:r>
            <a:r>
              <a:rPr lang="en-US" sz="2000" b="1" dirty="0" smtClean="0">
                <a:latin typeface="Arial" pitchFamily="34" charset="0"/>
                <a:cs typeface="Arial" pitchFamily="34" charset="0"/>
              </a:rPr>
              <a:t> và </a:t>
            </a:r>
            <a:r>
              <a:rPr lang="en-US" sz="2000" b="1" dirty="0" err="1" smtClean="0">
                <a:latin typeface="Arial" pitchFamily="34" charset="0"/>
                <a:cs typeface="Arial" pitchFamily="34" charset="0"/>
              </a:rPr>
              <a:t>thuế</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hoãn</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lại</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phải</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trả</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luôn</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phải</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được</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trình</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bày</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là</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dài</a:t>
            </a:r>
            <a:r>
              <a:rPr lang="en-US" sz="2000" b="1" dirty="0" smtClean="0">
                <a:latin typeface="Arial" pitchFamily="34" charset="0"/>
                <a:cs typeface="Arial" pitchFamily="34" charset="0"/>
              </a:rPr>
              <a:t> </a:t>
            </a:r>
            <a:r>
              <a:rPr lang="en-US" sz="2000" b="1" dirty="0" err="1" smtClean="0">
                <a:latin typeface="Arial" pitchFamily="34" charset="0"/>
                <a:cs typeface="Arial" pitchFamily="34" charset="0"/>
              </a:rPr>
              <a:t>hạn</a:t>
            </a:r>
            <a:r>
              <a:rPr lang="en-US" sz="2000" b="1" dirty="0" smtClean="0">
                <a:latin typeface="Arial" pitchFamily="34" charset="0"/>
                <a:cs typeface="Arial" pitchFamily="34" charset="0"/>
              </a:rPr>
              <a:t>.</a:t>
            </a:r>
            <a:endParaRPr lang="en-US" sz="2000" dirty="0" smtClean="0">
              <a:latin typeface="Arial" pitchFamily="34" charset="0"/>
              <a:cs typeface="Arial" pitchFamily="34" charset="0"/>
            </a:endParaRPr>
          </a:p>
          <a:p>
            <a:pPr marL="228600" indent="-228600" algn="just">
              <a:buAutoNum type="arabicPeriod"/>
              <a:defRPr/>
            </a:pPr>
            <a:r>
              <a:rPr lang="nl-NL" sz="2000" b="1" dirty="0" smtClean="0">
                <a:latin typeface="Arial" pitchFamily="34" charset="0"/>
                <a:cs typeface="Arial" pitchFamily="34" charset="0"/>
              </a:rPr>
              <a:t>Chỉ được bù trừ DTA và DTL khi DTA và DTL liên quan tới thuế TNDN được quản lý bởi cùng một cơ quan thuế đối với:</a:t>
            </a:r>
            <a:endParaRPr lang="en-US" sz="2000" dirty="0" smtClean="0">
              <a:latin typeface="Arial" pitchFamily="34" charset="0"/>
              <a:cs typeface="Arial" pitchFamily="34" charset="0"/>
            </a:endParaRPr>
          </a:p>
          <a:p>
            <a:pPr marL="228600" indent="-228600" algn="just">
              <a:buClr>
                <a:schemeClr val="tx1"/>
              </a:buClr>
              <a:buFont typeface="Wingdings" pitchFamily="2" charset="2"/>
              <a:buChar char="ü"/>
              <a:defRPr/>
            </a:pPr>
            <a:r>
              <a:rPr lang="nl-NL" sz="2000" b="1" dirty="0" smtClean="0">
                <a:latin typeface="Arial" pitchFamily="34" charset="0"/>
                <a:cs typeface="Arial" pitchFamily="34" charset="0"/>
              </a:rPr>
              <a:t>cùng một đơn vị chịu thuế; hoặc</a:t>
            </a:r>
            <a:endParaRPr lang="en-US" sz="2000" dirty="0" smtClean="0">
              <a:latin typeface="Arial" pitchFamily="34" charset="0"/>
              <a:cs typeface="Arial" pitchFamily="34" charset="0"/>
            </a:endParaRPr>
          </a:p>
          <a:p>
            <a:pPr marL="228600" indent="-228600" algn="just">
              <a:buClr>
                <a:schemeClr val="tx1"/>
              </a:buClr>
              <a:buFont typeface="Wingdings" pitchFamily="2" charset="2"/>
              <a:buChar char="ü"/>
              <a:defRPr/>
            </a:pPr>
            <a:r>
              <a:rPr lang="nl-NL" sz="2000" b="1" dirty="0" smtClean="0">
                <a:latin typeface="Arial" pitchFamily="34" charset="0"/>
                <a:cs typeface="Arial" pitchFamily="34" charset="0"/>
              </a:rPr>
              <a:t>các đơn vị chịu thuế khác nhau có dự định thanh toán CTL và CTA trên cơ sở thuần hoặc thu hồi tài sản đồng thời với việc thanh toán nợ phải trả trong mỗi kỳ tương lai khi các khoản DTL hoặc DTA có giá trị đáng kể được thanh toán hoặc thu hồi.</a:t>
            </a:r>
          </a:p>
          <a:p>
            <a:pPr marL="228600" indent="-228600" algn="just">
              <a:buClr>
                <a:schemeClr val="tx1"/>
              </a:buClr>
              <a:buFont typeface="Wingdings" pitchFamily="2" charset="2"/>
              <a:buChar char="ü"/>
              <a:defRPr/>
            </a:pPr>
            <a:endParaRPr lang="nl-NL" sz="2000" b="1" dirty="0" smtClean="0">
              <a:latin typeface="Arial" pitchFamily="34" charset="0"/>
              <a:cs typeface="Arial" pitchFamily="34" charset="0"/>
            </a:endParaRPr>
          </a:p>
          <a:p>
            <a:pPr algn="just">
              <a:buClr>
                <a:schemeClr val="tx1"/>
              </a:buClr>
              <a:defRPr/>
            </a:pPr>
            <a:r>
              <a:rPr lang="nl-NL" sz="2000" b="1" dirty="0" smtClean="0">
                <a:solidFill>
                  <a:schemeClr val="tx1"/>
                </a:solidFill>
                <a:latin typeface="Arial" pitchFamily="34" charset="0"/>
                <a:cs typeface="Arial" pitchFamily="34" charset="0"/>
              </a:rPr>
              <a:t>Lưu ý: Việc bù trừ DTA và DTL chỉ thực hiện khi trình bày BCTC riêng, không bù trừ trên </a:t>
            </a:r>
            <a:r>
              <a:rPr lang="en-US" sz="2000" b="1" dirty="0" smtClean="0">
                <a:solidFill>
                  <a:schemeClr val="tx1"/>
                </a:solidFill>
                <a:latin typeface="Arial" pitchFamily="34" charset="0"/>
                <a:cs typeface="Arial" pitchFamily="34" charset="0"/>
              </a:rPr>
              <a:t>SỔ KẾ TOÁN và </a:t>
            </a:r>
            <a:r>
              <a:rPr lang="en-US" sz="2000" b="1" dirty="0" err="1" smtClean="0">
                <a:solidFill>
                  <a:schemeClr val="tx1"/>
                </a:solidFill>
                <a:latin typeface="Arial" pitchFamily="34" charset="0"/>
                <a:cs typeface="Arial" pitchFamily="34" charset="0"/>
              </a:rPr>
              <a:t>tại</a:t>
            </a:r>
            <a:r>
              <a:rPr lang="en-US" sz="2000" b="1" dirty="0" smtClean="0">
                <a:solidFill>
                  <a:schemeClr val="tx1"/>
                </a:solidFill>
                <a:latin typeface="Arial" pitchFamily="34" charset="0"/>
                <a:cs typeface="Arial" pitchFamily="34" charset="0"/>
              </a:rPr>
              <a:t> Việt Nam </a:t>
            </a:r>
            <a:r>
              <a:rPr lang="en-US" sz="2000" b="1" dirty="0" err="1" smtClean="0">
                <a:solidFill>
                  <a:schemeClr val="tx1"/>
                </a:solidFill>
                <a:latin typeface="Arial" pitchFamily="34" charset="0"/>
                <a:cs typeface="Arial" pitchFamily="34" charset="0"/>
              </a:rPr>
              <a:t>không</a:t>
            </a:r>
            <a:r>
              <a:rPr lang="en-US" sz="2000" b="1" dirty="0" smtClean="0">
                <a:solidFill>
                  <a:schemeClr val="tx1"/>
                </a:solidFill>
                <a:latin typeface="Arial" pitchFamily="34" charset="0"/>
                <a:cs typeface="Arial" pitchFamily="34" charset="0"/>
              </a:rPr>
              <a:t> </a:t>
            </a:r>
            <a:r>
              <a:rPr lang="en-US" sz="2000" b="1" dirty="0" err="1" smtClean="0">
                <a:solidFill>
                  <a:schemeClr val="tx1"/>
                </a:solidFill>
                <a:latin typeface="Arial" pitchFamily="34" charset="0"/>
                <a:cs typeface="Arial" pitchFamily="34" charset="0"/>
              </a:rPr>
              <a:t>bù</a:t>
            </a:r>
            <a:r>
              <a:rPr lang="en-US" sz="2000" b="1" dirty="0" smtClean="0">
                <a:solidFill>
                  <a:schemeClr val="tx1"/>
                </a:solidFill>
                <a:latin typeface="Arial" pitchFamily="34" charset="0"/>
                <a:cs typeface="Arial" pitchFamily="34" charset="0"/>
              </a:rPr>
              <a:t> </a:t>
            </a:r>
            <a:r>
              <a:rPr lang="en-US" sz="2000" b="1" dirty="0" err="1" smtClean="0">
                <a:solidFill>
                  <a:schemeClr val="tx1"/>
                </a:solidFill>
                <a:latin typeface="Arial" pitchFamily="34" charset="0"/>
                <a:cs typeface="Arial" pitchFamily="34" charset="0"/>
              </a:rPr>
              <a:t>trừ</a:t>
            </a:r>
            <a:r>
              <a:rPr lang="en-US" sz="2000" b="1" dirty="0" smtClean="0">
                <a:solidFill>
                  <a:schemeClr val="tx1"/>
                </a:solidFill>
                <a:latin typeface="Arial" pitchFamily="34" charset="0"/>
                <a:cs typeface="Arial" pitchFamily="34" charset="0"/>
              </a:rPr>
              <a:t> </a:t>
            </a:r>
            <a:r>
              <a:rPr lang="en-US" sz="2000" b="1" dirty="0" err="1" smtClean="0">
                <a:solidFill>
                  <a:schemeClr val="tx1"/>
                </a:solidFill>
                <a:latin typeface="Arial" pitchFamily="34" charset="0"/>
                <a:cs typeface="Arial" pitchFamily="34" charset="0"/>
              </a:rPr>
              <a:t>trên</a:t>
            </a:r>
            <a:r>
              <a:rPr lang="en-US" sz="2000" b="1" dirty="0" smtClean="0">
                <a:solidFill>
                  <a:schemeClr val="tx1"/>
                </a:solidFill>
                <a:latin typeface="Arial" pitchFamily="34" charset="0"/>
                <a:cs typeface="Arial" pitchFamily="34" charset="0"/>
              </a:rPr>
              <a:t> BCTC </a:t>
            </a:r>
            <a:r>
              <a:rPr lang="en-US" sz="2000" b="1" dirty="0" err="1" smtClean="0">
                <a:solidFill>
                  <a:schemeClr val="tx1"/>
                </a:solidFill>
                <a:latin typeface="Arial" pitchFamily="34" charset="0"/>
                <a:cs typeface="Arial" pitchFamily="34" charset="0"/>
              </a:rPr>
              <a:t>hợp</a:t>
            </a:r>
            <a:r>
              <a:rPr lang="en-US" sz="2000" b="1" dirty="0" smtClean="0">
                <a:solidFill>
                  <a:schemeClr val="tx1"/>
                </a:solidFill>
                <a:latin typeface="Arial" pitchFamily="34" charset="0"/>
                <a:cs typeface="Arial" pitchFamily="34" charset="0"/>
              </a:rPr>
              <a:t> </a:t>
            </a:r>
            <a:r>
              <a:rPr lang="en-US" sz="2000" b="1" dirty="0" err="1" smtClean="0">
                <a:solidFill>
                  <a:schemeClr val="tx1"/>
                </a:solidFill>
                <a:latin typeface="Arial" pitchFamily="34" charset="0"/>
                <a:cs typeface="Arial" pitchFamily="34" charset="0"/>
              </a:rPr>
              <a:t>nhất</a:t>
            </a:r>
            <a:endParaRPr lang="en-US" sz="2000" dirty="0" smtClean="0">
              <a:solidFill>
                <a:schemeClr val="tx1"/>
              </a:solidFill>
              <a:latin typeface="Arial (Body)"/>
            </a:endParaRPr>
          </a:p>
        </p:txBody>
      </p:sp>
      <p:pic>
        <p:nvPicPr>
          <p:cNvPr id="8" name="Picture 3"/>
          <p:cNvPicPr>
            <a:picLocks noChangeAspect="1" noChangeArrowheads="1"/>
          </p:cNvPicPr>
          <p:nvPr/>
        </p:nvPicPr>
        <p:blipFill>
          <a:blip r:embed="rId2" cstate="print"/>
          <a:srcRect/>
          <a:stretch>
            <a:fillRect/>
          </a:stretch>
        </p:blipFill>
        <p:spPr bwMode="auto">
          <a:xfrm>
            <a:off x="609600" y="0"/>
            <a:ext cx="762000" cy="685800"/>
          </a:xfrm>
          <a:prstGeom prst="rect">
            <a:avLst/>
          </a:prstGeom>
          <a:noFill/>
          <a:ln w="9525">
            <a:noFill/>
            <a:miter lim="800000"/>
            <a:headEnd/>
            <a:tailEnd/>
          </a:ln>
        </p:spPr>
      </p:pic>
      <p:sp>
        <p:nvSpPr>
          <p:cNvPr id="11" name="Rectangle 2"/>
          <p:cNvSpPr txBox="1">
            <a:spLocks noChangeArrowheads="1"/>
          </p:cNvSpPr>
          <p:nvPr/>
        </p:nvSpPr>
        <p:spPr bwMode="auto">
          <a:xfrm>
            <a:off x="0" y="685800"/>
            <a:ext cx="2057400" cy="609600"/>
          </a:xfrm>
          <a:prstGeom prst="rect">
            <a:avLst/>
          </a:prstGeom>
          <a:noFill/>
          <a:ln w="9525">
            <a:noFill/>
            <a:miter lim="800000"/>
            <a:headEnd/>
            <a:tailEnd/>
          </a:ln>
          <a:effectLst/>
        </p:spPr>
        <p:txBody>
          <a:bodyPr lIns="92075" tIns="46038" rIns="92075" bIns="46038"/>
          <a:lstStyle/>
          <a:p>
            <a:pPr algn="ctr">
              <a:defRPr/>
            </a:pPr>
            <a:r>
              <a:rPr lang="en-US" sz="1400" kern="0" cap="all" dirty="0">
                <a:solidFill>
                  <a:schemeClr val="tx2"/>
                </a:solidFill>
                <a:effectLst>
                  <a:outerShdw blurRad="38100" dist="38100" dir="2700000" algn="tl">
                    <a:srgbClr val="000000"/>
                  </a:outerShdw>
                </a:effectLst>
                <a:latin typeface="Arial" pitchFamily="34" charset="0"/>
                <a:ea typeface="+mj-ea"/>
                <a:cs typeface="Arial" pitchFamily="34" charset="0"/>
              </a:rPr>
              <a:t>BỘ TÀI CHÍNH</a:t>
            </a:r>
            <a: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t/>
            </a:r>
            <a:br>
              <a:rPr lang="en-US" sz="1800" b="1" kern="0" cap="all" dirty="0">
                <a:solidFill>
                  <a:schemeClr val="tx2"/>
                </a:solidFill>
                <a:effectLst>
                  <a:outerShdw blurRad="38100" dist="38100" dir="2700000" algn="tl">
                    <a:srgbClr val="000000"/>
                  </a:outerShdw>
                </a:effectLst>
                <a:latin typeface=".VnHelvetInsH" pitchFamily="34" charset="0"/>
                <a:ea typeface="+mj-ea"/>
                <a:cs typeface="+mj-cs"/>
              </a:rPr>
            </a:br>
            <a:r>
              <a:rPr lang="en-US" sz="1400" kern="0" cap="all" dirty="0">
                <a:solidFill>
                  <a:schemeClr val="tx2"/>
                </a:solidFill>
                <a:effectLst>
                  <a:outerShdw blurRad="38100" dist="38100" dir="2700000" algn="tl">
                    <a:srgbClr val="000000"/>
                  </a:outerShdw>
                </a:effectLst>
                <a:latin typeface="Arial Narrow" pitchFamily="34" charset="0"/>
                <a:ea typeface="+mj-ea"/>
                <a:cs typeface="+mj-cs"/>
              </a:rPr>
              <a:t>MINISTRY OF FINANCE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39096</TotalTime>
  <Words>35296</Words>
  <Application>Microsoft Office PowerPoint</Application>
  <PresentationFormat>On-screen Show (4:3)</PresentationFormat>
  <Paragraphs>3549</Paragraphs>
  <Slides>175</Slides>
  <Notes>19</Notes>
  <HiddenSlides>0</HiddenSlides>
  <MMClips>0</MMClips>
  <ScaleCrop>false</ScaleCrop>
  <HeadingPairs>
    <vt:vector size="4" baseType="variant">
      <vt:variant>
        <vt:lpstr>Theme</vt:lpstr>
      </vt:variant>
      <vt:variant>
        <vt:i4>1</vt:i4>
      </vt:variant>
      <vt:variant>
        <vt:lpstr>Slide Titles</vt:lpstr>
      </vt:variant>
      <vt:variant>
        <vt:i4>175</vt:i4>
      </vt:variant>
    </vt:vector>
  </HeadingPairs>
  <TitlesOfParts>
    <vt:vector size="176" baseType="lpstr">
      <vt:lpstr>Office Theme</vt:lpstr>
      <vt:lpstr>BỘ TÀI CHÍNH THE MINISTRY OF FINANCE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MỘT SỐ LƯU Ý</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KẾ TOÁN HÀNG TỒN KHO</vt:lpstr>
      <vt:lpstr>KẾ TOÁN HÀNG TỒN KHO</vt:lpstr>
      <vt:lpstr>Slide 90</vt:lpstr>
      <vt:lpstr>KẾ TOÁN HÀNG TỒN KHO</vt:lpstr>
      <vt:lpstr>KẾ TOÁN HÀNG TỒN KHO</vt:lpstr>
      <vt:lpstr>KẾ TOÁN HÀNG TỒN KHO</vt:lpstr>
      <vt:lpstr>KẾ TOÁN HÀNG TỒN KHO</vt:lpstr>
      <vt:lpstr> TÀI SẢN CỐ ĐỊNH, BẤT ĐỘNG SẢN ĐẦU TƯ VÀ CHI PHÍ ĐẦU TƯ XÂY DỰNG CƠ BẢN DỞ DANG</vt:lpstr>
      <vt:lpstr>KẾ TOÁN CHI PHÍ ĐẦU TƯ XDCB</vt:lpstr>
      <vt:lpstr>KẾ TOÁN CHI PHÍ ĐẦU TƯ XDCB</vt:lpstr>
      <vt:lpstr>KẾ TOÁN CHI PHÍ ĐẦU TƯ XDCB</vt:lpstr>
      <vt:lpstr>KẾ TOÁN CHI PHÍ ĐẦU TƯ XDCB</vt:lpstr>
      <vt:lpstr>Slide 100</vt:lpstr>
      <vt:lpstr>KẾ TOÁN TÀI SẢN CỐ ĐỊNH HỮU HÌNH</vt:lpstr>
      <vt:lpstr>KẾ TOÁN TÀI SẢN CỐ ĐỊNH HỮU HÌNH</vt:lpstr>
      <vt:lpstr>Slide 103</vt:lpstr>
      <vt:lpstr>KẾ TOÁN TÀI SẢN CỐ ĐỊNH HỮU HÌNH</vt:lpstr>
      <vt:lpstr>KẾ TOÁN TÀI SẢN CỐ ĐỊNH HỮU HÌNH</vt:lpstr>
      <vt:lpstr>KẾ TOÁN TÀI SẢN CỐ ĐỊNH HỮU HÌNH</vt:lpstr>
      <vt:lpstr>KẾ TOÁN TÀI SẢN CỐ ĐỊNH HỮU HÌNH</vt:lpstr>
      <vt:lpstr>KẾ TOÁN TÀI SẢN CỐ ĐỊNH HỮU HÌNH</vt:lpstr>
      <vt:lpstr>KẾ TOÁN TÀI SẢN CỐ ĐỊNH HỮU HÌNH</vt:lpstr>
      <vt:lpstr>KẾ TOÁN TÀI SẢN CỐ ĐỊNH HỮU HÌNH</vt:lpstr>
      <vt:lpstr>KẾ TOÁN TÀI SẢN CỐ ĐỊNH HỮU HÌNH</vt:lpstr>
      <vt:lpstr>Slide 112</vt:lpstr>
      <vt:lpstr>Slide 113</vt:lpstr>
      <vt:lpstr>Slide 114</vt:lpstr>
      <vt:lpstr>Slide 115</vt:lpstr>
      <vt:lpstr>Slide 116</vt:lpstr>
      <vt:lpstr>Slide 117</vt:lpstr>
      <vt:lpstr>Slide 118</vt:lpstr>
      <vt:lpstr>Slide 119</vt:lpstr>
      <vt:lpstr>KẾ TOÁN TÀI SẢN CỐ ĐỊNH VÔ HÌNH</vt:lpstr>
      <vt:lpstr>KẾ TOÁN TÀI SẢN CỐ ĐỊNH VÔ HÌNH</vt:lpstr>
      <vt:lpstr>KẾ TOÁN TÀI SẢN CỐ ĐỊNH VÔ HÌNH</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Bé TµI CHÝNH THE MINISTRY OF FINANCE</dc:title>
  <dc:creator>trinhducvinh</dc:creator>
  <cp:lastModifiedBy>trinhducvinh</cp:lastModifiedBy>
  <cp:revision>1617</cp:revision>
  <dcterms:created xsi:type="dcterms:W3CDTF">2025-04-23T10:50:42Z</dcterms:created>
  <dcterms:modified xsi:type="dcterms:W3CDTF">2025-11-19T01:35:06Z</dcterms:modified>
</cp:coreProperties>
</file>